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6"/>
  </p:notesMasterIdLst>
  <p:sldIdLst>
    <p:sldId id="273" r:id="rId2"/>
    <p:sldId id="288" r:id="rId3"/>
    <p:sldId id="285" r:id="rId4"/>
    <p:sldId id="303" r:id="rId5"/>
    <p:sldId id="304" r:id="rId6"/>
    <p:sldId id="305" r:id="rId7"/>
    <p:sldId id="307" r:id="rId8"/>
    <p:sldId id="308" r:id="rId9"/>
    <p:sldId id="309" r:id="rId10"/>
    <p:sldId id="310" r:id="rId11"/>
    <p:sldId id="311" r:id="rId12"/>
    <p:sldId id="312" r:id="rId13"/>
    <p:sldId id="314" r:id="rId14"/>
    <p:sldId id="326" r:id="rId15"/>
    <p:sldId id="313" r:id="rId16"/>
    <p:sldId id="325" r:id="rId17"/>
    <p:sldId id="315" r:id="rId18"/>
    <p:sldId id="316" r:id="rId19"/>
    <p:sldId id="319" r:id="rId20"/>
    <p:sldId id="320" r:id="rId21"/>
    <p:sldId id="321" r:id="rId22"/>
    <p:sldId id="322" r:id="rId23"/>
    <p:sldId id="323" r:id="rId24"/>
    <p:sldId id="327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4AC"/>
    <a:srgbClr val="1D55A2"/>
    <a:srgbClr val="A81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1" autoAdjust="0"/>
    <p:restoredTop sz="94660"/>
  </p:normalViewPr>
  <p:slideViewPr>
    <p:cSldViewPr>
      <p:cViewPr varScale="1">
        <p:scale>
          <a:sx n="102" d="100"/>
          <a:sy n="102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553EF-4FA6-4CC7-B406-B8DE2BD858E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7D8CC9-E107-45B0-8487-8823FB3FC92D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Федеральный закон  от 29 декабря 2012 г. № 273-ФЗ «Об образовании в Российской Федерации», статья 95.2. (Независимая оценка качества образовательной деятельности организаций, осуществляющих образовательную деятельность);</a:t>
          </a:r>
          <a:endParaRPr lang="ru-RU" sz="1800" dirty="0">
            <a:latin typeface="Book Antiqua" pitchFamily="18" charset="0"/>
          </a:endParaRPr>
        </a:p>
      </dgm:t>
    </dgm:pt>
    <dgm:pt modelId="{58A03185-9C82-4F46-8E11-392306ACCD8F}" type="parTrans" cxnId="{6192D75C-4467-42CD-8BC1-F323B11AB64A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9030DD07-3B51-4245-A4C3-4F3CA4EDA972}" type="sibTrans" cxnId="{6192D75C-4467-42CD-8BC1-F323B11AB64A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B33A3B8E-0CF6-425F-A85D-29A8F5A0089F}">
      <dgm:prSet phldrT="[Текст]" custT="1"/>
      <dgm:spPr/>
      <dgm:t>
        <a:bodyPr/>
        <a:lstStyle/>
        <a:p>
          <a:r>
            <a:rPr lang="ru-RU" sz="1800" b="1" smtClean="0">
              <a:latin typeface="Book Antiqua" pitchFamily="18" charset="0"/>
            </a:rPr>
            <a:t>Указ Президента Российской Федерации от 7 мая 2012 г. № 597 «О мероприятиях по реализации государственной социальной политики»;</a:t>
          </a:r>
          <a:endParaRPr lang="ru-RU" sz="1800" dirty="0">
            <a:latin typeface="Book Antiqua" pitchFamily="18" charset="0"/>
          </a:endParaRPr>
        </a:p>
      </dgm:t>
    </dgm:pt>
    <dgm:pt modelId="{69478B81-BC4B-40D9-BBB5-05579E2941E1}" type="parTrans" cxnId="{E9E9C8A8-1E27-4F10-A28E-26A929D7CC73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7EE9CBFA-A49D-4D27-B4C3-9A07425809E6}" type="sibTrans" cxnId="{E9E9C8A8-1E27-4F10-A28E-26A929D7CC73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32B50D96-5A6C-4608-959C-B4332E04AE8A}">
      <dgm:prSet phldrT="[Текст]" custT="1"/>
      <dgm:spPr/>
      <dgm:t>
        <a:bodyPr/>
        <a:lstStyle/>
        <a:p>
          <a:r>
            <a:rPr lang="ru-RU" sz="1800" b="1" smtClean="0">
              <a:latin typeface="Book Antiqua" pitchFamily="18" charset="0"/>
            </a:rPr>
            <a:t>приказ Минобрнауки России от 05.12.2014 № 1547 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деятельность»;</a:t>
          </a:r>
          <a:endParaRPr lang="ru-RU" sz="1800" dirty="0">
            <a:latin typeface="Book Antiqua" pitchFamily="18" charset="0"/>
          </a:endParaRPr>
        </a:p>
      </dgm:t>
    </dgm:pt>
    <dgm:pt modelId="{AA769BF7-329B-41C5-A678-49327D69B780}" type="parTrans" cxnId="{8126A27B-E208-48B2-B3EF-3354D1E88217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E74B697A-C8A5-4803-8B41-0887093B26BA}" type="sibTrans" cxnId="{8126A27B-E208-48B2-B3EF-3354D1E88217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3FABA044-4130-4C9D-9294-2D8A330701E2}">
      <dgm:prSet phldrT="[Текст]" custT="1"/>
      <dgm:spPr/>
      <dgm:t>
        <a:bodyPr/>
        <a:lstStyle/>
        <a:p>
          <a:r>
            <a:rPr lang="ru-RU" sz="1800" b="1" dirty="0" smtClean="0">
              <a:latin typeface="Book Antiqua" pitchFamily="18" charset="0"/>
            </a:rPr>
            <a:t>«Методические рекомендации по проведению независимой оценки качества образовательной деятельности организаций, осуществляющих образовательную деятельность» </a:t>
          </a:r>
          <a:br>
            <a:rPr lang="ru-RU" sz="1800" b="1" dirty="0" smtClean="0">
              <a:latin typeface="Book Antiqua" pitchFamily="18" charset="0"/>
            </a:rPr>
          </a:br>
          <a:r>
            <a:rPr lang="ru-RU" sz="1800" b="1" dirty="0" smtClean="0">
              <a:latin typeface="Book Antiqua" pitchFamily="18" charset="0"/>
            </a:rPr>
            <a:t>(утверждено заместителем Министра образования и науки Российской Федерации </a:t>
          </a:r>
          <a:r>
            <a:rPr lang="ru-RU" sz="1800" b="1" dirty="0" err="1" smtClean="0">
              <a:latin typeface="Book Antiqua" pitchFamily="18" charset="0"/>
            </a:rPr>
            <a:t>А.Б.Повалко</a:t>
          </a:r>
          <a:r>
            <a:rPr lang="ru-RU" sz="1800" b="1" dirty="0" smtClean="0">
              <a:latin typeface="Book Antiqua" pitchFamily="18" charset="0"/>
            </a:rPr>
            <a:t> 1 апреля 2015 г.);</a:t>
          </a:r>
          <a:endParaRPr lang="ru-RU" sz="1800" dirty="0">
            <a:latin typeface="Book Antiqua" pitchFamily="18" charset="0"/>
          </a:endParaRPr>
        </a:p>
      </dgm:t>
    </dgm:pt>
    <dgm:pt modelId="{DC46BFC1-36F8-427B-9DC5-5CC517C24BEA}" type="parTrans" cxnId="{CF7553D7-33ED-4325-B05E-3798865250D2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67324B53-D54A-4D8F-93FE-74036ECA1B01}" type="sibTrans" cxnId="{CF7553D7-33ED-4325-B05E-3798865250D2}">
      <dgm:prSet/>
      <dgm:spPr/>
      <dgm:t>
        <a:bodyPr/>
        <a:lstStyle/>
        <a:p>
          <a:endParaRPr lang="ru-RU" sz="1800">
            <a:latin typeface="Book Antiqua" pitchFamily="18" charset="0"/>
          </a:endParaRPr>
        </a:p>
      </dgm:t>
    </dgm:pt>
    <dgm:pt modelId="{6F15268E-AB6B-4307-9E43-1F9FC509B9A7}" type="pres">
      <dgm:prSet presAssocID="{E5F553EF-4FA6-4CC7-B406-B8DE2BD858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8AF4A-51A5-45AF-8445-7953A46ECDA3}" type="pres">
      <dgm:prSet presAssocID="{057D8CC9-E107-45B0-8487-8823FB3FC92D}" presName="parentText" presStyleLbl="node1" presStyleIdx="0" presStyleCnt="4" custScaleY="900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EA9AF-0B14-47B4-938F-2BABB2D95207}" type="pres">
      <dgm:prSet presAssocID="{9030DD07-3B51-4245-A4C3-4F3CA4EDA972}" presName="spacer" presStyleCnt="0"/>
      <dgm:spPr/>
    </dgm:pt>
    <dgm:pt modelId="{72D63120-397D-48DB-9F05-50397D1AA2D3}" type="pres">
      <dgm:prSet presAssocID="{B33A3B8E-0CF6-425F-A85D-29A8F5A0089F}" presName="parentText" presStyleLbl="node1" presStyleIdx="1" presStyleCnt="4" custScaleY="64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4D958-91DD-47FA-896A-FCDA730D6E76}" type="pres">
      <dgm:prSet presAssocID="{7EE9CBFA-A49D-4D27-B4C3-9A07425809E6}" presName="spacer" presStyleCnt="0"/>
      <dgm:spPr/>
    </dgm:pt>
    <dgm:pt modelId="{05077EFD-5D41-4A07-8149-90062643D150}" type="pres">
      <dgm:prSet presAssocID="{32B50D96-5A6C-4608-959C-B4332E04AE8A}" presName="parentText" presStyleLbl="node1" presStyleIdx="2" presStyleCnt="4" custScaleY="103282" custLinFactY="-2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A047F-2B10-4B88-A158-7C1117604E63}" type="pres">
      <dgm:prSet presAssocID="{E74B697A-C8A5-4803-8B41-0887093B26BA}" presName="spacer" presStyleCnt="0"/>
      <dgm:spPr/>
    </dgm:pt>
    <dgm:pt modelId="{126791C0-ABFB-4619-AC5D-955E8C9DA740}" type="pres">
      <dgm:prSet presAssocID="{3FABA044-4130-4C9D-9294-2D8A330701E2}" presName="parentText" presStyleLbl="node1" presStyleIdx="3" presStyleCnt="4" custScaleY="1086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7D14F1-626F-4AF2-9F29-311B789437BE}" type="presOf" srcId="{32B50D96-5A6C-4608-959C-B4332E04AE8A}" destId="{05077EFD-5D41-4A07-8149-90062643D150}" srcOrd="0" destOrd="0" presId="urn:microsoft.com/office/officeart/2005/8/layout/vList2"/>
    <dgm:cxn modelId="{AC54913A-14E8-4C0B-B773-FB439BD71BDF}" type="presOf" srcId="{B33A3B8E-0CF6-425F-A85D-29A8F5A0089F}" destId="{72D63120-397D-48DB-9F05-50397D1AA2D3}" srcOrd="0" destOrd="0" presId="urn:microsoft.com/office/officeart/2005/8/layout/vList2"/>
    <dgm:cxn modelId="{8126A27B-E208-48B2-B3EF-3354D1E88217}" srcId="{E5F553EF-4FA6-4CC7-B406-B8DE2BD858E6}" destId="{32B50D96-5A6C-4608-959C-B4332E04AE8A}" srcOrd="2" destOrd="0" parTransId="{AA769BF7-329B-41C5-A678-49327D69B780}" sibTransId="{E74B697A-C8A5-4803-8B41-0887093B26BA}"/>
    <dgm:cxn modelId="{09FE9399-D8D1-465E-BF0A-0565D9C81D78}" type="presOf" srcId="{E5F553EF-4FA6-4CC7-B406-B8DE2BD858E6}" destId="{6F15268E-AB6B-4307-9E43-1F9FC509B9A7}" srcOrd="0" destOrd="0" presId="urn:microsoft.com/office/officeart/2005/8/layout/vList2"/>
    <dgm:cxn modelId="{0B0A989C-FABE-4716-8B5B-AE6FA178F37A}" type="presOf" srcId="{3FABA044-4130-4C9D-9294-2D8A330701E2}" destId="{126791C0-ABFB-4619-AC5D-955E8C9DA740}" srcOrd="0" destOrd="0" presId="urn:microsoft.com/office/officeart/2005/8/layout/vList2"/>
    <dgm:cxn modelId="{E1E18903-4512-4AA9-8F43-E86AAA192BE3}" type="presOf" srcId="{057D8CC9-E107-45B0-8487-8823FB3FC92D}" destId="{7498AF4A-51A5-45AF-8445-7953A46ECDA3}" srcOrd="0" destOrd="0" presId="urn:microsoft.com/office/officeart/2005/8/layout/vList2"/>
    <dgm:cxn modelId="{CF7553D7-33ED-4325-B05E-3798865250D2}" srcId="{E5F553EF-4FA6-4CC7-B406-B8DE2BD858E6}" destId="{3FABA044-4130-4C9D-9294-2D8A330701E2}" srcOrd="3" destOrd="0" parTransId="{DC46BFC1-36F8-427B-9DC5-5CC517C24BEA}" sibTransId="{67324B53-D54A-4D8F-93FE-74036ECA1B01}"/>
    <dgm:cxn modelId="{E9E9C8A8-1E27-4F10-A28E-26A929D7CC73}" srcId="{E5F553EF-4FA6-4CC7-B406-B8DE2BD858E6}" destId="{B33A3B8E-0CF6-425F-A85D-29A8F5A0089F}" srcOrd="1" destOrd="0" parTransId="{69478B81-BC4B-40D9-BBB5-05579E2941E1}" sibTransId="{7EE9CBFA-A49D-4D27-B4C3-9A07425809E6}"/>
    <dgm:cxn modelId="{6192D75C-4467-42CD-8BC1-F323B11AB64A}" srcId="{E5F553EF-4FA6-4CC7-B406-B8DE2BD858E6}" destId="{057D8CC9-E107-45B0-8487-8823FB3FC92D}" srcOrd="0" destOrd="0" parTransId="{58A03185-9C82-4F46-8E11-392306ACCD8F}" sibTransId="{9030DD07-3B51-4245-A4C3-4F3CA4EDA972}"/>
    <dgm:cxn modelId="{9720DB7A-9E96-4072-9E09-FD7747DE2B91}" type="presParOf" srcId="{6F15268E-AB6B-4307-9E43-1F9FC509B9A7}" destId="{7498AF4A-51A5-45AF-8445-7953A46ECDA3}" srcOrd="0" destOrd="0" presId="urn:microsoft.com/office/officeart/2005/8/layout/vList2"/>
    <dgm:cxn modelId="{C087BF5B-8CCC-42D9-9126-2352E248C22D}" type="presParOf" srcId="{6F15268E-AB6B-4307-9E43-1F9FC509B9A7}" destId="{E20EA9AF-0B14-47B4-938F-2BABB2D95207}" srcOrd="1" destOrd="0" presId="urn:microsoft.com/office/officeart/2005/8/layout/vList2"/>
    <dgm:cxn modelId="{E9475690-711E-4128-85CE-7AC8218EE07B}" type="presParOf" srcId="{6F15268E-AB6B-4307-9E43-1F9FC509B9A7}" destId="{72D63120-397D-48DB-9F05-50397D1AA2D3}" srcOrd="2" destOrd="0" presId="urn:microsoft.com/office/officeart/2005/8/layout/vList2"/>
    <dgm:cxn modelId="{015A1204-9E9A-47AB-B91B-E57F04361D5F}" type="presParOf" srcId="{6F15268E-AB6B-4307-9E43-1F9FC509B9A7}" destId="{AD94D958-91DD-47FA-896A-FCDA730D6E76}" srcOrd="3" destOrd="0" presId="urn:microsoft.com/office/officeart/2005/8/layout/vList2"/>
    <dgm:cxn modelId="{4D061966-AA47-425B-8A71-F5ED357FFC18}" type="presParOf" srcId="{6F15268E-AB6B-4307-9E43-1F9FC509B9A7}" destId="{05077EFD-5D41-4A07-8149-90062643D150}" srcOrd="4" destOrd="0" presId="urn:microsoft.com/office/officeart/2005/8/layout/vList2"/>
    <dgm:cxn modelId="{0C04AC2C-63AE-4271-A446-5E30936584EF}" type="presParOf" srcId="{6F15268E-AB6B-4307-9E43-1F9FC509B9A7}" destId="{124A047F-2B10-4B88-A158-7C1117604E63}" srcOrd="5" destOrd="0" presId="urn:microsoft.com/office/officeart/2005/8/layout/vList2"/>
    <dgm:cxn modelId="{AA9BB91F-398C-4801-AA4E-5F26D07C0564}" type="presParOf" srcId="{6F15268E-AB6B-4307-9E43-1F9FC509B9A7}" destId="{126791C0-ABFB-4619-AC5D-955E8C9DA74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3C8E5E-35AA-4C6F-A34B-B8D210F45CB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F1C6D3-7DA4-4CCD-B94B-5358F7E8CF2E}">
      <dgm:prSet custT="1"/>
      <dgm:spPr/>
      <dgm:t>
        <a:bodyPr/>
        <a:lstStyle/>
        <a:p>
          <a:pPr rtl="0"/>
          <a:endParaRPr lang="ru-RU" sz="1500" dirty="0">
            <a:latin typeface="Book Antiqua" pitchFamily="18" charset="0"/>
          </a:endParaRPr>
        </a:p>
      </dgm:t>
    </dgm:pt>
    <dgm:pt modelId="{C204F4B3-F5A8-4C9D-AF94-47FC2CACF3D6}" type="parTrans" cxnId="{29F289DC-4D56-4E8E-80BC-9BE5BBD94ECF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3810A46D-5B25-4572-9852-6368B0D999BF}" type="sibTrans" cxnId="{29F289DC-4D56-4E8E-80BC-9BE5BBD94ECF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3E27B4E3-B50F-4017-9F81-839EEDB2AED9}">
      <dgm:prSet custT="1"/>
      <dgm:spPr/>
      <dgm:t>
        <a:bodyPr/>
        <a:lstStyle/>
        <a:p>
          <a:pPr rtl="0"/>
          <a:endParaRPr lang="ru-RU" sz="1500" dirty="0">
            <a:latin typeface="Book Antiqua" pitchFamily="18" charset="0"/>
          </a:endParaRPr>
        </a:p>
      </dgm:t>
    </dgm:pt>
    <dgm:pt modelId="{FAB928BE-B046-43A4-A39C-37CFCF6456AB}" type="parTrans" cxnId="{6B5D9DE1-9B25-4E2E-8818-6291AB2B7141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1BF7715B-746E-4EF9-B313-75543C195E28}" type="sibTrans" cxnId="{6B5D9DE1-9B25-4E2E-8818-6291AB2B7141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0C553151-06AF-475C-A759-131CE6C9F3A3}">
      <dgm:prSet custT="1"/>
      <dgm:spPr/>
      <dgm:t>
        <a:bodyPr/>
        <a:lstStyle/>
        <a:p>
          <a:pPr rtl="0"/>
          <a:endParaRPr lang="ru-RU" sz="1500" dirty="0">
            <a:latin typeface="Book Antiqua" pitchFamily="18" charset="0"/>
          </a:endParaRPr>
        </a:p>
      </dgm:t>
    </dgm:pt>
    <dgm:pt modelId="{B4D44DA1-C758-4794-BF2B-57453B2C418B}" type="parTrans" cxnId="{23205239-09FE-41D0-A792-E7C28341D64D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73C38901-2FD0-4673-B53B-F4671D757CDE}" type="sibTrans" cxnId="{23205239-09FE-41D0-A792-E7C28341D64D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A9CAD953-A820-4888-91C4-B1C18B7D9177}">
      <dgm:prSet custT="1"/>
      <dgm:spPr/>
      <dgm:t>
        <a:bodyPr/>
        <a:lstStyle/>
        <a:p>
          <a:pPr rtl="0"/>
          <a:endParaRPr lang="ru-RU" sz="1500" dirty="0">
            <a:latin typeface="Book Antiqua" pitchFamily="18" charset="0"/>
          </a:endParaRPr>
        </a:p>
      </dgm:t>
    </dgm:pt>
    <dgm:pt modelId="{4CDB3C90-040C-48DD-81DD-A05FF026F017}" type="parTrans" cxnId="{4E059B83-B675-4E87-8DEE-2E5C67FEDDBE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1A447254-66BC-442F-871D-6929098E77CB}" type="sibTrans" cxnId="{4E059B83-B675-4E87-8DEE-2E5C67FEDDBE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07063B1C-7449-4416-B4EC-E5FEB9D78FD2}">
      <dgm:prSet custT="1"/>
      <dgm:spPr/>
      <dgm:t>
        <a:bodyPr/>
        <a:lstStyle/>
        <a:p>
          <a:pPr rtl="0"/>
          <a:r>
            <a:rPr lang="ru-RU" sz="1500" dirty="0" smtClean="0">
              <a:latin typeface="Book Antiqua" pitchFamily="18" charset="0"/>
            </a:rPr>
            <a:t> обеспечить открытость образовательной среды, повысить ответственность за качество информации, представляемой на сайтах образовательных организаций;</a:t>
          </a:r>
          <a:endParaRPr lang="ru-RU" sz="1500" dirty="0">
            <a:latin typeface="Book Antiqua" pitchFamily="18" charset="0"/>
          </a:endParaRPr>
        </a:p>
      </dgm:t>
    </dgm:pt>
    <dgm:pt modelId="{68D12F5A-6B7C-40D0-B5D5-01D37CC4C719}" type="parTrans" cxnId="{9DD32785-B2E5-4B30-AD9D-6F26018813B5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10F07929-C016-4913-9DAD-2469869EB8F6}" type="sibTrans" cxnId="{9DD32785-B2E5-4B30-AD9D-6F26018813B5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3230DE90-F359-4758-A442-A8558E6D2741}">
      <dgm:prSet custT="1"/>
      <dgm:spPr/>
      <dgm:t>
        <a:bodyPr/>
        <a:lstStyle/>
        <a:p>
          <a:r>
            <a:rPr lang="ru-RU" sz="1500" dirty="0" smtClean="0">
              <a:latin typeface="Book Antiqua" pitchFamily="18" charset="0"/>
            </a:rPr>
            <a:t>совершенствовать условия для индивидуальной работы с обучающимися, расширив спектр услуг, предоставляемых в электронном виде</a:t>
          </a:r>
          <a:endParaRPr lang="ru-RU" sz="1500" dirty="0">
            <a:latin typeface="Book Antiqua" pitchFamily="18" charset="0"/>
          </a:endParaRPr>
        </a:p>
      </dgm:t>
    </dgm:pt>
    <dgm:pt modelId="{B1030B9A-AB30-497F-A469-A9272BD52CAE}" type="parTrans" cxnId="{96D0CA3D-1C19-4AB9-89DE-04391846B324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600A9E09-A021-4696-8D3D-B9F5506EF6A9}" type="sibTrans" cxnId="{96D0CA3D-1C19-4AB9-89DE-04391846B324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97A5E8D2-6CE5-48BA-A1E9-28D41118E5C4}">
      <dgm:prSet custT="1"/>
      <dgm:spPr/>
      <dgm:t>
        <a:bodyPr/>
        <a:lstStyle/>
        <a:p>
          <a:pPr rtl="0"/>
          <a:r>
            <a:rPr lang="ru-RU" sz="1500" dirty="0" smtClean="0">
              <a:latin typeface="Book Antiqua" pitchFamily="18" charset="0"/>
            </a:rPr>
            <a:t> эффективно использовать материально – технические и кадровые ресурсы учреждений культуры, спорта, совершенствовать работу по развитию творческих способностей и интересов обучающихся путем создания сетевых </a:t>
          </a:r>
          <a:r>
            <a:rPr lang="ru-RU" sz="1500" dirty="0" smtClean="0">
              <a:latin typeface="Book Antiqua" pitchFamily="18" charset="0"/>
            </a:rPr>
            <a:t>сообществ;</a:t>
          </a:r>
          <a:endParaRPr lang="ru-RU" sz="1500" dirty="0">
            <a:latin typeface="Book Antiqua" pitchFamily="18" charset="0"/>
          </a:endParaRPr>
        </a:p>
      </dgm:t>
    </dgm:pt>
    <dgm:pt modelId="{89A25C7D-0087-4EEE-8634-9F4C14B38FB0}" type="parTrans" cxnId="{25EA3FAE-0874-432D-87AB-1E635D5D8F86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50BE38C7-D1D1-4403-A911-81C9E1E9C285}" type="sibTrans" cxnId="{25EA3FAE-0874-432D-87AB-1E635D5D8F86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6CBB44E1-84CD-44D9-A484-B27F288A04E3}">
      <dgm:prSet custT="1"/>
      <dgm:spPr/>
      <dgm:t>
        <a:bodyPr/>
        <a:lstStyle/>
        <a:p>
          <a:pPr rtl="0"/>
          <a:r>
            <a:rPr lang="ru-RU" sz="1500" dirty="0" smtClean="0">
              <a:latin typeface="Book Antiqua" pitchFamily="18" charset="0"/>
            </a:rPr>
            <a:t> продолжить </a:t>
          </a:r>
          <a:r>
            <a:rPr lang="ru-RU" sz="1500" dirty="0" smtClean="0">
              <a:latin typeface="Book Antiqua" pitchFamily="18" charset="0"/>
            </a:rPr>
            <a:t>совершенствование </a:t>
          </a:r>
          <a:r>
            <a:rPr lang="ru-RU" sz="1500" dirty="0" err="1" smtClean="0">
              <a:latin typeface="Book Antiqua" pitchFamily="18" charset="0"/>
            </a:rPr>
            <a:t>безбарьерной</a:t>
          </a:r>
          <a:r>
            <a:rPr lang="ru-RU" sz="1500" dirty="0" smtClean="0">
              <a:latin typeface="Book Antiqua" pitchFamily="18" charset="0"/>
            </a:rPr>
            <a:t> образовательной среды, </a:t>
          </a:r>
          <a:r>
            <a:rPr lang="ru-RU" sz="1500" dirty="0" smtClean="0">
              <a:latin typeface="Book Antiqua" pitchFamily="18" charset="0"/>
            </a:rPr>
            <a:t>необходимой для обеспечения полноценной интеграции обучающихся с ОВЗ и инвалидов в образовательный процесс</a:t>
          </a:r>
          <a:endParaRPr lang="ru-RU" sz="1500" dirty="0">
            <a:latin typeface="Book Antiqua" pitchFamily="18" charset="0"/>
          </a:endParaRPr>
        </a:p>
      </dgm:t>
    </dgm:pt>
    <dgm:pt modelId="{588A3221-42B5-4E5B-B08D-6679A4E810C7}" type="parTrans" cxnId="{AC8E2297-2FB9-4351-9B05-8646C89FEF96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2129C57D-09A3-4095-B03B-3297AE9D3839}" type="sibTrans" cxnId="{AC8E2297-2FB9-4351-9B05-8646C89FEF96}">
      <dgm:prSet/>
      <dgm:spPr/>
      <dgm:t>
        <a:bodyPr/>
        <a:lstStyle/>
        <a:p>
          <a:endParaRPr lang="ru-RU" sz="1500">
            <a:latin typeface="Book Antiqua" pitchFamily="18" charset="0"/>
          </a:endParaRPr>
        </a:p>
      </dgm:t>
    </dgm:pt>
    <dgm:pt modelId="{67263C22-33AD-443E-B732-17BF4ED6AAED}" type="pres">
      <dgm:prSet presAssocID="{1C3C8E5E-35AA-4C6F-A34B-B8D210F45C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734E0B-A1BA-44C9-86B7-D3E9F963A341}" type="pres">
      <dgm:prSet presAssocID="{9FF1C6D3-7DA4-4CCD-B94B-5358F7E8CF2E}" presName="composite" presStyleCnt="0"/>
      <dgm:spPr/>
    </dgm:pt>
    <dgm:pt modelId="{3C97D46E-F322-41A0-A008-D9D6504E2480}" type="pres">
      <dgm:prSet presAssocID="{9FF1C6D3-7DA4-4CCD-B94B-5358F7E8CF2E}" presName="parentText" presStyleLbl="alignNode1" presStyleIdx="0" presStyleCnt="4" custLinFactNeighborY="202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7A967-EF59-4208-9F6C-A129DAB23F1F}" type="pres">
      <dgm:prSet presAssocID="{9FF1C6D3-7DA4-4CCD-B94B-5358F7E8CF2E}" presName="descendantText" presStyleLbl="alignAcc1" presStyleIdx="0" presStyleCnt="4" custLinFactNeighborY="31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31B5C-D846-4964-AB44-9DB5AEB6E78F}" type="pres">
      <dgm:prSet presAssocID="{3810A46D-5B25-4572-9852-6368B0D999BF}" presName="sp" presStyleCnt="0"/>
      <dgm:spPr/>
    </dgm:pt>
    <dgm:pt modelId="{1C18F89F-614E-4DD6-963B-A49103E194A4}" type="pres">
      <dgm:prSet presAssocID="{3E27B4E3-B50F-4017-9F81-839EEDB2AED9}" presName="composite" presStyleCnt="0"/>
      <dgm:spPr/>
    </dgm:pt>
    <dgm:pt modelId="{C14326B2-30B1-4B5E-A909-4B778F259847}" type="pres">
      <dgm:prSet presAssocID="{3E27B4E3-B50F-4017-9F81-839EEDB2AED9}" presName="parentText" presStyleLbl="alignNode1" presStyleIdx="1" presStyleCnt="4" custLinFactNeighborY="136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93BBA-A292-4F7A-9AC6-0CD6E629D23B}" type="pres">
      <dgm:prSet presAssocID="{3E27B4E3-B50F-4017-9F81-839EEDB2AED9}" presName="descendantText" presStyleLbl="alignAcc1" presStyleIdx="1" presStyleCnt="4" custLinFactNeighborY="20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505F6-B1CA-427E-B842-31BE4F5E65FE}" type="pres">
      <dgm:prSet presAssocID="{1BF7715B-746E-4EF9-B313-75543C195E28}" presName="sp" presStyleCnt="0"/>
      <dgm:spPr/>
    </dgm:pt>
    <dgm:pt modelId="{14B73FEA-C83D-463A-AFAF-1B45E304D403}" type="pres">
      <dgm:prSet presAssocID="{0C553151-06AF-475C-A759-131CE6C9F3A3}" presName="composite" presStyleCnt="0"/>
      <dgm:spPr/>
    </dgm:pt>
    <dgm:pt modelId="{5153908C-194F-4DE3-82D6-AB7932CBBE1F}" type="pres">
      <dgm:prSet presAssocID="{0C553151-06AF-475C-A759-131CE6C9F3A3}" presName="parentText" presStyleLbl="alignNode1" presStyleIdx="2" presStyleCnt="4" custLinFactNeighborY="69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5A607-7544-445E-A5EC-ED3711DDBC3A}" type="pres">
      <dgm:prSet presAssocID="{0C553151-06AF-475C-A759-131CE6C9F3A3}" presName="descendantText" presStyleLbl="alignAcc1" presStyleIdx="2" presStyleCnt="4" custLinFactNeighborY="10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9DD83-4467-4409-BF5B-2A8D39E89574}" type="pres">
      <dgm:prSet presAssocID="{73C38901-2FD0-4673-B53B-F4671D757CDE}" presName="sp" presStyleCnt="0"/>
      <dgm:spPr/>
    </dgm:pt>
    <dgm:pt modelId="{CFF1E3C6-DFAF-4E69-AA1F-EB38AA0A43D8}" type="pres">
      <dgm:prSet presAssocID="{A9CAD953-A820-4888-91C4-B1C18B7D9177}" presName="composite" presStyleCnt="0"/>
      <dgm:spPr/>
    </dgm:pt>
    <dgm:pt modelId="{0227CA04-E8A9-4EA5-AA3E-8EA1B744AEFA}" type="pres">
      <dgm:prSet presAssocID="{A9CAD953-A820-4888-91C4-B1C18B7D917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8FC31-44AC-4F32-AB7D-002D0B8789C6}" type="pres">
      <dgm:prSet presAssocID="{A9CAD953-A820-4888-91C4-B1C18B7D917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EA3FAE-0874-432D-87AB-1E635D5D8F86}" srcId="{0C553151-06AF-475C-A759-131CE6C9F3A3}" destId="{97A5E8D2-6CE5-48BA-A1E9-28D41118E5C4}" srcOrd="0" destOrd="0" parTransId="{89A25C7D-0087-4EEE-8634-9F4C14B38FB0}" sibTransId="{50BE38C7-D1D1-4403-A911-81C9E1E9C285}"/>
    <dgm:cxn modelId="{09498A0F-5C80-4E79-8C7E-D2929FA54E17}" type="presOf" srcId="{07063B1C-7449-4416-B4EC-E5FEB9D78FD2}" destId="{6CA7A967-EF59-4208-9F6C-A129DAB23F1F}" srcOrd="0" destOrd="0" presId="urn:microsoft.com/office/officeart/2005/8/layout/chevron2"/>
    <dgm:cxn modelId="{AC8E2297-2FB9-4351-9B05-8646C89FEF96}" srcId="{A9CAD953-A820-4888-91C4-B1C18B7D9177}" destId="{6CBB44E1-84CD-44D9-A484-B27F288A04E3}" srcOrd="0" destOrd="0" parTransId="{588A3221-42B5-4E5B-B08D-6679A4E810C7}" sibTransId="{2129C57D-09A3-4095-B03B-3297AE9D3839}"/>
    <dgm:cxn modelId="{87FD770F-C634-474C-ADC5-AB1AAC460390}" type="presOf" srcId="{0C553151-06AF-475C-A759-131CE6C9F3A3}" destId="{5153908C-194F-4DE3-82D6-AB7932CBBE1F}" srcOrd="0" destOrd="0" presId="urn:microsoft.com/office/officeart/2005/8/layout/chevron2"/>
    <dgm:cxn modelId="{73C29FB3-0FBC-47D4-8BCD-15660CED8D22}" type="presOf" srcId="{3230DE90-F359-4758-A442-A8558E6D2741}" destId="{35193BBA-A292-4F7A-9AC6-0CD6E629D23B}" srcOrd="0" destOrd="0" presId="urn:microsoft.com/office/officeart/2005/8/layout/chevron2"/>
    <dgm:cxn modelId="{F9C3AF77-E9DE-4A5F-A4ED-62B2C3F9C7A5}" type="presOf" srcId="{A9CAD953-A820-4888-91C4-B1C18B7D9177}" destId="{0227CA04-E8A9-4EA5-AA3E-8EA1B744AEFA}" srcOrd="0" destOrd="0" presId="urn:microsoft.com/office/officeart/2005/8/layout/chevron2"/>
    <dgm:cxn modelId="{96D0CA3D-1C19-4AB9-89DE-04391846B324}" srcId="{3E27B4E3-B50F-4017-9F81-839EEDB2AED9}" destId="{3230DE90-F359-4758-A442-A8558E6D2741}" srcOrd="0" destOrd="0" parTransId="{B1030B9A-AB30-497F-A469-A9272BD52CAE}" sibTransId="{600A9E09-A021-4696-8D3D-B9F5506EF6A9}"/>
    <dgm:cxn modelId="{74518448-9706-4B67-B3F3-C9FE4E0F54B2}" type="presOf" srcId="{6CBB44E1-84CD-44D9-A484-B27F288A04E3}" destId="{2BA8FC31-44AC-4F32-AB7D-002D0B8789C6}" srcOrd="0" destOrd="0" presId="urn:microsoft.com/office/officeart/2005/8/layout/chevron2"/>
    <dgm:cxn modelId="{29F289DC-4D56-4E8E-80BC-9BE5BBD94ECF}" srcId="{1C3C8E5E-35AA-4C6F-A34B-B8D210F45CB6}" destId="{9FF1C6D3-7DA4-4CCD-B94B-5358F7E8CF2E}" srcOrd="0" destOrd="0" parTransId="{C204F4B3-F5A8-4C9D-AF94-47FC2CACF3D6}" sibTransId="{3810A46D-5B25-4572-9852-6368B0D999BF}"/>
    <dgm:cxn modelId="{9D637356-3A7A-4F9A-9854-267E6AA7D941}" type="presOf" srcId="{97A5E8D2-6CE5-48BA-A1E9-28D41118E5C4}" destId="{5205A607-7544-445E-A5EC-ED3711DDBC3A}" srcOrd="0" destOrd="0" presId="urn:microsoft.com/office/officeart/2005/8/layout/chevron2"/>
    <dgm:cxn modelId="{6B5D9DE1-9B25-4E2E-8818-6291AB2B7141}" srcId="{1C3C8E5E-35AA-4C6F-A34B-B8D210F45CB6}" destId="{3E27B4E3-B50F-4017-9F81-839EEDB2AED9}" srcOrd="1" destOrd="0" parTransId="{FAB928BE-B046-43A4-A39C-37CFCF6456AB}" sibTransId="{1BF7715B-746E-4EF9-B313-75543C195E28}"/>
    <dgm:cxn modelId="{5EDA9901-57D4-4F10-B6DC-0E6C374254B4}" type="presOf" srcId="{3E27B4E3-B50F-4017-9F81-839EEDB2AED9}" destId="{C14326B2-30B1-4B5E-A909-4B778F259847}" srcOrd="0" destOrd="0" presId="urn:microsoft.com/office/officeart/2005/8/layout/chevron2"/>
    <dgm:cxn modelId="{9DD32785-B2E5-4B30-AD9D-6F26018813B5}" srcId="{9FF1C6D3-7DA4-4CCD-B94B-5358F7E8CF2E}" destId="{07063B1C-7449-4416-B4EC-E5FEB9D78FD2}" srcOrd="0" destOrd="0" parTransId="{68D12F5A-6B7C-40D0-B5D5-01D37CC4C719}" sibTransId="{10F07929-C016-4913-9DAD-2469869EB8F6}"/>
    <dgm:cxn modelId="{5331E0AC-AFF3-4761-AC48-43260F706619}" type="presOf" srcId="{1C3C8E5E-35AA-4C6F-A34B-B8D210F45CB6}" destId="{67263C22-33AD-443E-B732-17BF4ED6AAED}" srcOrd="0" destOrd="0" presId="urn:microsoft.com/office/officeart/2005/8/layout/chevron2"/>
    <dgm:cxn modelId="{4E059B83-B675-4E87-8DEE-2E5C67FEDDBE}" srcId="{1C3C8E5E-35AA-4C6F-A34B-B8D210F45CB6}" destId="{A9CAD953-A820-4888-91C4-B1C18B7D9177}" srcOrd="3" destOrd="0" parTransId="{4CDB3C90-040C-48DD-81DD-A05FF026F017}" sibTransId="{1A447254-66BC-442F-871D-6929098E77CB}"/>
    <dgm:cxn modelId="{71288365-4794-44CA-8548-A34D656518B1}" type="presOf" srcId="{9FF1C6D3-7DA4-4CCD-B94B-5358F7E8CF2E}" destId="{3C97D46E-F322-41A0-A008-D9D6504E2480}" srcOrd="0" destOrd="0" presId="urn:microsoft.com/office/officeart/2005/8/layout/chevron2"/>
    <dgm:cxn modelId="{23205239-09FE-41D0-A792-E7C28341D64D}" srcId="{1C3C8E5E-35AA-4C6F-A34B-B8D210F45CB6}" destId="{0C553151-06AF-475C-A759-131CE6C9F3A3}" srcOrd="2" destOrd="0" parTransId="{B4D44DA1-C758-4794-BF2B-57453B2C418B}" sibTransId="{73C38901-2FD0-4673-B53B-F4671D757CDE}"/>
    <dgm:cxn modelId="{81DA6110-E842-42E7-8726-0F282E305AA4}" type="presParOf" srcId="{67263C22-33AD-443E-B732-17BF4ED6AAED}" destId="{05734E0B-A1BA-44C9-86B7-D3E9F963A341}" srcOrd="0" destOrd="0" presId="urn:microsoft.com/office/officeart/2005/8/layout/chevron2"/>
    <dgm:cxn modelId="{6BB89FC6-0B23-4FEB-9A4D-B5046C09EFDF}" type="presParOf" srcId="{05734E0B-A1BA-44C9-86B7-D3E9F963A341}" destId="{3C97D46E-F322-41A0-A008-D9D6504E2480}" srcOrd="0" destOrd="0" presId="urn:microsoft.com/office/officeart/2005/8/layout/chevron2"/>
    <dgm:cxn modelId="{8FB77EE7-9D75-4741-B7BE-B220A1075224}" type="presParOf" srcId="{05734E0B-A1BA-44C9-86B7-D3E9F963A341}" destId="{6CA7A967-EF59-4208-9F6C-A129DAB23F1F}" srcOrd="1" destOrd="0" presId="urn:microsoft.com/office/officeart/2005/8/layout/chevron2"/>
    <dgm:cxn modelId="{FB953754-DC01-401D-9A59-579EF6BEE195}" type="presParOf" srcId="{67263C22-33AD-443E-B732-17BF4ED6AAED}" destId="{47231B5C-D846-4964-AB44-9DB5AEB6E78F}" srcOrd="1" destOrd="0" presId="urn:microsoft.com/office/officeart/2005/8/layout/chevron2"/>
    <dgm:cxn modelId="{E125D9A7-7F15-4E30-8D58-83E799588E75}" type="presParOf" srcId="{67263C22-33AD-443E-B732-17BF4ED6AAED}" destId="{1C18F89F-614E-4DD6-963B-A49103E194A4}" srcOrd="2" destOrd="0" presId="urn:microsoft.com/office/officeart/2005/8/layout/chevron2"/>
    <dgm:cxn modelId="{EB600D1B-249C-480A-99EF-D1E94D93DFA9}" type="presParOf" srcId="{1C18F89F-614E-4DD6-963B-A49103E194A4}" destId="{C14326B2-30B1-4B5E-A909-4B778F259847}" srcOrd="0" destOrd="0" presId="urn:microsoft.com/office/officeart/2005/8/layout/chevron2"/>
    <dgm:cxn modelId="{362A3DFC-A145-4228-ABA5-1C9C674F05A5}" type="presParOf" srcId="{1C18F89F-614E-4DD6-963B-A49103E194A4}" destId="{35193BBA-A292-4F7A-9AC6-0CD6E629D23B}" srcOrd="1" destOrd="0" presId="urn:microsoft.com/office/officeart/2005/8/layout/chevron2"/>
    <dgm:cxn modelId="{FD0393C9-3F84-4367-8486-78321522ADF2}" type="presParOf" srcId="{67263C22-33AD-443E-B732-17BF4ED6AAED}" destId="{A37505F6-B1CA-427E-B842-31BE4F5E65FE}" srcOrd="3" destOrd="0" presId="urn:microsoft.com/office/officeart/2005/8/layout/chevron2"/>
    <dgm:cxn modelId="{B5311B32-C4EC-40CA-BB23-C37899A2F556}" type="presParOf" srcId="{67263C22-33AD-443E-B732-17BF4ED6AAED}" destId="{14B73FEA-C83D-463A-AFAF-1B45E304D403}" srcOrd="4" destOrd="0" presId="urn:microsoft.com/office/officeart/2005/8/layout/chevron2"/>
    <dgm:cxn modelId="{8E79A2BE-9D7F-4AC4-8FD2-32DE622EE851}" type="presParOf" srcId="{14B73FEA-C83D-463A-AFAF-1B45E304D403}" destId="{5153908C-194F-4DE3-82D6-AB7932CBBE1F}" srcOrd="0" destOrd="0" presId="urn:microsoft.com/office/officeart/2005/8/layout/chevron2"/>
    <dgm:cxn modelId="{DF14057D-8B3C-4290-A27F-71E1DC8C72EB}" type="presParOf" srcId="{14B73FEA-C83D-463A-AFAF-1B45E304D403}" destId="{5205A607-7544-445E-A5EC-ED3711DDBC3A}" srcOrd="1" destOrd="0" presId="urn:microsoft.com/office/officeart/2005/8/layout/chevron2"/>
    <dgm:cxn modelId="{75B7A700-BD3A-4480-96B9-0E87C0B147E7}" type="presParOf" srcId="{67263C22-33AD-443E-B732-17BF4ED6AAED}" destId="{2109DD83-4467-4409-BF5B-2A8D39E89574}" srcOrd="5" destOrd="0" presId="urn:microsoft.com/office/officeart/2005/8/layout/chevron2"/>
    <dgm:cxn modelId="{CE8C3134-F15E-4800-BC87-57E8E713F9F1}" type="presParOf" srcId="{67263C22-33AD-443E-B732-17BF4ED6AAED}" destId="{CFF1E3C6-DFAF-4E69-AA1F-EB38AA0A43D8}" srcOrd="6" destOrd="0" presId="urn:microsoft.com/office/officeart/2005/8/layout/chevron2"/>
    <dgm:cxn modelId="{84F87D27-7CC8-4A1F-B1CC-2E1E3A8C4794}" type="presParOf" srcId="{CFF1E3C6-DFAF-4E69-AA1F-EB38AA0A43D8}" destId="{0227CA04-E8A9-4EA5-AA3E-8EA1B744AEFA}" srcOrd="0" destOrd="0" presId="urn:microsoft.com/office/officeart/2005/8/layout/chevron2"/>
    <dgm:cxn modelId="{B254AC66-1256-4767-88C8-B2A7AC8D03D6}" type="presParOf" srcId="{CFF1E3C6-DFAF-4E69-AA1F-EB38AA0A43D8}" destId="{2BA8FC31-44AC-4F32-AB7D-002D0B8789C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732852-CE9E-42D4-A3EE-BBEC9741FF0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4800000"/>
          </a:lightRig>
        </a:scene3d>
      </dgm:spPr>
      <dgm:t>
        <a:bodyPr/>
        <a:lstStyle/>
        <a:p>
          <a:endParaRPr lang="ru-RU"/>
        </a:p>
      </dgm:t>
    </dgm:pt>
    <dgm:pt modelId="{8DA4391F-1935-4E7E-B952-89A0209946A5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360000" rtl="0"/>
          <a:r>
            <a:rPr lang="ru-RU" smtClean="0"/>
            <a:t>Необходимость доработки и «стандартизации» инструментария НОК ОД? </a:t>
          </a:r>
          <a:endParaRPr lang="ru-RU"/>
        </a:p>
      </dgm:t>
    </dgm:pt>
    <dgm:pt modelId="{01730A66-31ED-4BC3-85C2-2A0795F0A402}" type="parTrans" cxnId="{C844C32C-95C1-4C4C-B206-C9724AC002E2}">
      <dgm:prSet/>
      <dgm:spPr/>
      <dgm:t>
        <a:bodyPr/>
        <a:lstStyle/>
        <a:p>
          <a:pPr marL="360000"/>
          <a:endParaRPr lang="ru-RU"/>
        </a:p>
      </dgm:t>
    </dgm:pt>
    <dgm:pt modelId="{F009FAC7-EE0B-4BE0-9571-E2E50EBF3C60}" type="sibTrans" cxnId="{C844C32C-95C1-4C4C-B206-C9724AC002E2}">
      <dgm:prSet/>
      <dgm:spPr/>
      <dgm:t>
        <a:bodyPr/>
        <a:lstStyle/>
        <a:p>
          <a:pPr marL="360000"/>
          <a:endParaRPr lang="ru-RU"/>
        </a:p>
      </dgm:t>
    </dgm:pt>
    <dgm:pt modelId="{1AE47765-5D9B-487C-8889-45A476970440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360000" rtl="0"/>
          <a:r>
            <a:rPr lang="ru-RU" dirty="0" smtClean="0"/>
            <a:t>Необходимость включения дополнительных критериев НОК ОД?</a:t>
          </a:r>
          <a:endParaRPr lang="ru-RU" dirty="0"/>
        </a:p>
      </dgm:t>
    </dgm:pt>
    <dgm:pt modelId="{6EDDC753-60D5-418E-916F-209D445A5125}" type="parTrans" cxnId="{647134C1-61C9-47F7-A7BF-0A907440F837}">
      <dgm:prSet/>
      <dgm:spPr/>
      <dgm:t>
        <a:bodyPr/>
        <a:lstStyle/>
        <a:p>
          <a:pPr marL="360000"/>
          <a:endParaRPr lang="ru-RU"/>
        </a:p>
      </dgm:t>
    </dgm:pt>
    <dgm:pt modelId="{4E585FD8-4AF5-4859-9080-7924AFD97601}" type="sibTrans" cxnId="{647134C1-61C9-47F7-A7BF-0A907440F837}">
      <dgm:prSet/>
      <dgm:spPr/>
      <dgm:t>
        <a:bodyPr/>
        <a:lstStyle/>
        <a:p>
          <a:pPr marL="360000"/>
          <a:endParaRPr lang="ru-RU"/>
        </a:p>
      </dgm:t>
    </dgm:pt>
    <dgm:pt modelId="{E81D949C-64FE-463C-8508-7B20B03E710E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marL="360000" rtl="0"/>
          <a:r>
            <a:rPr lang="ru-RU" dirty="0" smtClean="0"/>
            <a:t>Отсутствие механизмов </a:t>
          </a:r>
          <a:r>
            <a:rPr lang="ru-RU" dirty="0" smtClean="0"/>
            <a:t>кластеризации</a:t>
          </a:r>
          <a:endParaRPr lang="ru-RU" dirty="0"/>
        </a:p>
      </dgm:t>
    </dgm:pt>
    <dgm:pt modelId="{F999DADC-C698-47FE-8609-D913279B9470}" type="parTrans" cxnId="{CCD8B6EB-9144-4922-9713-D232AE79DBBB}">
      <dgm:prSet/>
      <dgm:spPr/>
      <dgm:t>
        <a:bodyPr/>
        <a:lstStyle/>
        <a:p>
          <a:pPr marL="360000"/>
          <a:endParaRPr lang="ru-RU"/>
        </a:p>
      </dgm:t>
    </dgm:pt>
    <dgm:pt modelId="{D985E8D9-BBFB-4B52-9525-1ADFAD1792CA}" type="sibTrans" cxnId="{CCD8B6EB-9144-4922-9713-D232AE79DBBB}">
      <dgm:prSet/>
      <dgm:spPr/>
      <dgm:t>
        <a:bodyPr/>
        <a:lstStyle/>
        <a:p>
          <a:pPr marL="360000"/>
          <a:endParaRPr lang="ru-RU"/>
        </a:p>
      </dgm:t>
    </dgm:pt>
    <dgm:pt modelId="{FE7E5DA2-7EB3-4ACD-9EE6-F78280FEA280}" type="pres">
      <dgm:prSet presAssocID="{05732852-CE9E-42D4-A3EE-BBEC9741FF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7B5D67-1546-4553-92F4-7A268C7A0DB3}" type="pres">
      <dgm:prSet presAssocID="{8DA4391F-1935-4E7E-B952-89A0209946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74C7C-9BB0-4C41-B36A-EC04BC688F3B}" type="pres">
      <dgm:prSet presAssocID="{F009FAC7-EE0B-4BE0-9571-E2E50EBF3C60}" presName="spacer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7B24D307-C75C-4DD1-8593-F17BF03DAFD3}" type="pres">
      <dgm:prSet presAssocID="{1AE47765-5D9B-487C-8889-45A4769704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4B87C-4959-4AB0-A3C7-184978694AEB}" type="pres">
      <dgm:prSet presAssocID="{4E585FD8-4AF5-4859-9080-7924AFD97601}" presName="spacer" presStyleCnt="0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F74A9C94-4375-4150-BBAF-D00A705265B5}" type="pres">
      <dgm:prSet presAssocID="{E81D949C-64FE-463C-8508-7B20B03E71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134C1-61C9-47F7-A7BF-0A907440F837}" srcId="{05732852-CE9E-42D4-A3EE-BBEC9741FF03}" destId="{1AE47765-5D9B-487C-8889-45A476970440}" srcOrd="1" destOrd="0" parTransId="{6EDDC753-60D5-418E-916F-209D445A5125}" sibTransId="{4E585FD8-4AF5-4859-9080-7924AFD97601}"/>
    <dgm:cxn modelId="{C38F2B6F-3F8F-4AF8-AFCA-06DE9CE8F921}" type="presOf" srcId="{E81D949C-64FE-463C-8508-7B20B03E710E}" destId="{F74A9C94-4375-4150-BBAF-D00A705265B5}" srcOrd="0" destOrd="0" presId="urn:microsoft.com/office/officeart/2005/8/layout/vList2"/>
    <dgm:cxn modelId="{945B7EBF-60A7-4870-9596-0A0FA1B5C0DB}" type="presOf" srcId="{8DA4391F-1935-4E7E-B952-89A0209946A5}" destId="{397B5D67-1546-4553-92F4-7A268C7A0DB3}" srcOrd="0" destOrd="0" presId="urn:microsoft.com/office/officeart/2005/8/layout/vList2"/>
    <dgm:cxn modelId="{C844C32C-95C1-4C4C-B206-C9724AC002E2}" srcId="{05732852-CE9E-42D4-A3EE-BBEC9741FF03}" destId="{8DA4391F-1935-4E7E-B952-89A0209946A5}" srcOrd="0" destOrd="0" parTransId="{01730A66-31ED-4BC3-85C2-2A0795F0A402}" sibTransId="{F009FAC7-EE0B-4BE0-9571-E2E50EBF3C60}"/>
    <dgm:cxn modelId="{CCD8B6EB-9144-4922-9713-D232AE79DBBB}" srcId="{05732852-CE9E-42D4-A3EE-BBEC9741FF03}" destId="{E81D949C-64FE-463C-8508-7B20B03E710E}" srcOrd="2" destOrd="0" parTransId="{F999DADC-C698-47FE-8609-D913279B9470}" sibTransId="{D985E8D9-BBFB-4B52-9525-1ADFAD1792CA}"/>
    <dgm:cxn modelId="{24272DAE-D8EA-4573-A282-D05E62CF1501}" type="presOf" srcId="{05732852-CE9E-42D4-A3EE-BBEC9741FF03}" destId="{FE7E5DA2-7EB3-4ACD-9EE6-F78280FEA280}" srcOrd="0" destOrd="0" presId="urn:microsoft.com/office/officeart/2005/8/layout/vList2"/>
    <dgm:cxn modelId="{63C15C21-BC0B-4B39-B93F-62DB29439DC8}" type="presOf" srcId="{1AE47765-5D9B-487C-8889-45A476970440}" destId="{7B24D307-C75C-4DD1-8593-F17BF03DAFD3}" srcOrd="0" destOrd="0" presId="urn:microsoft.com/office/officeart/2005/8/layout/vList2"/>
    <dgm:cxn modelId="{00DECFAA-ECC1-40C0-ADE9-BE4884DD3459}" type="presParOf" srcId="{FE7E5DA2-7EB3-4ACD-9EE6-F78280FEA280}" destId="{397B5D67-1546-4553-92F4-7A268C7A0DB3}" srcOrd="0" destOrd="0" presId="urn:microsoft.com/office/officeart/2005/8/layout/vList2"/>
    <dgm:cxn modelId="{3AD80151-2777-465E-8E0E-7E000195D833}" type="presParOf" srcId="{FE7E5DA2-7EB3-4ACD-9EE6-F78280FEA280}" destId="{9B374C7C-9BB0-4C41-B36A-EC04BC688F3B}" srcOrd="1" destOrd="0" presId="urn:microsoft.com/office/officeart/2005/8/layout/vList2"/>
    <dgm:cxn modelId="{15077126-F352-4450-B7B3-E3CB9C2A8C36}" type="presParOf" srcId="{FE7E5DA2-7EB3-4ACD-9EE6-F78280FEA280}" destId="{7B24D307-C75C-4DD1-8593-F17BF03DAFD3}" srcOrd="2" destOrd="0" presId="urn:microsoft.com/office/officeart/2005/8/layout/vList2"/>
    <dgm:cxn modelId="{69DAFFFD-AEDE-4CD6-9E79-B857AD9E66BD}" type="presParOf" srcId="{FE7E5DA2-7EB3-4ACD-9EE6-F78280FEA280}" destId="{CDA4B87C-4959-4AB0-A3C7-184978694AEB}" srcOrd="3" destOrd="0" presId="urn:microsoft.com/office/officeart/2005/8/layout/vList2"/>
    <dgm:cxn modelId="{699CAA25-26D9-488A-A625-7F383F45825B}" type="presParOf" srcId="{FE7E5DA2-7EB3-4ACD-9EE6-F78280FEA280}" destId="{F74A9C94-4375-4150-BBAF-D00A705265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10FE5-71EA-4459-BFAC-29CE97014AB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6A2BDAC-96B3-432E-B0E5-F4F2ED82618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Министерство образования и молодежной политики Ставропольского края</a:t>
          </a:r>
          <a:endParaRPr lang="ru-RU" sz="1800" b="1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1A976C37-A4D0-4F1B-B782-81AC6AE04010}" type="parTrans" cxnId="{719E836C-4096-4B1B-B4E8-7DBF3F5809F6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41397B21-ACE1-4DC9-8B01-8576220A0103}" type="sibTrans" cxnId="{719E836C-4096-4B1B-B4E8-7DBF3F5809F6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B8DE167C-72FF-4986-B2B2-9AC829377FE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Общественный совет</a:t>
          </a:r>
          <a:endParaRPr lang="ru-RU" sz="1800" b="1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0B700DB3-CE11-492A-B7B5-6AA54729E039}" type="parTrans" cxnId="{95CB6CC4-8CAB-46C4-8C23-26871D21C3CE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31B288CE-63E2-4DF7-8251-E61FE986D918}" type="sibTrans" cxnId="{95CB6CC4-8CAB-46C4-8C23-26871D21C3CE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5FB51576-B9E3-4E48-8109-B90DCF1B06E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Организация-оператор</a:t>
          </a:r>
          <a:endParaRPr lang="ru-RU" sz="1800" b="1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7C370133-42F7-4879-A7FD-61F2FCF13C04}" type="parTrans" cxnId="{ACAD357D-2FB5-4BC6-8A63-16E3E815F319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E103C700-6ACA-490B-839F-E5B0639C9CF0}" type="sibTrans" cxnId="{ACAD357D-2FB5-4BC6-8A63-16E3E815F319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233DAA8A-83F2-4B3E-8530-7B72233CC08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Организация, осуществляющая образовательную деятельность</a:t>
          </a:r>
          <a:endParaRPr lang="ru-RU" sz="1800" b="1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4DD22932-74F7-44ED-9ED8-3F3AE2A0C0F0}" type="parTrans" cxnId="{07DA03B6-7A02-4322-A7A2-5ECD210A2CAC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7BE6565E-0A61-4FD2-BA70-717A6FD10919}" type="sibTrans" cxnId="{07DA03B6-7A02-4322-A7A2-5ECD210A2CAC}">
      <dgm:prSet/>
      <dgm:spPr/>
      <dgm:t>
        <a:bodyPr/>
        <a:lstStyle/>
        <a:p>
          <a:endParaRPr lang="ru-RU" sz="1800" b="1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gm:t>
    </dgm:pt>
    <dgm:pt modelId="{941D7509-CD49-4ACF-BA8E-34E6838666C3}" type="pres">
      <dgm:prSet presAssocID="{F6F10FE5-71EA-4459-BFAC-29CE97014AB5}" presName="compositeShape" presStyleCnt="0">
        <dgm:presLayoutVars>
          <dgm:dir/>
          <dgm:resizeHandles/>
        </dgm:presLayoutVars>
      </dgm:prSet>
      <dgm:spPr/>
    </dgm:pt>
    <dgm:pt modelId="{9D4DFFA9-1393-412B-A102-798638049CDA}" type="pres">
      <dgm:prSet presAssocID="{F6F10FE5-71EA-4459-BFAC-29CE97014AB5}" presName="pyramid" presStyleLbl="node1" presStyleIdx="0" presStyleCnt="1" custLinFactNeighborX="-12358"/>
      <dgm:spPr/>
    </dgm:pt>
    <dgm:pt modelId="{38B32890-DFA7-479D-9E4B-7F8BBFDA1A3B}" type="pres">
      <dgm:prSet presAssocID="{F6F10FE5-71EA-4459-BFAC-29CE97014AB5}" presName="theList" presStyleCnt="0"/>
      <dgm:spPr/>
    </dgm:pt>
    <dgm:pt modelId="{009EFCE2-69F4-42C4-A00A-FBBDC0FABF36}" type="pres">
      <dgm:prSet presAssocID="{86A2BDAC-96B3-432E-B0E5-F4F2ED826185}" presName="aNode" presStyleLbl="fgAcc1" presStyleIdx="0" presStyleCnt="4" custScaleX="167332" custLinFactY="5693" custLinFactNeighborX="71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ED37AB-57C9-4289-A398-DE10D559B78C}" type="pres">
      <dgm:prSet presAssocID="{86A2BDAC-96B3-432E-B0E5-F4F2ED826185}" presName="aSpace" presStyleCnt="0"/>
      <dgm:spPr/>
    </dgm:pt>
    <dgm:pt modelId="{ACFF7D77-32AD-4839-BFDA-9F7294329F62}" type="pres">
      <dgm:prSet presAssocID="{B8DE167C-72FF-4986-B2B2-9AC829377FE8}" presName="aNode" presStyleLbl="fgAcc1" presStyleIdx="1" presStyleCnt="4" custScaleX="167332" custLinFactY="5693" custLinFactNeighborX="71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4B1C5-10B7-43A4-AE11-81CA6AFFDA3C}" type="pres">
      <dgm:prSet presAssocID="{B8DE167C-72FF-4986-B2B2-9AC829377FE8}" presName="aSpace" presStyleCnt="0"/>
      <dgm:spPr/>
    </dgm:pt>
    <dgm:pt modelId="{A3ECE28A-295F-494A-859E-E92D244062ED}" type="pres">
      <dgm:prSet presAssocID="{5FB51576-B9E3-4E48-8109-B90DCF1B06E7}" presName="aNode" presStyleLbl="fgAcc1" presStyleIdx="2" presStyleCnt="4" custScaleX="167332" custLinFactY="5693" custLinFactNeighborX="71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8848B-40BB-4ADF-B47C-5B10BB9A76BE}" type="pres">
      <dgm:prSet presAssocID="{5FB51576-B9E3-4E48-8109-B90DCF1B06E7}" presName="aSpace" presStyleCnt="0"/>
      <dgm:spPr/>
    </dgm:pt>
    <dgm:pt modelId="{8FDE4781-1D61-447E-B34B-E5D1E40522B2}" type="pres">
      <dgm:prSet presAssocID="{233DAA8A-83F2-4B3E-8530-7B72233CC081}" presName="aNode" presStyleLbl="fgAcc1" presStyleIdx="3" presStyleCnt="4" custScaleX="167332" custLinFactY="5693" custLinFactNeighborX="713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68853-3E6E-428C-BE90-52D76EFEBA29}" type="pres">
      <dgm:prSet presAssocID="{233DAA8A-83F2-4B3E-8530-7B72233CC081}" presName="aSpace" presStyleCnt="0"/>
      <dgm:spPr/>
    </dgm:pt>
  </dgm:ptLst>
  <dgm:cxnLst>
    <dgm:cxn modelId="{AEFEE4F6-3E58-4B30-A12B-F1ABB37BC941}" type="presOf" srcId="{86A2BDAC-96B3-432E-B0E5-F4F2ED826185}" destId="{009EFCE2-69F4-42C4-A00A-FBBDC0FABF36}" srcOrd="0" destOrd="0" presId="urn:microsoft.com/office/officeart/2005/8/layout/pyramid2"/>
    <dgm:cxn modelId="{ACA00BDB-9270-4D90-B6A2-62664FA8090F}" type="presOf" srcId="{B8DE167C-72FF-4986-B2B2-9AC829377FE8}" destId="{ACFF7D77-32AD-4839-BFDA-9F7294329F62}" srcOrd="0" destOrd="0" presId="urn:microsoft.com/office/officeart/2005/8/layout/pyramid2"/>
    <dgm:cxn modelId="{F28F51AF-955F-4D19-AB4D-BA2CF8C75E50}" type="presOf" srcId="{5FB51576-B9E3-4E48-8109-B90DCF1B06E7}" destId="{A3ECE28A-295F-494A-859E-E92D244062ED}" srcOrd="0" destOrd="0" presId="urn:microsoft.com/office/officeart/2005/8/layout/pyramid2"/>
    <dgm:cxn modelId="{719E836C-4096-4B1B-B4E8-7DBF3F5809F6}" srcId="{F6F10FE5-71EA-4459-BFAC-29CE97014AB5}" destId="{86A2BDAC-96B3-432E-B0E5-F4F2ED826185}" srcOrd="0" destOrd="0" parTransId="{1A976C37-A4D0-4F1B-B782-81AC6AE04010}" sibTransId="{41397B21-ACE1-4DC9-8B01-8576220A0103}"/>
    <dgm:cxn modelId="{07DA03B6-7A02-4322-A7A2-5ECD210A2CAC}" srcId="{F6F10FE5-71EA-4459-BFAC-29CE97014AB5}" destId="{233DAA8A-83F2-4B3E-8530-7B72233CC081}" srcOrd="3" destOrd="0" parTransId="{4DD22932-74F7-44ED-9ED8-3F3AE2A0C0F0}" sibTransId="{7BE6565E-0A61-4FD2-BA70-717A6FD10919}"/>
    <dgm:cxn modelId="{E0298ABD-0E36-4A88-837D-A37579585C3F}" type="presOf" srcId="{F6F10FE5-71EA-4459-BFAC-29CE97014AB5}" destId="{941D7509-CD49-4ACF-BA8E-34E6838666C3}" srcOrd="0" destOrd="0" presId="urn:microsoft.com/office/officeart/2005/8/layout/pyramid2"/>
    <dgm:cxn modelId="{4DCD9806-B6DC-43A3-BCA2-5D300446629F}" type="presOf" srcId="{233DAA8A-83F2-4B3E-8530-7B72233CC081}" destId="{8FDE4781-1D61-447E-B34B-E5D1E40522B2}" srcOrd="0" destOrd="0" presId="urn:microsoft.com/office/officeart/2005/8/layout/pyramid2"/>
    <dgm:cxn modelId="{95CB6CC4-8CAB-46C4-8C23-26871D21C3CE}" srcId="{F6F10FE5-71EA-4459-BFAC-29CE97014AB5}" destId="{B8DE167C-72FF-4986-B2B2-9AC829377FE8}" srcOrd="1" destOrd="0" parTransId="{0B700DB3-CE11-492A-B7B5-6AA54729E039}" sibTransId="{31B288CE-63E2-4DF7-8251-E61FE986D918}"/>
    <dgm:cxn modelId="{ACAD357D-2FB5-4BC6-8A63-16E3E815F319}" srcId="{F6F10FE5-71EA-4459-BFAC-29CE97014AB5}" destId="{5FB51576-B9E3-4E48-8109-B90DCF1B06E7}" srcOrd="2" destOrd="0" parTransId="{7C370133-42F7-4879-A7FD-61F2FCF13C04}" sibTransId="{E103C700-6ACA-490B-839F-E5B0639C9CF0}"/>
    <dgm:cxn modelId="{D405910D-07D3-40FA-B18E-091377A89269}" type="presParOf" srcId="{941D7509-CD49-4ACF-BA8E-34E6838666C3}" destId="{9D4DFFA9-1393-412B-A102-798638049CDA}" srcOrd="0" destOrd="0" presId="urn:microsoft.com/office/officeart/2005/8/layout/pyramid2"/>
    <dgm:cxn modelId="{EAA7511F-F734-41D5-BD28-36826F228019}" type="presParOf" srcId="{941D7509-CD49-4ACF-BA8E-34E6838666C3}" destId="{38B32890-DFA7-479D-9E4B-7F8BBFDA1A3B}" srcOrd="1" destOrd="0" presId="urn:microsoft.com/office/officeart/2005/8/layout/pyramid2"/>
    <dgm:cxn modelId="{34A5D7E1-1D00-4F32-83B3-83578FED3E81}" type="presParOf" srcId="{38B32890-DFA7-479D-9E4B-7F8BBFDA1A3B}" destId="{009EFCE2-69F4-42C4-A00A-FBBDC0FABF36}" srcOrd="0" destOrd="0" presId="urn:microsoft.com/office/officeart/2005/8/layout/pyramid2"/>
    <dgm:cxn modelId="{99B6CD44-F1EE-4D4B-B218-A059235B3EB9}" type="presParOf" srcId="{38B32890-DFA7-479D-9E4B-7F8BBFDA1A3B}" destId="{D4ED37AB-57C9-4289-A398-DE10D559B78C}" srcOrd="1" destOrd="0" presId="urn:microsoft.com/office/officeart/2005/8/layout/pyramid2"/>
    <dgm:cxn modelId="{BC2A37C1-B773-4CC1-8910-5024A63855D5}" type="presParOf" srcId="{38B32890-DFA7-479D-9E4B-7F8BBFDA1A3B}" destId="{ACFF7D77-32AD-4839-BFDA-9F7294329F62}" srcOrd="2" destOrd="0" presId="urn:microsoft.com/office/officeart/2005/8/layout/pyramid2"/>
    <dgm:cxn modelId="{11584325-CD54-4BBA-8EFB-043D724D341C}" type="presParOf" srcId="{38B32890-DFA7-479D-9E4B-7F8BBFDA1A3B}" destId="{9DA4B1C5-10B7-43A4-AE11-81CA6AFFDA3C}" srcOrd="3" destOrd="0" presId="urn:microsoft.com/office/officeart/2005/8/layout/pyramid2"/>
    <dgm:cxn modelId="{7568FE30-CB56-4071-B2E6-E47048F2DF6E}" type="presParOf" srcId="{38B32890-DFA7-479D-9E4B-7F8BBFDA1A3B}" destId="{A3ECE28A-295F-494A-859E-E92D244062ED}" srcOrd="4" destOrd="0" presId="urn:microsoft.com/office/officeart/2005/8/layout/pyramid2"/>
    <dgm:cxn modelId="{4E45548D-DA17-4195-BFD1-FBEC1E1D2018}" type="presParOf" srcId="{38B32890-DFA7-479D-9E4B-7F8BBFDA1A3B}" destId="{8A38848B-40BB-4ADF-B47C-5B10BB9A76BE}" srcOrd="5" destOrd="0" presId="urn:microsoft.com/office/officeart/2005/8/layout/pyramid2"/>
    <dgm:cxn modelId="{7071274E-4893-4A6E-A953-AF48DB1BDDC4}" type="presParOf" srcId="{38B32890-DFA7-479D-9E4B-7F8BBFDA1A3B}" destId="{8FDE4781-1D61-447E-B34B-E5D1E40522B2}" srcOrd="6" destOrd="0" presId="urn:microsoft.com/office/officeart/2005/8/layout/pyramid2"/>
    <dgm:cxn modelId="{16F55359-841A-4013-BABF-7EE704A0ACBE}" type="presParOf" srcId="{38B32890-DFA7-479D-9E4B-7F8BBFDA1A3B}" destId="{10D68853-3E6E-428C-BE90-52D76EFEBA2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BD5BA-1864-43DB-98A5-C9B6DA8F458F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9559D37-F2F5-4257-8C09-67DC5315B91F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-развитие технологического обеспечения процедур оценки качества образования;</a:t>
          </a:r>
          <a:endParaRPr lang="ru-RU" sz="2000" b="1" dirty="0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D6A5156D-5256-4D88-A9CB-B8BB2740228A}" type="parTrans" cxnId="{3B4DB41D-0B45-4AA7-8C5E-D828D025A84D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9A78EF7A-DD11-4663-8C21-159598DE3433}" type="sibTrans" cxnId="{3B4DB41D-0B45-4AA7-8C5E-D828D025A84D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3DC505B3-55F9-41DE-87AC-CB4F1FED7A53}">
      <dgm:prSet custT="1"/>
      <dgm:spPr/>
      <dgm:t>
        <a:bodyPr/>
        <a:lstStyle/>
        <a:p>
          <a:pPr rtl="0"/>
          <a:r>
            <a:rPr lang="ru-RU" sz="2000" b="1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 научно-методическое и информационное сопровождение проведения региональных оценочных процедур;</a:t>
          </a:r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E84BBF83-1989-481B-BF70-EEE81D3553F4}" type="parTrans" cxnId="{14D7C7B2-7F96-4C04-8C1D-C02D46A5F38A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2348763A-1763-491E-B379-D6AF209C2C60}" type="sibTrans" cxnId="{14D7C7B2-7F96-4C04-8C1D-C02D46A5F38A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FF65E70F-737E-4B38-99DE-4E3E51B08BE1}">
      <dgm:prSet custT="1"/>
      <dgm:spPr/>
      <dgm:t>
        <a:bodyPr/>
        <a:lstStyle/>
        <a:p>
          <a:pPr rtl="0"/>
          <a:r>
            <a:rPr lang="ru-RU" sz="2000" b="1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 создание региональных оценочных инструментов для проведения анализа оценки качества общего образования в образовательной системе Ставропольского края;</a:t>
          </a:r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B84E868F-E037-47E1-B15D-A337E0B70E62}" type="parTrans" cxnId="{AB631455-A1C9-4D00-93A8-ED8A174408F0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1B80A1AA-ABA0-4BA5-AC17-DA5E64E918A0}" type="sibTrans" cxnId="{AB631455-A1C9-4D00-93A8-ED8A174408F0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16800B9C-BC0A-497E-BA19-629E857E3235}">
      <dgm:prSet custT="1"/>
      <dgm:spPr/>
      <dgm:t>
        <a:bodyPr/>
        <a:lstStyle/>
        <a:p>
          <a:pPr rtl="0"/>
          <a:r>
            <a:rPr lang="ru-RU" sz="2000" b="1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 повышение квалификации специалистов, обеспечивающих реализацию мероприятий по развитию системы оценки качества общего образования.</a:t>
          </a:r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FA5BC0C9-8067-417C-A8AC-24EDC0EC8A7F}" type="parTrans" cxnId="{B15C547C-1856-416D-AD06-FACF71682DD6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A1F5850E-6D6B-4F76-88EA-294DEB3E0389}" type="sibTrans" cxnId="{B15C547C-1856-416D-AD06-FACF71682DD6}">
      <dgm:prSet/>
      <dgm:spPr/>
      <dgm:t>
        <a:bodyPr/>
        <a:lstStyle/>
        <a:p>
          <a:endParaRPr lang="ru-RU" sz="2000" b="1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gm:t>
    </dgm:pt>
    <dgm:pt modelId="{478D9CE9-C0F8-4EA4-A97A-4EA52C2631A4}" type="pres">
      <dgm:prSet presAssocID="{EBFBD5BA-1864-43DB-98A5-C9B6DA8F45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2D07E-CB41-4C7B-A843-E5302001C883}" type="pres">
      <dgm:prSet presAssocID="{89559D37-F2F5-4257-8C09-67DC5315B91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03F4C-6630-4BE2-AF50-676963F14843}" type="pres">
      <dgm:prSet presAssocID="{9A78EF7A-DD11-4663-8C21-159598DE3433}" presName="spacer" presStyleCnt="0"/>
      <dgm:spPr/>
    </dgm:pt>
    <dgm:pt modelId="{CDD49222-EB85-4988-A3D5-D360933CC77A}" type="pres">
      <dgm:prSet presAssocID="{3DC505B3-55F9-41DE-87AC-CB4F1FED7A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4D919-5328-442F-901B-742829ACD2FF}" type="pres">
      <dgm:prSet presAssocID="{2348763A-1763-491E-B379-D6AF209C2C60}" presName="spacer" presStyleCnt="0"/>
      <dgm:spPr/>
    </dgm:pt>
    <dgm:pt modelId="{308EB99D-FC08-4A2A-8C09-1F5DD97FA683}" type="pres">
      <dgm:prSet presAssocID="{FF65E70F-737E-4B38-99DE-4E3E51B08BE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A07B2-9936-4C8F-AF6B-56B5610DF7B6}" type="pres">
      <dgm:prSet presAssocID="{1B80A1AA-ABA0-4BA5-AC17-DA5E64E918A0}" presName="spacer" presStyleCnt="0"/>
      <dgm:spPr/>
    </dgm:pt>
    <dgm:pt modelId="{D7D62EF2-2883-4C60-A861-1997186B1EB7}" type="pres">
      <dgm:prSet presAssocID="{16800B9C-BC0A-497E-BA19-629E857E323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4DB41D-0B45-4AA7-8C5E-D828D025A84D}" srcId="{EBFBD5BA-1864-43DB-98A5-C9B6DA8F458F}" destId="{89559D37-F2F5-4257-8C09-67DC5315B91F}" srcOrd="0" destOrd="0" parTransId="{D6A5156D-5256-4D88-A9CB-B8BB2740228A}" sibTransId="{9A78EF7A-DD11-4663-8C21-159598DE3433}"/>
    <dgm:cxn modelId="{B15C547C-1856-416D-AD06-FACF71682DD6}" srcId="{EBFBD5BA-1864-43DB-98A5-C9B6DA8F458F}" destId="{16800B9C-BC0A-497E-BA19-629E857E3235}" srcOrd="3" destOrd="0" parTransId="{FA5BC0C9-8067-417C-A8AC-24EDC0EC8A7F}" sibTransId="{A1F5850E-6D6B-4F76-88EA-294DEB3E0389}"/>
    <dgm:cxn modelId="{A3B75E2D-7F89-43A8-9AEB-D1D9084C0AD8}" type="presOf" srcId="{3DC505B3-55F9-41DE-87AC-CB4F1FED7A53}" destId="{CDD49222-EB85-4988-A3D5-D360933CC77A}" srcOrd="0" destOrd="0" presId="urn:microsoft.com/office/officeart/2005/8/layout/vList2"/>
    <dgm:cxn modelId="{AC5B119D-F7A2-4D9B-9490-96EA57950EAA}" type="presOf" srcId="{89559D37-F2F5-4257-8C09-67DC5315B91F}" destId="{5E12D07E-CB41-4C7B-A843-E5302001C883}" srcOrd="0" destOrd="0" presId="urn:microsoft.com/office/officeart/2005/8/layout/vList2"/>
    <dgm:cxn modelId="{5981B7C2-B741-49FE-A8BE-3F467CDE02AD}" type="presOf" srcId="{16800B9C-BC0A-497E-BA19-629E857E3235}" destId="{D7D62EF2-2883-4C60-A861-1997186B1EB7}" srcOrd="0" destOrd="0" presId="urn:microsoft.com/office/officeart/2005/8/layout/vList2"/>
    <dgm:cxn modelId="{AB631455-A1C9-4D00-93A8-ED8A174408F0}" srcId="{EBFBD5BA-1864-43DB-98A5-C9B6DA8F458F}" destId="{FF65E70F-737E-4B38-99DE-4E3E51B08BE1}" srcOrd="2" destOrd="0" parTransId="{B84E868F-E037-47E1-B15D-A337E0B70E62}" sibTransId="{1B80A1AA-ABA0-4BA5-AC17-DA5E64E918A0}"/>
    <dgm:cxn modelId="{282C611C-88F6-4077-B4F2-EC0EDBCCE710}" type="presOf" srcId="{FF65E70F-737E-4B38-99DE-4E3E51B08BE1}" destId="{308EB99D-FC08-4A2A-8C09-1F5DD97FA683}" srcOrd="0" destOrd="0" presId="urn:microsoft.com/office/officeart/2005/8/layout/vList2"/>
    <dgm:cxn modelId="{DE946CC8-68A4-4124-9159-36A05D55F3C8}" type="presOf" srcId="{EBFBD5BA-1864-43DB-98A5-C9B6DA8F458F}" destId="{478D9CE9-C0F8-4EA4-A97A-4EA52C2631A4}" srcOrd="0" destOrd="0" presId="urn:microsoft.com/office/officeart/2005/8/layout/vList2"/>
    <dgm:cxn modelId="{14D7C7B2-7F96-4C04-8C1D-C02D46A5F38A}" srcId="{EBFBD5BA-1864-43DB-98A5-C9B6DA8F458F}" destId="{3DC505B3-55F9-41DE-87AC-CB4F1FED7A53}" srcOrd="1" destOrd="0" parTransId="{E84BBF83-1989-481B-BF70-EEE81D3553F4}" sibTransId="{2348763A-1763-491E-B379-D6AF209C2C60}"/>
    <dgm:cxn modelId="{E1429BD6-7D98-4A40-B338-F4BE1404A9D4}" type="presParOf" srcId="{478D9CE9-C0F8-4EA4-A97A-4EA52C2631A4}" destId="{5E12D07E-CB41-4C7B-A843-E5302001C883}" srcOrd="0" destOrd="0" presId="urn:microsoft.com/office/officeart/2005/8/layout/vList2"/>
    <dgm:cxn modelId="{15B1DAAE-6ABE-42D0-9005-04A74AB2FE62}" type="presParOf" srcId="{478D9CE9-C0F8-4EA4-A97A-4EA52C2631A4}" destId="{C3803F4C-6630-4BE2-AF50-676963F14843}" srcOrd="1" destOrd="0" presId="urn:microsoft.com/office/officeart/2005/8/layout/vList2"/>
    <dgm:cxn modelId="{7D5612F2-DDFA-4FF7-8179-765F9DDBDDA1}" type="presParOf" srcId="{478D9CE9-C0F8-4EA4-A97A-4EA52C2631A4}" destId="{CDD49222-EB85-4988-A3D5-D360933CC77A}" srcOrd="2" destOrd="0" presId="urn:microsoft.com/office/officeart/2005/8/layout/vList2"/>
    <dgm:cxn modelId="{77E99BC2-AAC4-44E7-B478-D333405D9F86}" type="presParOf" srcId="{478D9CE9-C0F8-4EA4-A97A-4EA52C2631A4}" destId="{D514D919-5328-442F-901B-742829ACD2FF}" srcOrd="3" destOrd="0" presId="urn:microsoft.com/office/officeart/2005/8/layout/vList2"/>
    <dgm:cxn modelId="{65E962BB-1C6B-45E2-BD0E-848E5A938EE0}" type="presParOf" srcId="{478D9CE9-C0F8-4EA4-A97A-4EA52C2631A4}" destId="{308EB99D-FC08-4A2A-8C09-1F5DD97FA683}" srcOrd="4" destOrd="0" presId="urn:microsoft.com/office/officeart/2005/8/layout/vList2"/>
    <dgm:cxn modelId="{B357778C-AF6F-4BFF-882D-39B6390D7752}" type="presParOf" srcId="{478D9CE9-C0F8-4EA4-A97A-4EA52C2631A4}" destId="{BB9A07B2-9936-4C8F-AF6B-56B5610DF7B6}" srcOrd="5" destOrd="0" presId="urn:microsoft.com/office/officeart/2005/8/layout/vList2"/>
    <dgm:cxn modelId="{EA91D595-29E0-4509-93C6-53B1655D7CE0}" type="presParOf" srcId="{478D9CE9-C0F8-4EA4-A97A-4EA52C2631A4}" destId="{D7D62EF2-2883-4C60-A861-1997186B1EB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A6987A-F6C9-4D48-8EED-1C80802E924C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2D105D-E37F-4AA9-951B-EAAE4CD32D6E}">
      <dgm:prSet custT="1"/>
      <dgm:spPr/>
      <dgm:t>
        <a:bodyPr/>
        <a:lstStyle/>
        <a:p>
          <a:pPr rtl="0"/>
          <a:r>
            <a:rPr lang="ru-RU" sz="1600" b="1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1 этап — методический (разработка методики и инструментария проведения независимой оценки качества образовательной деятельности образовательных организаций согласно техническому заданию);</a:t>
          </a:r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460D5D19-14C6-406C-8DD8-73CAF92B231C}" type="parTrans" cxnId="{AABB28A6-D9BC-47BB-95BD-729322B3D46B}">
      <dgm:prSet/>
      <dgm:spPr/>
      <dgm:t>
        <a:bodyPr/>
        <a:lstStyle/>
        <a:p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3B18ABB8-5F4D-42CF-ABC7-B926BD754AC1}" type="sibTrans" cxnId="{AABB28A6-D9BC-47BB-95BD-729322B3D46B}">
      <dgm:prSet/>
      <dgm:spPr/>
      <dgm:t>
        <a:bodyPr/>
        <a:lstStyle/>
        <a:p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CDD0EE71-E8A1-4591-A21A-2A5E8CA3E1DB}">
      <dgm:prSet custT="1"/>
      <dgm:spPr/>
      <dgm:t>
        <a:bodyPr/>
        <a:lstStyle/>
        <a:p>
          <a:pPr rtl="0"/>
          <a:r>
            <a:rPr lang="ru-RU" sz="1600" b="1" dirty="0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2 этап — исследовательский (анализ содержания сайтов образовательных организаций, документов: отчет по </a:t>
          </a:r>
          <a:r>
            <a:rPr lang="ru-RU" sz="1600" b="1" dirty="0" err="1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самообследованию</a:t>
          </a:r>
          <a:r>
            <a:rPr lang="ru-RU" sz="1600" b="1" dirty="0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 образовательной организации, публичный доклад, статистические данные, проведение анкетирования потребителей образовательных услуг);</a:t>
          </a:r>
          <a:endParaRPr lang="ru-RU" sz="1600" b="1" dirty="0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5A4ABEBB-C60C-41AB-9CD1-E66F60E0554B}" type="parTrans" cxnId="{4B7AF335-CA56-451F-A857-F561CCE9B62C}">
      <dgm:prSet/>
      <dgm:spPr/>
      <dgm:t>
        <a:bodyPr/>
        <a:lstStyle/>
        <a:p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2621663F-415F-44BE-8224-ECC839433712}" type="sibTrans" cxnId="{4B7AF335-CA56-451F-A857-F561CCE9B62C}">
      <dgm:prSet/>
      <dgm:spPr/>
      <dgm:t>
        <a:bodyPr/>
        <a:lstStyle/>
        <a:p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C7DC40ED-963D-40F8-BB5B-8DA869D11FB4}">
      <dgm:prSet custT="1"/>
      <dgm:spPr/>
      <dgm:t>
        <a:bodyPr/>
        <a:lstStyle/>
        <a:p>
          <a:pPr rtl="0"/>
          <a:r>
            <a:rPr lang="ru-RU" sz="1600" b="1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3 этап — информационно-аналитический (анализ результатов, формирование экспертных заключений, подготовка аналитического отчета, разработка рекомендаций по улучшению качества работы образовательных организаций).</a:t>
          </a:r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5B875E1E-0894-4B92-828E-C1624A5EC918}" type="parTrans" cxnId="{384E94E8-56B9-4013-B6D1-B8FC90119AB8}">
      <dgm:prSet/>
      <dgm:spPr/>
      <dgm:t>
        <a:bodyPr/>
        <a:lstStyle/>
        <a:p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06719430-04BA-4D88-8CE9-7C0F3C8E5A9E}" type="sibTrans" cxnId="{384E94E8-56B9-4013-B6D1-B8FC90119AB8}">
      <dgm:prSet/>
      <dgm:spPr/>
      <dgm:t>
        <a:bodyPr/>
        <a:lstStyle/>
        <a:p>
          <a:endParaRPr lang="ru-RU" sz="1600" b="1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gm:t>
    </dgm:pt>
    <dgm:pt modelId="{0D333B3A-4022-43C0-9D6B-8482A379A934}" type="pres">
      <dgm:prSet presAssocID="{0FA6987A-F6C9-4D48-8EED-1C80802E92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662FA9-53F2-4261-8D9C-AABB807A3687}" type="pres">
      <dgm:prSet presAssocID="{C7DC40ED-963D-40F8-BB5B-8DA869D11FB4}" presName="boxAndChildren" presStyleCnt="0"/>
      <dgm:spPr/>
    </dgm:pt>
    <dgm:pt modelId="{3ADE7EB7-9866-4365-88DB-968FDC9E1117}" type="pres">
      <dgm:prSet presAssocID="{C7DC40ED-963D-40F8-BB5B-8DA869D11FB4}" presName="parentTextBox" presStyleLbl="node1" presStyleIdx="0" presStyleCnt="3"/>
      <dgm:spPr/>
      <dgm:t>
        <a:bodyPr/>
        <a:lstStyle/>
        <a:p>
          <a:endParaRPr lang="ru-RU"/>
        </a:p>
      </dgm:t>
    </dgm:pt>
    <dgm:pt modelId="{93D68A24-37BD-463E-8C37-7B4394D3FA93}" type="pres">
      <dgm:prSet presAssocID="{2621663F-415F-44BE-8224-ECC839433712}" presName="sp" presStyleCnt="0"/>
      <dgm:spPr/>
    </dgm:pt>
    <dgm:pt modelId="{12EE6EF6-5289-4594-996F-977022D22023}" type="pres">
      <dgm:prSet presAssocID="{CDD0EE71-E8A1-4591-A21A-2A5E8CA3E1DB}" presName="arrowAndChildren" presStyleCnt="0"/>
      <dgm:spPr/>
    </dgm:pt>
    <dgm:pt modelId="{3621085D-2054-4B52-92AE-567A8A413A34}" type="pres">
      <dgm:prSet presAssocID="{CDD0EE71-E8A1-4591-A21A-2A5E8CA3E1D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6B72107-BD3F-4132-8C24-024DC52699E9}" type="pres">
      <dgm:prSet presAssocID="{3B18ABB8-5F4D-42CF-ABC7-B926BD754AC1}" presName="sp" presStyleCnt="0"/>
      <dgm:spPr/>
    </dgm:pt>
    <dgm:pt modelId="{91B05633-7C9D-4D7E-92A6-BE264D193B18}" type="pres">
      <dgm:prSet presAssocID="{082D105D-E37F-4AA9-951B-EAAE4CD32D6E}" presName="arrowAndChildren" presStyleCnt="0"/>
      <dgm:spPr/>
    </dgm:pt>
    <dgm:pt modelId="{F0A20D99-E553-4A20-A9F5-8E64838E500E}" type="pres">
      <dgm:prSet presAssocID="{082D105D-E37F-4AA9-951B-EAAE4CD32D6E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0F616CFB-9A2C-4D19-9A8F-21ACD661FF48}" type="presOf" srcId="{0FA6987A-F6C9-4D48-8EED-1C80802E924C}" destId="{0D333B3A-4022-43C0-9D6B-8482A379A934}" srcOrd="0" destOrd="0" presId="urn:microsoft.com/office/officeart/2005/8/layout/process4"/>
    <dgm:cxn modelId="{8BF6DADF-7B29-4735-8940-CFD1FE7F4AF8}" type="presOf" srcId="{CDD0EE71-E8A1-4591-A21A-2A5E8CA3E1DB}" destId="{3621085D-2054-4B52-92AE-567A8A413A34}" srcOrd="0" destOrd="0" presId="urn:microsoft.com/office/officeart/2005/8/layout/process4"/>
    <dgm:cxn modelId="{DB294089-26DB-4783-8814-F5F555653BEB}" type="presOf" srcId="{082D105D-E37F-4AA9-951B-EAAE4CD32D6E}" destId="{F0A20D99-E553-4A20-A9F5-8E64838E500E}" srcOrd="0" destOrd="0" presId="urn:microsoft.com/office/officeart/2005/8/layout/process4"/>
    <dgm:cxn modelId="{4AEA934E-44C3-4DA3-9817-19312565A68D}" type="presOf" srcId="{C7DC40ED-963D-40F8-BB5B-8DA869D11FB4}" destId="{3ADE7EB7-9866-4365-88DB-968FDC9E1117}" srcOrd="0" destOrd="0" presId="urn:microsoft.com/office/officeart/2005/8/layout/process4"/>
    <dgm:cxn modelId="{AABB28A6-D9BC-47BB-95BD-729322B3D46B}" srcId="{0FA6987A-F6C9-4D48-8EED-1C80802E924C}" destId="{082D105D-E37F-4AA9-951B-EAAE4CD32D6E}" srcOrd="0" destOrd="0" parTransId="{460D5D19-14C6-406C-8DD8-73CAF92B231C}" sibTransId="{3B18ABB8-5F4D-42CF-ABC7-B926BD754AC1}"/>
    <dgm:cxn modelId="{384E94E8-56B9-4013-B6D1-B8FC90119AB8}" srcId="{0FA6987A-F6C9-4D48-8EED-1C80802E924C}" destId="{C7DC40ED-963D-40F8-BB5B-8DA869D11FB4}" srcOrd="2" destOrd="0" parTransId="{5B875E1E-0894-4B92-828E-C1624A5EC918}" sibTransId="{06719430-04BA-4D88-8CE9-7C0F3C8E5A9E}"/>
    <dgm:cxn modelId="{4B7AF335-CA56-451F-A857-F561CCE9B62C}" srcId="{0FA6987A-F6C9-4D48-8EED-1C80802E924C}" destId="{CDD0EE71-E8A1-4591-A21A-2A5E8CA3E1DB}" srcOrd="1" destOrd="0" parTransId="{5A4ABEBB-C60C-41AB-9CD1-E66F60E0554B}" sibTransId="{2621663F-415F-44BE-8224-ECC839433712}"/>
    <dgm:cxn modelId="{ECF1A7B5-EA29-407F-A399-CDBFE8CDEB83}" type="presParOf" srcId="{0D333B3A-4022-43C0-9D6B-8482A379A934}" destId="{AC662FA9-53F2-4261-8D9C-AABB807A3687}" srcOrd="0" destOrd="0" presId="urn:microsoft.com/office/officeart/2005/8/layout/process4"/>
    <dgm:cxn modelId="{EC6382DA-6467-4AC5-88E2-79148DFEE51D}" type="presParOf" srcId="{AC662FA9-53F2-4261-8D9C-AABB807A3687}" destId="{3ADE7EB7-9866-4365-88DB-968FDC9E1117}" srcOrd="0" destOrd="0" presId="urn:microsoft.com/office/officeart/2005/8/layout/process4"/>
    <dgm:cxn modelId="{AF6C3DA3-E58E-493D-8FF0-576F2568237F}" type="presParOf" srcId="{0D333B3A-4022-43C0-9D6B-8482A379A934}" destId="{93D68A24-37BD-463E-8C37-7B4394D3FA93}" srcOrd="1" destOrd="0" presId="urn:microsoft.com/office/officeart/2005/8/layout/process4"/>
    <dgm:cxn modelId="{F5F89805-B363-43C4-AD19-4F117548C1D7}" type="presParOf" srcId="{0D333B3A-4022-43C0-9D6B-8482A379A934}" destId="{12EE6EF6-5289-4594-996F-977022D22023}" srcOrd="2" destOrd="0" presId="urn:microsoft.com/office/officeart/2005/8/layout/process4"/>
    <dgm:cxn modelId="{AEA4E739-E99E-48C1-94DA-7C40F31666AD}" type="presParOf" srcId="{12EE6EF6-5289-4594-996F-977022D22023}" destId="{3621085D-2054-4B52-92AE-567A8A413A34}" srcOrd="0" destOrd="0" presId="urn:microsoft.com/office/officeart/2005/8/layout/process4"/>
    <dgm:cxn modelId="{489E8177-3501-4D37-9AB6-9DAF526EEB4D}" type="presParOf" srcId="{0D333B3A-4022-43C0-9D6B-8482A379A934}" destId="{E6B72107-BD3F-4132-8C24-024DC52699E9}" srcOrd="3" destOrd="0" presId="urn:microsoft.com/office/officeart/2005/8/layout/process4"/>
    <dgm:cxn modelId="{7A1D3771-C621-4C76-9AC6-4B75F972E509}" type="presParOf" srcId="{0D333B3A-4022-43C0-9D6B-8482A379A934}" destId="{91B05633-7C9D-4D7E-92A6-BE264D193B18}" srcOrd="4" destOrd="0" presId="urn:microsoft.com/office/officeart/2005/8/layout/process4"/>
    <dgm:cxn modelId="{56C23795-35D2-4700-825A-E601C01B9AD9}" type="presParOf" srcId="{91B05633-7C9D-4D7E-92A6-BE264D193B18}" destId="{F0A20D99-E553-4A20-A9F5-8E64838E50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7B6FA82-E277-4B73-B606-9AF9C798E354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68CA81-173E-413A-A99D-1253607FEB7A}">
      <dgm:prSet custT="1"/>
      <dgm:spPr/>
      <dgm:t>
        <a:bodyPr/>
        <a:lstStyle/>
        <a:p>
          <a:pPr rtl="0"/>
          <a:r>
            <a:rPr lang="ru-RU" sz="1800" b="1" smtClean="0">
              <a:latin typeface="Book Antiqua" pitchFamily="18" charset="0"/>
            </a:rPr>
            <a:t>разработка методики и инструментария проведения оценки;</a:t>
          </a:r>
          <a:endParaRPr lang="ru-RU" sz="1800" b="1">
            <a:latin typeface="Book Antiqua" pitchFamily="18" charset="0"/>
          </a:endParaRPr>
        </a:p>
      </dgm:t>
    </dgm:pt>
    <dgm:pt modelId="{9E913B9F-F9B0-4E3F-9D94-9011C045E4EB}" type="parTrans" cxnId="{3F6F4AA9-29BF-4285-90F2-FAB85FFC4A9E}">
      <dgm:prSet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035EF39D-FC36-4318-961A-883BDF8ACDC4}" type="sibTrans" cxnId="{3F6F4AA9-29BF-4285-90F2-FAB85FFC4A9E}">
      <dgm:prSet custT="1"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F3DC3A4B-47B3-415F-9D78-CBD541F23EB3}">
      <dgm:prSet custT="1"/>
      <dgm:spPr/>
      <dgm:t>
        <a:bodyPr/>
        <a:lstStyle/>
        <a:p>
          <a:pPr rtl="0"/>
          <a:r>
            <a:rPr lang="ru-RU" sz="1800" b="1" dirty="0" smtClean="0">
              <a:latin typeface="Book Antiqua" pitchFamily="18" charset="0"/>
            </a:rPr>
            <a:t>сбор и обобщение данных, полученных в ходе НОК </a:t>
          </a:r>
          <a:r>
            <a:rPr lang="ru-RU" sz="1800" b="1" dirty="0" smtClean="0">
              <a:latin typeface="Book Antiqua" pitchFamily="18" charset="0"/>
            </a:rPr>
            <a:t>ОД, </a:t>
          </a:r>
          <a:r>
            <a:rPr lang="ru-RU" sz="1800" b="1" dirty="0" smtClean="0">
              <a:latin typeface="Book Antiqua" pitchFamily="18" charset="0"/>
            </a:rPr>
            <a:t>формирование баз данных;</a:t>
          </a:r>
          <a:endParaRPr lang="ru-RU" sz="1800" b="1" dirty="0">
            <a:latin typeface="Book Antiqua" pitchFamily="18" charset="0"/>
          </a:endParaRPr>
        </a:p>
      </dgm:t>
    </dgm:pt>
    <dgm:pt modelId="{3AEDBDB5-FA16-4F8A-BE03-1E0D746A5D74}" type="parTrans" cxnId="{4759BA6C-0883-4635-8C04-5B191F502972}">
      <dgm:prSet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38F65A40-6143-4B0C-A8E1-805A7411B6F6}" type="sibTrans" cxnId="{4759BA6C-0883-4635-8C04-5B191F502972}">
      <dgm:prSet custT="1"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4F0D6809-D685-4C02-B55A-C464A89DC543}">
      <dgm:prSet custT="1"/>
      <dgm:spPr/>
      <dgm:t>
        <a:bodyPr/>
        <a:lstStyle/>
        <a:p>
          <a:pPr rtl="0"/>
          <a:r>
            <a:rPr lang="ru-RU" sz="1800" b="1" dirty="0" smtClean="0">
              <a:latin typeface="Book Antiqua" pitchFamily="18" charset="0"/>
            </a:rPr>
            <a:t>обработка</a:t>
          </a:r>
          <a:r>
            <a:rPr lang="ru-RU" sz="1800" b="1" dirty="0" smtClean="0">
              <a:latin typeface="Book Antiqua" pitchFamily="18" charset="0"/>
            </a:rPr>
            <a:t>,  анализ и формы представления результатов информации, полученной в ходе НОК </a:t>
          </a:r>
          <a:r>
            <a:rPr lang="ru-RU" sz="1800" b="1" dirty="0" smtClean="0">
              <a:latin typeface="Book Antiqua" pitchFamily="18" charset="0"/>
            </a:rPr>
            <a:t>ОД;</a:t>
          </a:r>
          <a:endParaRPr lang="ru-RU" sz="1800" b="1" dirty="0">
            <a:latin typeface="Book Antiqua" pitchFamily="18" charset="0"/>
          </a:endParaRPr>
        </a:p>
      </dgm:t>
    </dgm:pt>
    <dgm:pt modelId="{AA68288B-675C-458D-9C3C-9CAF7179C304}" type="parTrans" cxnId="{9C630681-CE46-4C1B-AB98-83654FBC6AB9}">
      <dgm:prSet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25A9DE21-6B3C-4FE7-AC2A-6930A4781814}" type="sibTrans" cxnId="{9C630681-CE46-4C1B-AB98-83654FBC6AB9}">
      <dgm:prSet custT="1"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8CFB692A-8EB1-4E28-B981-3DFBB4155B8C}">
      <dgm:prSet custT="1"/>
      <dgm:spPr/>
      <dgm:t>
        <a:bodyPr/>
        <a:lstStyle/>
        <a:p>
          <a:pPr rtl="0"/>
          <a:r>
            <a:rPr lang="ru-RU" sz="1800" b="1" smtClean="0">
              <a:latin typeface="Book Antiqua" pitchFamily="18" charset="0"/>
            </a:rPr>
            <a:t>выявление положительных тенденций развития, определение рисков и путей их минимизации.</a:t>
          </a:r>
          <a:endParaRPr lang="ru-RU" sz="1800" b="1">
            <a:latin typeface="Book Antiqua" pitchFamily="18" charset="0"/>
          </a:endParaRPr>
        </a:p>
      </dgm:t>
    </dgm:pt>
    <dgm:pt modelId="{0F68EFD0-E8B2-4B98-9C0A-2AE82F9A3485}" type="parTrans" cxnId="{4C9DD81D-AB15-422A-A820-B382FBA04AF6}">
      <dgm:prSet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AA45301D-6B98-4141-8714-2577C1751D92}" type="sibTrans" cxnId="{4C9DD81D-AB15-422A-A820-B382FBA04AF6}">
      <dgm:prSet/>
      <dgm:spPr/>
      <dgm:t>
        <a:bodyPr/>
        <a:lstStyle/>
        <a:p>
          <a:endParaRPr lang="ru-RU" sz="1800" b="1">
            <a:latin typeface="Book Antiqua" pitchFamily="18" charset="0"/>
          </a:endParaRPr>
        </a:p>
      </dgm:t>
    </dgm:pt>
    <dgm:pt modelId="{69682655-9D16-4E6F-AB9C-C1D8C2A11573}" type="pres">
      <dgm:prSet presAssocID="{B7B6FA82-E277-4B73-B606-9AF9C798E35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926B98-91D9-486F-93F4-7804D4E7ACB9}" type="pres">
      <dgm:prSet presAssocID="{B7B6FA82-E277-4B73-B606-9AF9C798E354}" presName="dummyMaxCanvas" presStyleCnt="0">
        <dgm:presLayoutVars/>
      </dgm:prSet>
      <dgm:spPr/>
    </dgm:pt>
    <dgm:pt modelId="{9BA6CDB1-5580-4BB2-A63B-0F5C81EE9ECA}" type="pres">
      <dgm:prSet presAssocID="{B7B6FA82-E277-4B73-B606-9AF9C798E35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49B39-501A-4C70-8CA9-E92297924A4B}" type="pres">
      <dgm:prSet presAssocID="{B7B6FA82-E277-4B73-B606-9AF9C798E35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9FE46-6424-42C3-897F-E4F84E12E435}" type="pres">
      <dgm:prSet presAssocID="{B7B6FA82-E277-4B73-B606-9AF9C798E35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42723-85C3-4CA9-B643-60EF909393D1}" type="pres">
      <dgm:prSet presAssocID="{B7B6FA82-E277-4B73-B606-9AF9C798E35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138A7-138D-4ABF-B36A-C7BC24A5639F}" type="pres">
      <dgm:prSet presAssocID="{B7B6FA82-E277-4B73-B606-9AF9C798E35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F10975-4775-4500-908F-08CA5E5206ED}" type="pres">
      <dgm:prSet presAssocID="{B7B6FA82-E277-4B73-B606-9AF9C798E35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21CF06-65C6-42E9-8435-42D378122670}" type="pres">
      <dgm:prSet presAssocID="{B7B6FA82-E277-4B73-B606-9AF9C798E35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85E04-494C-4F3A-AB62-A86EF32F6DA5}" type="pres">
      <dgm:prSet presAssocID="{B7B6FA82-E277-4B73-B606-9AF9C798E35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BA873-D8B8-4C88-B7A5-429F21E02B87}" type="pres">
      <dgm:prSet presAssocID="{B7B6FA82-E277-4B73-B606-9AF9C798E35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F9EF8-A9B2-435F-B4F7-283CF64ACD1C}" type="pres">
      <dgm:prSet presAssocID="{B7B6FA82-E277-4B73-B606-9AF9C798E35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7BA55-ADCA-481A-836C-C2905935E7CB}" type="pres">
      <dgm:prSet presAssocID="{B7B6FA82-E277-4B73-B606-9AF9C798E35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6F4AA9-29BF-4285-90F2-FAB85FFC4A9E}" srcId="{B7B6FA82-E277-4B73-B606-9AF9C798E354}" destId="{AB68CA81-173E-413A-A99D-1253607FEB7A}" srcOrd="0" destOrd="0" parTransId="{9E913B9F-F9B0-4E3F-9D94-9011C045E4EB}" sibTransId="{035EF39D-FC36-4318-961A-883BDF8ACDC4}"/>
    <dgm:cxn modelId="{4C9DD81D-AB15-422A-A820-B382FBA04AF6}" srcId="{B7B6FA82-E277-4B73-B606-9AF9C798E354}" destId="{8CFB692A-8EB1-4E28-B981-3DFBB4155B8C}" srcOrd="3" destOrd="0" parTransId="{0F68EFD0-E8B2-4B98-9C0A-2AE82F9A3485}" sibTransId="{AA45301D-6B98-4141-8714-2577C1751D92}"/>
    <dgm:cxn modelId="{A77D0271-1A31-4047-A9DF-B98005D6BC5B}" type="presOf" srcId="{4F0D6809-D685-4C02-B55A-C464A89DC543}" destId="{3BEF9EF8-A9B2-435F-B4F7-283CF64ACD1C}" srcOrd="1" destOrd="0" presId="urn:microsoft.com/office/officeart/2005/8/layout/vProcess5"/>
    <dgm:cxn modelId="{8C9D8CE4-69B8-472F-8981-55690B12952D}" type="presOf" srcId="{25A9DE21-6B3C-4FE7-AC2A-6930A4781814}" destId="{F921CF06-65C6-42E9-8435-42D378122670}" srcOrd="0" destOrd="0" presId="urn:microsoft.com/office/officeart/2005/8/layout/vProcess5"/>
    <dgm:cxn modelId="{2C313063-BCE9-42AD-9C05-F0EA434C809B}" type="presOf" srcId="{8CFB692A-8EB1-4E28-B981-3DFBB4155B8C}" destId="{9AA42723-85C3-4CA9-B643-60EF909393D1}" srcOrd="0" destOrd="0" presId="urn:microsoft.com/office/officeart/2005/8/layout/vProcess5"/>
    <dgm:cxn modelId="{FD757E42-819F-43E6-8987-C08E2DF48258}" type="presOf" srcId="{AB68CA81-173E-413A-A99D-1253607FEB7A}" destId="{9BA6CDB1-5580-4BB2-A63B-0F5C81EE9ECA}" srcOrd="0" destOrd="0" presId="urn:microsoft.com/office/officeart/2005/8/layout/vProcess5"/>
    <dgm:cxn modelId="{21F9097D-37E3-47AB-A886-0DF8F140E4B9}" type="presOf" srcId="{F3DC3A4B-47B3-415F-9D78-CBD541F23EB3}" destId="{F00BA873-D8B8-4C88-B7A5-429F21E02B87}" srcOrd="1" destOrd="0" presId="urn:microsoft.com/office/officeart/2005/8/layout/vProcess5"/>
    <dgm:cxn modelId="{1B65A019-BE6B-4A49-9827-155E06FDA306}" type="presOf" srcId="{4F0D6809-D685-4C02-B55A-C464A89DC543}" destId="{DB79FE46-6424-42C3-897F-E4F84E12E435}" srcOrd="0" destOrd="0" presId="urn:microsoft.com/office/officeart/2005/8/layout/vProcess5"/>
    <dgm:cxn modelId="{C36B0AED-3C88-482E-9C47-102A4BCE3304}" type="presOf" srcId="{F3DC3A4B-47B3-415F-9D78-CBD541F23EB3}" destId="{19F49B39-501A-4C70-8CA9-E92297924A4B}" srcOrd="0" destOrd="0" presId="urn:microsoft.com/office/officeart/2005/8/layout/vProcess5"/>
    <dgm:cxn modelId="{B0E377D3-CD59-42B3-8380-ED19CA08FC7E}" type="presOf" srcId="{8CFB692A-8EB1-4E28-B981-3DFBB4155B8C}" destId="{B237BA55-ADCA-481A-836C-C2905935E7CB}" srcOrd="1" destOrd="0" presId="urn:microsoft.com/office/officeart/2005/8/layout/vProcess5"/>
    <dgm:cxn modelId="{BD8E1D86-733B-4289-AA8A-D5CD2CCA8EAB}" type="presOf" srcId="{38F65A40-6143-4B0C-A8E1-805A7411B6F6}" destId="{0EF10975-4775-4500-908F-08CA5E5206ED}" srcOrd="0" destOrd="0" presId="urn:microsoft.com/office/officeart/2005/8/layout/vProcess5"/>
    <dgm:cxn modelId="{FE83BDA0-1C7A-4409-9DB7-92E98EF8751A}" type="presOf" srcId="{035EF39D-FC36-4318-961A-883BDF8ACDC4}" destId="{89C138A7-138D-4ABF-B36A-C7BC24A5639F}" srcOrd="0" destOrd="0" presId="urn:microsoft.com/office/officeart/2005/8/layout/vProcess5"/>
    <dgm:cxn modelId="{2C3A5F5A-2B45-4E2B-BD30-5B0141639A78}" type="presOf" srcId="{AB68CA81-173E-413A-A99D-1253607FEB7A}" destId="{29185E04-494C-4F3A-AB62-A86EF32F6DA5}" srcOrd="1" destOrd="0" presId="urn:microsoft.com/office/officeart/2005/8/layout/vProcess5"/>
    <dgm:cxn modelId="{9F31376B-F827-45B1-B380-474F2A12B2C6}" type="presOf" srcId="{B7B6FA82-E277-4B73-B606-9AF9C798E354}" destId="{69682655-9D16-4E6F-AB9C-C1D8C2A11573}" srcOrd="0" destOrd="0" presId="urn:microsoft.com/office/officeart/2005/8/layout/vProcess5"/>
    <dgm:cxn modelId="{9C630681-CE46-4C1B-AB98-83654FBC6AB9}" srcId="{B7B6FA82-E277-4B73-B606-9AF9C798E354}" destId="{4F0D6809-D685-4C02-B55A-C464A89DC543}" srcOrd="2" destOrd="0" parTransId="{AA68288B-675C-458D-9C3C-9CAF7179C304}" sibTransId="{25A9DE21-6B3C-4FE7-AC2A-6930A4781814}"/>
    <dgm:cxn modelId="{4759BA6C-0883-4635-8C04-5B191F502972}" srcId="{B7B6FA82-E277-4B73-B606-9AF9C798E354}" destId="{F3DC3A4B-47B3-415F-9D78-CBD541F23EB3}" srcOrd="1" destOrd="0" parTransId="{3AEDBDB5-FA16-4F8A-BE03-1E0D746A5D74}" sibTransId="{38F65A40-6143-4B0C-A8E1-805A7411B6F6}"/>
    <dgm:cxn modelId="{08CFA30A-0C2F-443E-9EA2-706DE5AFEE61}" type="presParOf" srcId="{69682655-9D16-4E6F-AB9C-C1D8C2A11573}" destId="{6F926B98-91D9-486F-93F4-7804D4E7ACB9}" srcOrd="0" destOrd="0" presId="urn:microsoft.com/office/officeart/2005/8/layout/vProcess5"/>
    <dgm:cxn modelId="{5FE485F9-9B05-424A-AF59-81A5363AA711}" type="presParOf" srcId="{69682655-9D16-4E6F-AB9C-C1D8C2A11573}" destId="{9BA6CDB1-5580-4BB2-A63B-0F5C81EE9ECA}" srcOrd="1" destOrd="0" presId="urn:microsoft.com/office/officeart/2005/8/layout/vProcess5"/>
    <dgm:cxn modelId="{47F7A29E-FDFB-4B92-BDAA-B770BB71456E}" type="presParOf" srcId="{69682655-9D16-4E6F-AB9C-C1D8C2A11573}" destId="{19F49B39-501A-4C70-8CA9-E92297924A4B}" srcOrd="2" destOrd="0" presId="urn:microsoft.com/office/officeart/2005/8/layout/vProcess5"/>
    <dgm:cxn modelId="{3BC591F1-82CC-4E8A-BB96-13BB0957A51A}" type="presParOf" srcId="{69682655-9D16-4E6F-AB9C-C1D8C2A11573}" destId="{DB79FE46-6424-42C3-897F-E4F84E12E435}" srcOrd="3" destOrd="0" presId="urn:microsoft.com/office/officeart/2005/8/layout/vProcess5"/>
    <dgm:cxn modelId="{4BBA5781-7316-4378-AAFA-38EB2F5A1A52}" type="presParOf" srcId="{69682655-9D16-4E6F-AB9C-C1D8C2A11573}" destId="{9AA42723-85C3-4CA9-B643-60EF909393D1}" srcOrd="4" destOrd="0" presId="urn:microsoft.com/office/officeart/2005/8/layout/vProcess5"/>
    <dgm:cxn modelId="{B977F80E-B060-403D-BA00-854AFDDDCD5C}" type="presParOf" srcId="{69682655-9D16-4E6F-AB9C-C1D8C2A11573}" destId="{89C138A7-138D-4ABF-B36A-C7BC24A5639F}" srcOrd="5" destOrd="0" presId="urn:microsoft.com/office/officeart/2005/8/layout/vProcess5"/>
    <dgm:cxn modelId="{24B61836-CD5A-4574-B4D1-6D822E3C092A}" type="presParOf" srcId="{69682655-9D16-4E6F-AB9C-C1D8C2A11573}" destId="{0EF10975-4775-4500-908F-08CA5E5206ED}" srcOrd="6" destOrd="0" presId="urn:microsoft.com/office/officeart/2005/8/layout/vProcess5"/>
    <dgm:cxn modelId="{72998C8C-6FD0-41B4-A019-86758E611FC2}" type="presParOf" srcId="{69682655-9D16-4E6F-AB9C-C1D8C2A11573}" destId="{F921CF06-65C6-42E9-8435-42D378122670}" srcOrd="7" destOrd="0" presId="urn:microsoft.com/office/officeart/2005/8/layout/vProcess5"/>
    <dgm:cxn modelId="{7BF65F63-3CC7-4102-86AB-99AC19A225E7}" type="presParOf" srcId="{69682655-9D16-4E6F-AB9C-C1D8C2A11573}" destId="{29185E04-494C-4F3A-AB62-A86EF32F6DA5}" srcOrd="8" destOrd="0" presId="urn:microsoft.com/office/officeart/2005/8/layout/vProcess5"/>
    <dgm:cxn modelId="{901F5D03-2836-4BEB-B42C-5127023E88C6}" type="presParOf" srcId="{69682655-9D16-4E6F-AB9C-C1D8C2A11573}" destId="{F00BA873-D8B8-4C88-B7A5-429F21E02B87}" srcOrd="9" destOrd="0" presId="urn:microsoft.com/office/officeart/2005/8/layout/vProcess5"/>
    <dgm:cxn modelId="{FE714FE5-833A-4CE2-96F0-234068635E2C}" type="presParOf" srcId="{69682655-9D16-4E6F-AB9C-C1D8C2A11573}" destId="{3BEF9EF8-A9B2-435F-B4F7-283CF64ACD1C}" srcOrd="10" destOrd="0" presId="urn:microsoft.com/office/officeart/2005/8/layout/vProcess5"/>
    <dgm:cxn modelId="{E03EF9C1-0620-4279-BEA2-5B7B62916DA8}" type="presParOf" srcId="{69682655-9D16-4E6F-AB9C-C1D8C2A11573}" destId="{B237BA55-ADCA-481A-836C-C2905935E7C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6978F-B7A1-43E1-AF77-94B2C22C209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6A1E0A-F976-4C89-9974-9F18E41F55E3}">
      <dgm:prSet phldrT="[Текст]" custT="1"/>
      <dgm:spPr/>
      <dgm:t>
        <a:bodyPr/>
        <a:lstStyle/>
        <a:p>
          <a:r>
            <a:rPr lang="ru-RU" sz="1600" b="0" i="0" spc="-15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информация, размещенная на сайте ОО;</a:t>
          </a:r>
          <a:endParaRPr lang="ru-RU" sz="1600" b="0" i="0" dirty="0"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D288C6E1-4D09-44B1-BDF9-7938878EACD3}" type="parTrans" cxnId="{52EA9DC0-536B-4552-8107-BCFEB07F4D01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AE4AF2D0-BA4B-4EA9-A72E-92599F86CC33}" type="sibTrans" cxnId="{52EA9DC0-536B-4552-8107-BCFEB07F4D01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219974D8-0AA9-41D0-8791-99A0A58FD0E2}">
      <dgm:prSet phldrT="[Текст]" custT="1"/>
      <dgm:spPr/>
      <dgm:t>
        <a:bodyPr/>
        <a:lstStyle/>
        <a:p>
          <a:r>
            <a:rPr lang="ru-RU" sz="1600" b="0" i="0" spc="-15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результаты самообследования (приказ Министерства образования и науки Российской Федерации от 10 декабря 2013 г. № 1324 «Об утверждении показателей деятельности образовательной организации, подлежащей самообследованию»);</a:t>
          </a:r>
          <a:endParaRPr lang="ru-RU" sz="1600" b="0" i="0" dirty="0"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BE6724F7-A47F-415B-BC5A-E4C9D2AF7062}" type="parTrans" cxnId="{BEF62947-D4C5-4D30-98A4-C051FBA2F2A3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6F1921C4-4C72-4311-9240-FD896414DF30}" type="sibTrans" cxnId="{BEF62947-D4C5-4D30-98A4-C051FBA2F2A3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2747A191-CEE1-47A9-A5DC-FEBEC0AF6788}">
      <dgm:prSet phldrT="[Текст]" custT="1"/>
      <dgm:spPr/>
      <dgm:t>
        <a:bodyPr/>
        <a:lstStyle/>
        <a:p>
          <a:r>
            <a:rPr lang="ru-RU" sz="1600" b="0" i="0" spc="2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статистическая форма ННШ «Сведения о параметрах реализации национальной образовательной инициативы «Наша новая школа» (далее – «ННШ»), </a:t>
          </a:r>
          <a:endParaRPr lang="ru-RU" sz="1600" b="0" i="0" dirty="0"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49D4D767-1BF1-4EEC-8FDC-2A013C601A35}" type="parTrans" cxnId="{124B96C8-34E1-464B-B5EB-9FB864314C25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BA9D0641-244D-4B47-8078-00AB72440BB8}" type="sibTrans" cxnId="{124B96C8-34E1-464B-B5EB-9FB864314C25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2E6433EE-0A75-46CE-A73A-49330D22DDDF}">
      <dgm:prSet phldrT="[Текст]" custT="1"/>
      <dgm:spPr/>
      <dgm:t>
        <a:bodyPr/>
        <a:lstStyle/>
        <a:p>
          <a:r>
            <a:rPr lang="ru-RU" sz="1600" b="0" i="0" spc="2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статистические формы: сведения о деятельности организации, осуществляющей образовательную деятельность по образовательным программам дошкольного образования (85К); сведения о численности и составе работников учреждений, реализующих программы общего образования (83РИК); сведения об учреждениях, реализующих программы общего образования (76 РИК); сведения о материальной базе, реализующих программы общего образования (Д-4); </a:t>
          </a:r>
          <a:endParaRPr lang="ru-RU" sz="1600" b="0" i="0" dirty="0"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19A215EF-E3F8-4C72-9AFE-3F10AE144A7D}" type="parTrans" cxnId="{212AC48A-6D7D-425A-AA1F-1EDA4B95ECA5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E7A73E56-B31A-446A-AEC4-82C35416993D}" type="sibTrans" cxnId="{212AC48A-6D7D-425A-AA1F-1EDA4B95ECA5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B35E6618-530B-4EAC-8D79-9D7C0540697F}">
      <dgm:prSet phldrT="[Текст]" custT="1"/>
      <dgm:spPr/>
      <dgm:t>
        <a:bodyPr/>
        <a:lstStyle/>
        <a:p>
          <a:r>
            <a:rPr lang="ru-RU" sz="1600" b="0" i="0" spc="2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формы 1-ДО; СПО-1, СПО-2;</a:t>
          </a:r>
          <a:endParaRPr lang="ru-RU" sz="1600" b="0" i="0" dirty="0"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078369DB-60AA-4413-B7AA-074E7E4FD330}" type="parTrans" cxnId="{BBF80F46-1B51-47CA-BC25-3C43D017B40D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171F419D-83F9-4C2E-A5A4-7A38D8881420}" type="sibTrans" cxnId="{BBF80F46-1B51-47CA-BC25-3C43D017B40D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2D38140E-86BA-4E12-8D3C-01D110D002CC}">
      <dgm:prSet phldrT="[Текст]" custT="1"/>
      <dgm:spPr/>
      <dgm:t>
        <a:bodyPr/>
        <a:lstStyle/>
        <a:p>
          <a:r>
            <a:rPr lang="ru-RU" sz="1600" b="0" i="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Calibri"/>
              <a:cs typeface="Times New Roman"/>
            </a:rPr>
            <a:t>результаты анкетного опроса.</a:t>
          </a:r>
          <a:endParaRPr lang="ru-RU" sz="1600" b="0" i="0" dirty="0"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8B2925CC-7D65-45B5-9775-7F207F6DA934}" type="parTrans" cxnId="{5E58138C-6570-4DDC-B1D1-0CA99FB3D546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9EC5FB98-7F8E-4AEA-93D3-F08D785C8678}" type="sibTrans" cxnId="{5E58138C-6570-4DDC-B1D1-0CA99FB3D546}">
      <dgm:prSet/>
      <dgm:spPr/>
      <dgm:t>
        <a:bodyPr/>
        <a:lstStyle/>
        <a:p>
          <a:endParaRPr lang="ru-RU" sz="1600" b="0" i="0">
            <a:solidFill>
              <a:schemeClr val="tx1"/>
            </a:solidFill>
            <a:effectLst>
              <a:outerShdw blurRad="330200" algn="ctr" rotWithShape="0">
                <a:schemeClr val="bg1"/>
              </a:outerShdw>
            </a:effectLst>
          </a:endParaRPr>
        </a:p>
      </dgm:t>
    </dgm:pt>
    <dgm:pt modelId="{6A605454-903C-492E-A795-7362F31E8194}" type="pres">
      <dgm:prSet presAssocID="{8EA6978F-B7A1-43E1-AF77-94B2C22C20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7D1605-DB37-44A9-B5B7-5FFAA11BED4E}" type="pres">
      <dgm:prSet presAssocID="{C36A1E0A-F976-4C89-9974-9F18E41F55E3}" presName="parentText" presStyleLbl="node1" presStyleIdx="0" presStyleCnt="6" custScaleY="51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78769-FD81-4838-9BFF-29AE713DF07B}" type="pres">
      <dgm:prSet presAssocID="{AE4AF2D0-BA4B-4EA9-A72E-92599F86CC33}" presName="spacer" presStyleCnt="0"/>
      <dgm:spPr/>
      <dgm:t>
        <a:bodyPr/>
        <a:lstStyle/>
        <a:p>
          <a:endParaRPr lang="ru-RU"/>
        </a:p>
      </dgm:t>
    </dgm:pt>
    <dgm:pt modelId="{8446E0C7-C4BD-4E4F-9FAB-C3E680999835}" type="pres">
      <dgm:prSet presAssocID="{219974D8-0AA9-41D0-8791-99A0A58FD0E2}" presName="parentText" presStyleLbl="node1" presStyleIdx="1" presStyleCnt="6" custScaleY="1091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2ADDD-85E1-4F96-98D1-1E15128CB277}" type="pres">
      <dgm:prSet presAssocID="{6F1921C4-4C72-4311-9240-FD896414DF30}" presName="spacer" presStyleCnt="0"/>
      <dgm:spPr/>
      <dgm:t>
        <a:bodyPr/>
        <a:lstStyle/>
        <a:p>
          <a:endParaRPr lang="ru-RU"/>
        </a:p>
      </dgm:t>
    </dgm:pt>
    <dgm:pt modelId="{9C7518F5-FE92-4AD0-B6F1-40B9B6EA3B28}" type="pres">
      <dgm:prSet presAssocID="{2747A191-CEE1-47A9-A5DC-FEBEC0AF6788}" presName="parentText" presStyleLbl="node1" presStyleIdx="2" presStyleCnt="6" custScaleY="80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F84CF-888E-4231-A1A0-E493EEE3576A}" type="pres">
      <dgm:prSet presAssocID="{BA9D0641-244D-4B47-8078-00AB72440BB8}" presName="spacer" presStyleCnt="0"/>
      <dgm:spPr/>
      <dgm:t>
        <a:bodyPr/>
        <a:lstStyle/>
        <a:p>
          <a:endParaRPr lang="ru-RU"/>
        </a:p>
      </dgm:t>
    </dgm:pt>
    <dgm:pt modelId="{1C769074-3738-4E76-A3B4-4BF0F573CBE6}" type="pres">
      <dgm:prSet presAssocID="{2E6433EE-0A75-46CE-A73A-49330D22DDDF}" presName="parentText" presStyleLbl="node1" presStyleIdx="3" presStyleCnt="6" custScaleY="1674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62DA5-B86F-4F8C-AE2C-9BC5F9AF184D}" type="pres">
      <dgm:prSet presAssocID="{E7A73E56-B31A-446A-AEC4-82C35416993D}" presName="spacer" presStyleCnt="0"/>
      <dgm:spPr/>
      <dgm:t>
        <a:bodyPr/>
        <a:lstStyle/>
        <a:p>
          <a:endParaRPr lang="ru-RU"/>
        </a:p>
      </dgm:t>
    </dgm:pt>
    <dgm:pt modelId="{A1316CE9-81B0-4ED0-8C14-C84DCDCE93C5}" type="pres">
      <dgm:prSet presAssocID="{B35E6618-530B-4EAC-8D79-9D7C0540697F}" presName="parentText" presStyleLbl="node1" presStyleIdx="4" presStyleCnt="6" custScaleY="51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9C90E-E314-4701-B70D-6DB8C646D98C}" type="pres">
      <dgm:prSet presAssocID="{171F419D-83F9-4C2E-A5A4-7A38D8881420}" presName="spacer" presStyleCnt="0"/>
      <dgm:spPr/>
      <dgm:t>
        <a:bodyPr/>
        <a:lstStyle/>
        <a:p>
          <a:endParaRPr lang="ru-RU"/>
        </a:p>
      </dgm:t>
    </dgm:pt>
    <dgm:pt modelId="{7D52F209-9960-4AA2-A8C4-203C8A207819}" type="pres">
      <dgm:prSet presAssocID="{2D38140E-86BA-4E12-8D3C-01D110D002CC}" presName="parentText" presStyleLbl="node1" presStyleIdx="5" presStyleCnt="6" custScaleY="51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58138C-6570-4DDC-B1D1-0CA99FB3D546}" srcId="{8EA6978F-B7A1-43E1-AF77-94B2C22C2096}" destId="{2D38140E-86BA-4E12-8D3C-01D110D002CC}" srcOrd="5" destOrd="0" parTransId="{8B2925CC-7D65-45B5-9775-7F207F6DA934}" sibTransId="{9EC5FB98-7F8E-4AEA-93D3-F08D785C8678}"/>
    <dgm:cxn modelId="{8E22EEEA-B0A4-4E96-A6C5-8470D963D796}" type="presOf" srcId="{2747A191-CEE1-47A9-A5DC-FEBEC0AF6788}" destId="{9C7518F5-FE92-4AD0-B6F1-40B9B6EA3B28}" srcOrd="0" destOrd="0" presId="urn:microsoft.com/office/officeart/2005/8/layout/vList2"/>
    <dgm:cxn modelId="{BCA37BC8-FFFD-4BAA-885B-2D708B9A7A3B}" type="presOf" srcId="{2E6433EE-0A75-46CE-A73A-49330D22DDDF}" destId="{1C769074-3738-4E76-A3B4-4BF0F573CBE6}" srcOrd="0" destOrd="0" presId="urn:microsoft.com/office/officeart/2005/8/layout/vList2"/>
    <dgm:cxn modelId="{BBF80F46-1B51-47CA-BC25-3C43D017B40D}" srcId="{8EA6978F-B7A1-43E1-AF77-94B2C22C2096}" destId="{B35E6618-530B-4EAC-8D79-9D7C0540697F}" srcOrd="4" destOrd="0" parTransId="{078369DB-60AA-4413-B7AA-074E7E4FD330}" sibTransId="{171F419D-83F9-4C2E-A5A4-7A38D8881420}"/>
    <dgm:cxn modelId="{BEF62947-D4C5-4D30-98A4-C051FBA2F2A3}" srcId="{8EA6978F-B7A1-43E1-AF77-94B2C22C2096}" destId="{219974D8-0AA9-41D0-8791-99A0A58FD0E2}" srcOrd="1" destOrd="0" parTransId="{BE6724F7-A47F-415B-BC5A-E4C9D2AF7062}" sibTransId="{6F1921C4-4C72-4311-9240-FD896414DF30}"/>
    <dgm:cxn modelId="{124B96C8-34E1-464B-B5EB-9FB864314C25}" srcId="{8EA6978F-B7A1-43E1-AF77-94B2C22C2096}" destId="{2747A191-CEE1-47A9-A5DC-FEBEC0AF6788}" srcOrd="2" destOrd="0" parTransId="{49D4D767-1BF1-4EEC-8FDC-2A013C601A35}" sibTransId="{BA9D0641-244D-4B47-8078-00AB72440BB8}"/>
    <dgm:cxn modelId="{63EDE97B-0E25-49DE-9E05-DE7F95B4BE59}" type="presOf" srcId="{2D38140E-86BA-4E12-8D3C-01D110D002CC}" destId="{7D52F209-9960-4AA2-A8C4-203C8A207819}" srcOrd="0" destOrd="0" presId="urn:microsoft.com/office/officeart/2005/8/layout/vList2"/>
    <dgm:cxn modelId="{AFAE8C98-F7A7-414D-8626-A853DE8494E3}" type="presOf" srcId="{8EA6978F-B7A1-43E1-AF77-94B2C22C2096}" destId="{6A605454-903C-492E-A795-7362F31E8194}" srcOrd="0" destOrd="0" presId="urn:microsoft.com/office/officeart/2005/8/layout/vList2"/>
    <dgm:cxn modelId="{52EA9DC0-536B-4552-8107-BCFEB07F4D01}" srcId="{8EA6978F-B7A1-43E1-AF77-94B2C22C2096}" destId="{C36A1E0A-F976-4C89-9974-9F18E41F55E3}" srcOrd="0" destOrd="0" parTransId="{D288C6E1-4D09-44B1-BDF9-7938878EACD3}" sibTransId="{AE4AF2D0-BA4B-4EA9-A72E-92599F86CC33}"/>
    <dgm:cxn modelId="{D8C3C95B-A7D9-4C43-8C08-9BD564788119}" type="presOf" srcId="{219974D8-0AA9-41D0-8791-99A0A58FD0E2}" destId="{8446E0C7-C4BD-4E4F-9FAB-C3E680999835}" srcOrd="0" destOrd="0" presId="urn:microsoft.com/office/officeart/2005/8/layout/vList2"/>
    <dgm:cxn modelId="{984F07D7-4E01-4A7A-8131-0052C1357D9E}" type="presOf" srcId="{B35E6618-530B-4EAC-8D79-9D7C0540697F}" destId="{A1316CE9-81B0-4ED0-8C14-C84DCDCE93C5}" srcOrd="0" destOrd="0" presId="urn:microsoft.com/office/officeart/2005/8/layout/vList2"/>
    <dgm:cxn modelId="{212AC48A-6D7D-425A-AA1F-1EDA4B95ECA5}" srcId="{8EA6978F-B7A1-43E1-AF77-94B2C22C2096}" destId="{2E6433EE-0A75-46CE-A73A-49330D22DDDF}" srcOrd="3" destOrd="0" parTransId="{19A215EF-E3F8-4C72-9AFE-3F10AE144A7D}" sibTransId="{E7A73E56-B31A-446A-AEC4-82C35416993D}"/>
    <dgm:cxn modelId="{E32A2178-F87B-44CB-A8F1-E56720821AAF}" type="presOf" srcId="{C36A1E0A-F976-4C89-9974-9F18E41F55E3}" destId="{4C7D1605-DB37-44A9-B5B7-5FFAA11BED4E}" srcOrd="0" destOrd="0" presId="urn:microsoft.com/office/officeart/2005/8/layout/vList2"/>
    <dgm:cxn modelId="{29C5B573-0FD8-4B6B-83E8-9378C633B373}" type="presParOf" srcId="{6A605454-903C-492E-A795-7362F31E8194}" destId="{4C7D1605-DB37-44A9-B5B7-5FFAA11BED4E}" srcOrd="0" destOrd="0" presId="urn:microsoft.com/office/officeart/2005/8/layout/vList2"/>
    <dgm:cxn modelId="{583FC946-4D1A-4F86-A326-EA742FC0E5AD}" type="presParOf" srcId="{6A605454-903C-492E-A795-7362F31E8194}" destId="{FD878769-FD81-4838-9BFF-29AE713DF07B}" srcOrd="1" destOrd="0" presId="urn:microsoft.com/office/officeart/2005/8/layout/vList2"/>
    <dgm:cxn modelId="{4BD473CC-8AFE-4D13-A9D1-C7B9AFF84389}" type="presParOf" srcId="{6A605454-903C-492E-A795-7362F31E8194}" destId="{8446E0C7-C4BD-4E4F-9FAB-C3E680999835}" srcOrd="2" destOrd="0" presId="urn:microsoft.com/office/officeart/2005/8/layout/vList2"/>
    <dgm:cxn modelId="{CC2979AD-07D6-4FA7-B230-F43E5B7E6BC6}" type="presParOf" srcId="{6A605454-903C-492E-A795-7362F31E8194}" destId="{DD62ADDD-85E1-4F96-98D1-1E15128CB277}" srcOrd="3" destOrd="0" presId="urn:microsoft.com/office/officeart/2005/8/layout/vList2"/>
    <dgm:cxn modelId="{FC0AAC53-FF25-40CC-84FF-B368E7E16860}" type="presParOf" srcId="{6A605454-903C-492E-A795-7362F31E8194}" destId="{9C7518F5-FE92-4AD0-B6F1-40B9B6EA3B28}" srcOrd="4" destOrd="0" presId="urn:microsoft.com/office/officeart/2005/8/layout/vList2"/>
    <dgm:cxn modelId="{BBAEFF0A-9AAC-4FAD-9583-2B1F9E47D2C1}" type="presParOf" srcId="{6A605454-903C-492E-A795-7362F31E8194}" destId="{287F84CF-888E-4231-A1A0-E493EEE3576A}" srcOrd="5" destOrd="0" presId="urn:microsoft.com/office/officeart/2005/8/layout/vList2"/>
    <dgm:cxn modelId="{0999604A-49B7-42F6-9C35-68103C1DA447}" type="presParOf" srcId="{6A605454-903C-492E-A795-7362F31E8194}" destId="{1C769074-3738-4E76-A3B4-4BF0F573CBE6}" srcOrd="6" destOrd="0" presId="urn:microsoft.com/office/officeart/2005/8/layout/vList2"/>
    <dgm:cxn modelId="{6570924D-76CB-45EE-8D70-DA12DEF5791E}" type="presParOf" srcId="{6A605454-903C-492E-A795-7362F31E8194}" destId="{47862DA5-B86F-4F8C-AE2C-9BC5F9AF184D}" srcOrd="7" destOrd="0" presId="urn:microsoft.com/office/officeart/2005/8/layout/vList2"/>
    <dgm:cxn modelId="{875235D3-63CD-435B-A1F8-E2DE6DF505AB}" type="presParOf" srcId="{6A605454-903C-492E-A795-7362F31E8194}" destId="{A1316CE9-81B0-4ED0-8C14-C84DCDCE93C5}" srcOrd="8" destOrd="0" presId="urn:microsoft.com/office/officeart/2005/8/layout/vList2"/>
    <dgm:cxn modelId="{93E586DF-B590-4DC0-B014-4F605604B363}" type="presParOf" srcId="{6A605454-903C-492E-A795-7362F31E8194}" destId="{2049C90E-E314-4701-B70D-6DB8C646D98C}" srcOrd="9" destOrd="0" presId="urn:microsoft.com/office/officeart/2005/8/layout/vList2"/>
    <dgm:cxn modelId="{CA6E5137-92BB-48B1-9129-37CF17974AAC}" type="presParOf" srcId="{6A605454-903C-492E-A795-7362F31E8194}" destId="{7D52F209-9960-4AA2-A8C4-203C8A20781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963669-F872-4C86-AF93-A564EAFDF4F0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FCABC0-4102-4292-86BF-5CB93D5CA4B6}">
      <dgm:prSet custT="1"/>
      <dgm:spPr/>
      <dgm:t>
        <a:bodyPr/>
        <a:lstStyle/>
        <a:p>
          <a:pPr rtl="0"/>
          <a:r>
            <a:rPr lang="ru-RU" sz="1800" b="0" dirty="0" smtClean="0">
              <a:latin typeface="Book Antiqua" pitchFamily="18" charset="0"/>
            </a:rPr>
            <a:t>открытость и доступность информации об организациях, осуществляющих образовательную деятельность </a:t>
          </a:r>
          <a:br>
            <a:rPr lang="ru-RU" sz="1800" b="0" dirty="0" smtClean="0">
              <a:latin typeface="Book Antiqua" pitchFamily="18" charset="0"/>
            </a:rPr>
          </a:br>
          <a:r>
            <a:rPr lang="ru-RU" sz="1800" b="0" dirty="0" smtClean="0">
              <a:latin typeface="Book Antiqua" pitchFamily="18" charset="0"/>
            </a:rPr>
            <a:t>(4 показателя, 40 баллов);</a:t>
          </a:r>
          <a:endParaRPr lang="ru-RU" sz="1800" b="0" dirty="0">
            <a:latin typeface="Book Antiqua" pitchFamily="18" charset="0"/>
          </a:endParaRPr>
        </a:p>
      </dgm:t>
    </dgm:pt>
    <dgm:pt modelId="{511D96FC-CFBC-4440-9DAD-6F4F8446D49E}" type="parTrans" cxnId="{AB597884-055D-42BD-A299-4D850BEDA07E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0F4F4F68-ECE3-4106-9272-6A96E79C0742}" type="sibTrans" cxnId="{AB597884-055D-42BD-A299-4D850BEDA07E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4ACD8F68-7B2E-47C7-9426-3EF0828F280B}">
      <dgm:prSet custT="1"/>
      <dgm:spPr/>
      <dgm:t>
        <a:bodyPr/>
        <a:lstStyle/>
        <a:p>
          <a:pPr rtl="0"/>
          <a:r>
            <a:rPr lang="ru-RU" sz="1800" b="0" dirty="0" smtClean="0">
              <a:latin typeface="Book Antiqua" pitchFamily="18" charset="0"/>
            </a:rPr>
            <a:t>комфортность условий, в которых осуществляется образовательная деятельность </a:t>
          </a:r>
          <a:br>
            <a:rPr lang="ru-RU" sz="1800" b="0" dirty="0" smtClean="0">
              <a:latin typeface="Book Antiqua" pitchFamily="18" charset="0"/>
            </a:rPr>
          </a:br>
          <a:r>
            <a:rPr lang="ru-RU" sz="1800" b="0" dirty="0" smtClean="0">
              <a:latin typeface="Book Antiqua" pitchFamily="18" charset="0"/>
            </a:rPr>
            <a:t>(7 показателей, 70 баллов);</a:t>
          </a:r>
          <a:endParaRPr lang="ru-RU" sz="1800" b="0" dirty="0">
            <a:latin typeface="Book Antiqua" pitchFamily="18" charset="0"/>
          </a:endParaRPr>
        </a:p>
      </dgm:t>
    </dgm:pt>
    <dgm:pt modelId="{98916CCF-D4A4-45A0-91DC-448B33779383}" type="parTrans" cxnId="{308BC3A5-2A59-448B-AA8A-93303BAEA29E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02879836-9A27-4975-81C7-C549B6955E7B}" type="sibTrans" cxnId="{308BC3A5-2A59-448B-AA8A-93303BAEA29E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12C7B488-755C-4270-863B-999AC9246D81}">
      <dgm:prSet custT="1"/>
      <dgm:spPr/>
      <dgm:t>
        <a:bodyPr/>
        <a:lstStyle/>
        <a:p>
          <a:pPr rtl="0"/>
          <a:r>
            <a:rPr lang="ru-RU" sz="1800" b="0" dirty="0" smtClean="0">
              <a:latin typeface="Book Antiqua" pitchFamily="18" charset="0"/>
            </a:rPr>
            <a:t>доброжелательность, вежливость, компетентность работников </a:t>
          </a:r>
          <a:br>
            <a:rPr lang="ru-RU" sz="1800" b="0" dirty="0" smtClean="0">
              <a:latin typeface="Book Antiqua" pitchFamily="18" charset="0"/>
            </a:rPr>
          </a:br>
          <a:r>
            <a:rPr lang="ru-RU" sz="1800" b="0" dirty="0" smtClean="0">
              <a:latin typeface="Book Antiqua" pitchFamily="18" charset="0"/>
            </a:rPr>
            <a:t>(2 показателя, 200 баллов);</a:t>
          </a:r>
          <a:endParaRPr lang="ru-RU" sz="1800" b="0" dirty="0">
            <a:latin typeface="Book Antiqua" pitchFamily="18" charset="0"/>
          </a:endParaRPr>
        </a:p>
      </dgm:t>
    </dgm:pt>
    <dgm:pt modelId="{1557ED10-74EE-46E2-A7D4-F9F64D3A986E}" type="parTrans" cxnId="{A793180E-B779-43C3-A9B2-FDB194A24B3D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064A6A0C-80EF-49C5-A44E-F3E77A6EF56E}" type="sibTrans" cxnId="{A793180E-B779-43C3-A9B2-FDB194A24B3D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D7244703-D9CB-4378-98F7-E1648E67F1E3}">
      <dgm:prSet custT="1"/>
      <dgm:spPr/>
      <dgm:t>
        <a:bodyPr/>
        <a:lstStyle/>
        <a:p>
          <a:pPr rtl="0"/>
          <a:r>
            <a:rPr lang="ru-RU" sz="1800" b="0" dirty="0" smtClean="0">
              <a:latin typeface="Book Antiqua" pitchFamily="18" charset="0"/>
            </a:rPr>
            <a:t>удовлетворенность качеством образовательной деятельности организаций, осуществляющих образовательную деятельность </a:t>
          </a:r>
          <a:br>
            <a:rPr lang="ru-RU" sz="1800" b="0" dirty="0" smtClean="0">
              <a:latin typeface="Book Antiqua" pitchFamily="18" charset="0"/>
            </a:rPr>
          </a:br>
          <a:r>
            <a:rPr lang="ru-RU" sz="1800" b="0" dirty="0" smtClean="0">
              <a:latin typeface="Book Antiqua" pitchFamily="18" charset="0"/>
            </a:rPr>
            <a:t>(3 показателя, 300 баллов) </a:t>
          </a:r>
          <a:endParaRPr lang="ru-RU" sz="1800" b="0" dirty="0">
            <a:latin typeface="Book Antiqua" pitchFamily="18" charset="0"/>
          </a:endParaRPr>
        </a:p>
      </dgm:t>
    </dgm:pt>
    <dgm:pt modelId="{C14B3400-E4A9-4599-88DB-31BABB2DB966}" type="parTrans" cxnId="{B48A4FC7-2554-4332-9D49-55ECF9212854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41EF7648-E170-45FC-8589-621462D8A3FB}" type="sibTrans" cxnId="{B48A4FC7-2554-4332-9D49-55ECF9212854}">
      <dgm:prSet/>
      <dgm:spPr/>
      <dgm:t>
        <a:bodyPr/>
        <a:lstStyle/>
        <a:p>
          <a:endParaRPr lang="ru-RU" sz="1800" b="0">
            <a:latin typeface="Book Antiqua" pitchFamily="18" charset="0"/>
          </a:endParaRPr>
        </a:p>
      </dgm:t>
    </dgm:pt>
    <dgm:pt modelId="{2E06EA9E-1638-4BB6-A341-31BF9AF507C0}" type="pres">
      <dgm:prSet presAssocID="{0A963669-F872-4C86-AF93-A564EAFDF4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152DBB-3279-416B-AB47-CCE17D37BC2D}" type="pres">
      <dgm:prSet presAssocID="{0AFCABC0-4102-4292-86BF-5CB93D5CA4B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324E6-AE4F-416B-9F19-D1614FC2205B}" type="pres">
      <dgm:prSet presAssocID="{0F4F4F68-ECE3-4106-9272-6A96E79C0742}" presName="spacer" presStyleCnt="0"/>
      <dgm:spPr/>
    </dgm:pt>
    <dgm:pt modelId="{E24656F4-5F26-46CB-8155-802F28246A57}" type="pres">
      <dgm:prSet presAssocID="{4ACD8F68-7B2E-47C7-9426-3EF0828F280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6FDA7-05C4-45E6-9D68-CD637EF1AB3A}" type="pres">
      <dgm:prSet presAssocID="{02879836-9A27-4975-81C7-C549B6955E7B}" presName="spacer" presStyleCnt="0"/>
      <dgm:spPr/>
    </dgm:pt>
    <dgm:pt modelId="{6F7CFA12-C34D-4C4F-8A88-BABB0EE24919}" type="pres">
      <dgm:prSet presAssocID="{12C7B488-755C-4270-863B-999AC9246D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35965C-F720-4969-B521-ABD6AD83E230}" type="pres">
      <dgm:prSet presAssocID="{064A6A0C-80EF-49C5-A44E-F3E77A6EF56E}" presName="spacer" presStyleCnt="0"/>
      <dgm:spPr/>
    </dgm:pt>
    <dgm:pt modelId="{6241D60C-4916-442C-B8D8-0AC5A648354A}" type="pres">
      <dgm:prSet presAssocID="{D7244703-D9CB-4378-98F7-E1648E67F1E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8BC3A5-2A59-448B-AA8A-93303BAEA29E}" srcId="{0A963669-F872-4C86-AF93-A564EAFDF4F0}" destId="{4ACD8F68-7B2E-47C7-9426-3EF0828F280B}" srcOrd="1" destOrd="0" parTransId="{98916CCF-D4A4-45A0-91DC-448B33779383}" sibTransId="{02879836-9A27-4975-81C7-C549B6955E7B}"/>
    <dgm:cxn modelId="{B96FE2E4-6CE6-4AFC-B02A-74AC3B044518}" type="presOf" srcId="{D7244703-D9CB-4378-98F7-E1648E67F1E3}" destId="{6241D60C-4916-442C-B8D8-0AC5A648354A}" srcOrd="0" destOrd="0" presId="urn:microsoft.com/office/officeart/2005/8/layout/vList2"/>
    <dgm:cxn modelId="{A793180E-B779-43C3-A9B2-FDB194A24B3D}" srcId="{0A963669-F872-4C86-AF93-A564EAFDF4F0}" destId="{12C7B488-755C-4270-863B-999AC9246D81}" srcOrd="2" destOrd="0" parTransId="{1557ED10-74EE-46E2-A7D4-F9F64D3A986E}" sibTransId="{064A6A0C-80EF-49C5-A44E-F3E77A6EF56E}"/>
    <dgm:cxn modelId="{B48A4FC7-2554-4332-9D49-55ECF9212854}" srcId="{0A963669-F872-4C86-AF93-A564EAFDF4F0}" destId="{D7244703-D9CB-4378-98F7-E1648E67F1E3}" srcOrd="3" destOrd="0" parTransId="{C14B3400-E4A9-4599-88DB-31BABB2DB966}" sibTransId="{41EF7648-E170-45FC-8589-621462D8A3FB}"/>
    <dgm:cxn modelId="{FFBDDCBD-8C49-4A6E-873B-E4ED1526C806}" type="presOf" srcId="{0AFCABC0-4102-4292-86BF-5CB93D5CA4B6}" destId="{F6152DBB-3279-416B-AB47-CCE17D37BC2D}" srcOrd="0" destOrd="0" presId="urn:microsoft.com/office/officeart/2005/8/layout/vList2"/>
    <dgm:cxn modelId="{A58AC2ED-76F6-4C55-94B5-7373BBBA9AF0}" type="presOf" srcId="{12C7B488-755C-4270-863B-999AC9246D81}" destId="{6F7CFA12-C34D-4C4F-8A88-BABB0EE24919}" srcOrd="0" destOrd="0" presId="urn:microsoft.com/office/officeart/2005/8/layout/vList2"/>
    <dgm:cxn modelId="{AB597884-055D-42BD-A299-4D850BEDA07E}" srcId="{0A963669-F872-4C86-AF93-A564EAFDF4F0}" destId="{0AFCABC0-4102-4292-86BF-5CB93D5CA4B6}" srcOrd="0" destOrd="0" parTransId="{511D96FC-CFBC-4440-9DAD-6F4F8446D49E}" sibTransId="{0F4F4F68-ECE3-4106-9272-6A96E79C0742}"/>
    <dgm:cxn modelId="{6B773685-DE12-401A-A117-08056815B2C0}" type="presOf" srcId="{4ACD8F68-7B2E-47C7-9426-3EF0828F280B}" destId="{E24656F4-5F26-46CB-8155-802F28246A57}" srcOrd="0" destOrd="0" presId="urn:microsoft.com/office/officeart/2005/8/layout/vList2"/>
    <dgm:cxn modelId="{4CA71C79-B96F-46F1-9292-018594D6B6B7}" type="presOf" srcId="{0A963669-F872-4C86-AF93-A564EAFDF4F0}" destId="{2E06EA9E-1638-4BB6-A341-31BF9AF507C0}" srcOrd="0" destOrd="0" presId="urn:microsoft.com/office/officeart/2005/8/layout/vList2"/>
    <dgm:cxn modelId="{5ED4D5CB-BED4-4075-950B-61D73014A28D}" type="presParOf" srcId="{2E06EA9E-1638-4BB6-A341-31BF9AF507C0}" destId="{F6152DBB-3279-416B-AB47-CCE17D37BC2D}" srcOrd="0" destOrd="0" presId="urn:microsoft.com/office/officeart/2005/8/layout/vList2"/>
    <dgm:cxn modelId="{3273A2C0-D5D6-4C03-BAB0-8BC13AAD357C}" type="presParOf" srcId="{2E06EA9E-1638-4BB6-A341-31BF9AF507C0}" destId="{6CE324E6-AE4F-416B-9F19-D1614FC2205B}" srcOrd="1" destOrd="0" presId="urn:microsoft.com/office/officeart/2005/8/layout/vList2"/>
    <dgm:cxn modelId="{32E71B84-6471-4790-A93C-A17B5DC7E93A}" type="presParOf" srcId="{2E06EA9E-1638-4BB6-A341-31BF9AF507C0}" destId="{E24656F4-5F26-46CB-8155-802F28246A57}" srcOrd="2" destOrd="0" presId="urn:microsoft.com/office/officeart/2005/8/layout/vList2"/>
    <dgm:cxn modelId="{6165A48E-EBB7-4F89-87F0-70045DC8C874}" type="presParOf" srcId="{2E06EA9E-1638-4BB6-A341-31BF9AF507C0}" destId="{D9C6FDA7-05C4-45E6-9D68-CD637EF1AB3A}" srcOrd="3" destOrd="0" presId="urn:microsoft.com/office/officeart/2005/8/layout/vList2"/>
    <dgm:cxn modelId="{CC722BB6-DF37-475C-8509-A16DFC8C57A6}" type="presParOf" srcId="{2E06EA9E-1638-4BB6-A341-31BF9AF507C0}" destId="{6F7CFA12-C34D-4C4F-8A88-BABB0EE24919}" srcOrd="4" destOrd="0" presId="urn:microsoft.com/office/officeart/2005/8/layout/vList2"/>
    <dgm:cxn modelId="{A7E7AEDB-0B52-4D51-BF29-78D916292A3C}" type="presParOf" srcId="{2E06EA9E-1638-4BB6-A341-31BF9AF507C0}" destId="{DE35965C-F720-4969-B521-ABD6AD83E230}" srcOrd="5" destOrd="0" presId="urn:microsoft.com/office/officeart/2005/8/layout/vList2"/>
    <dgm:cxn modelId="{E714C299-87CB-40C5-A33E-E51F899A0ADD}" type="presParOf" srcId="{2E06EA9E-1638-4BB6-A341-31BF9AF507C0}" destId="{6241D60C-4916-442C-B8D8-0AC5A64835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6F737D-A1A7-461B-92E3-0EAA720005C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6257CB-BF92-41D1-91EF-3BD86DE28D75}">
      <dgm:prSet/>
      <dgm:spPr/>
      <dgm:t>
        <a:bodyPr/>
        <a:lstStyle/>
        <a:p>
          <a:pPr rtl="0"/>
          <a:r>
            <a:rPr lang="ru-RU" b="1" smtClean="0">
              <a:solidFill>
                <a:schemeClr val="tx1"/>
              </a:solidFill>
              <a:latin typeface="Book Antiqua" pitchFamily="18" charset="0"/>
            </a:rPr>
            <a:t>Постановление Правительства Российской Федерации от  10 июля 2013 г. № 582  «Об утверждении правил размещения  на официальном сайте  образовательной организации в информационно-коммуникационной сети  «Интернет» и обновления  информации об образовательной организации»</a:t>
          </a:r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B563181D-15A8-48B8-934C-9646129564B5}" type="parTrans" cxnId="{BF1EF876-A339-4873-BFAF-8F532CD6780D}">
      <dgm:prSet/>
      <dgm:spPr/>
      <dgm:t>
        <a:bodyPr/>
        <a:lstStyle/>
        <a:p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CFACB6B8-F465-4A58-BFF1-F3D7241B6221}" type="sibTrans" cxnId="{BF1EF876-A339-4873-BFAF-8F532CD6780D}">
      <dgm:prSet/>
      <dgm:spPr/>
      <dgm:t>
        <a:bodyPr/>
        <a:lstStyle/>
        <a:p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A3ABD98F-7FE2-4B9E-90C7-ADD1A02095A2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Book Antiqua" pitchFamily="18" charset="0"/>
            </a:rPr>
            <a:t>Приказ  Федеральной службы по надзору в сфере образования и науки от 29 мая 2014 г. № 785 «Об утверждении требований 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</a:t>
          </a:r>
          <a:endParaRPr lang="ru-RU" b="1" dirty="0">
            <a:solidFill>
              <a:schemeClr val="tx1"/>
            </a:solidFill>
            <a:latin typeface="Book Antiqua" pitchFamily="18" charset="0"/>
          </a:endParaRPr>
        </a:p>
      </dgm:t>
    </dgm:pt>
    <dgm:pt modelId="{E445B44C-B80D-45FC-94DF-8AD7E30D7664}" type="parTrans" cxnId="{4C0A599A-F2B4-4F01-92E6-AC83EFB47DF9}">
      <dgm:prSet/>
      <dgm:spPr/>
      <dgm:t>
        <a:bodyPr/>
        <a:lstStyle/>
        <a:p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514047DC-8716-4996-9F69-315A117ED198}" type="sibTrans" cxnId="{4C0A599A-F2B4-4F01-92E6-AC83EFB47DF9}">
      <dgm:prSet/>
      <dgm:spPr/>
      <dgm:t>
        <a:bodyPr/>
        <a:lstStyle/>
        <a:p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1EA690CD-05D8-40B0-BDF8-0C205523B5F7}">
      <dgm:prSet/>
      <dgm:spPr/>
      <dgm:t>
        <a:bodyPr/>
        <a:lstStyle/>
        <a:p>
          <a:pPr rtl="0"/>
          <a:r>
            <a:rPr lang="ru-RU" b="1" i="0" dirty="0" smtClean="0">
              <a:solidFill>
                <a:schemeClr val="tx1"/>
              </a:solidFill>
              <a:latin typeface="Book Antiqua" pitchFamily="18" charset="0"/>
            </a:rPr>
            <a:t>Федеральный закон Российской Федерации от 31 декабря 2014 г. </a:t>
          </a:r>
          <a:br>
            <a:rPr lang="ru-RU" b="1" i="0" dirty="0" smtClean="0">
              <a:solidFill>
                <a:schemeClr val="tx1"/>
              </a:solidFill>
              <a:latin typeface="Book Antiqua" pitchFamily="18" charset="0"/>
            </a:rPr>
          </a:br>
          <a:r>
            <a:rPr lang="ru-RU" b="1" i="0" dirty="0" smtClean="0">
              <a:solidFill>
                <a:schemeClr val="tx1"/>
              </a:solidFill>
              <a:latin typeface="Book Antiqua" pitchFamily="18" charset="0"/>
            </a:rPr>
            <a:t>№ 531-ФЗ «О внесении изменений в статьи 13 и 14 Федерального закона «Об информации, информационных технологиях и о защите информации» и Кодекс Российской Федерации об административных правонарушениях»</a:t>
          </a:r>
          <a:endParaRPr lang="ru-RU" b="1" dirty="0">
            <a:solidFill>
              <a:schemeClr val="tx1"/>
            </a:solidFill>
            <a:latin typeface="Book Antiqua" pitchFamily="18" charset="0"/>
          </a:endParaRPr>
        </a:p>
      </dgm:t>
    </dgm:pt>
    <dgm:pt modelId="{07F3F4EF-220B-4D9C-A1AC-035166D01CA9}" type="parTrans" cxnId="{356DECAD-B0D1-4E16-B477-C28FDE5C0C11}">
      <dgm:prSet/>
      <dgm:spPr/>
      <dgm:t>
        <a:bodyPr/>
        <a:lstStyle/>
        <a:p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5D97830F-6E28-4F40-A84B-88776A091999}" type="sibTrans" cxnId="{356DECAD-B0D1-4E16-B477-C28FDE5C0C11}">
      <dgm:prSet/>
      <dgm:spPr/>
      <dgm:t>
        <a:bodyPr/>
        <a:lstStyle/>
        <a:p>
          <a:endParaRPr lang="ru-RU" b="1">
            <a:solidFill>
              <a:schemeClr val="tx1"/>
            </a:solidFill>
            <a:latin typeface="Book Antiqua" pitchFamily="18" charset="0"/>
          </a:endParaRPr>
        </a:p>
      </dgm:t>
    </dgm:pt>
    <dgm:pt modelId="{F3D53841-7C6F-4399-86F8-3F40C6EF748C}" type="pres">
      <dgm:prSet presAssocID="{A66F737D-A1A7-461B-92E3-0EAA720005C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6A19CB-6EE8-4EE2-A9C4-6F300DC9588A}" type="pres">
      <dgm:prSet presAssocID="{D46257CB-BF92-41D1-91EF-3BD86DE28D75}" presName="node" presStyleLbl="node1" presStyleIdx="0" presStyleCnt="3" custScaleX="103723" custScaleY="263989" custLinFactNeighborX="2732" custLinFactNeighborY="-6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0C28A-2F6A-4A01-AC52-303502ED7165}" type="pres">
      <dgm:prSet presAssocID="{CFACB6B8-F465-4A58-BFF1-F3D7241B6221}" presName="sibTrans" presStyleCnt="0"/>
      <dgm:spPr/>
    </dgm:pt>
    <dgm:pt modelId="{37DCA82F-715A-45AA-BDCF-85141F2F58B5}" type="pres">
      <dgm:prSet presAssocID="{A3ABD98F-7FE2-4B9E-90C7-ADD1A02095A2}" presName="node" presStyleLbl="node1" presStyleIdx="1" presStyleCnt="3" custScaleX="105391" custScaleY="263989" custLinFactNeighborX="-363" custLinFactNeighborY="-6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A5D02-83A4-4FA0-9EB6-B380E8A0FB7A}" type="pres">
      <dgm:prSet presAssocID="{514047DC-8716-4996-9F69-315A117ED198}" presName="sibTrans" presStyleCnt="0"/>
      <dgm:spPr/>
    </dgm:pt>
    <dgm:pt modelId="{5D575DDF-C0C3-451F-A6CB-6B68D70AC6A9}" type="pres">
      <dgm:prSet presAssocID="{1EA690CD-05D8-40B0-BDF8-0C205523B5F7}" presName="node" presStyleLbl="node1" presStyleIdx="2" presStyleCnt="3" custScaleX="107995" custScaleY="263989" custLinFactNeighborX="-3176" custLinFactNeighborY="-6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2D9A39-DDCF-476C-8498-175358BF949E}" type="presOf" srcId="{A66F737D-A1A7-461B-92E3-0EAA720005C7}" destId="{F3D53841-7C6F-4399-86F8-3F40C6EF748C}" srcOrd="0" destOrd="0" presId="urn:microsoft.com/office/officeart/2005/8/layout/default"/>
    <dgm:cxn modelId="{01CAF906-C5E2-4EC0-A8F0-782198C69969}" type="presOf" srcId="{1EA690CD-05D8-40B0-BDF8-0C205523B5F7}" destId="{5D575DDF-C0C3-451F-A6CB-6B68D70AC6A9}" srcOrd="0" destOrd="0" presId="urn:microsoft.com/office/officeart/2005/8/layout/default"/>
    <dgm:cxn modelId="{356DECAD-B0D1-4E16-B477-C28FDE5C0C11}" srcId="{A66F737D-A1A7-461B-92E3-0EAA720005C7}" destId="{1EA690CD-05D8-40B0-BDF8-0C205523B5F7}" srcOrd="2" destOrd="0" parTransId="{07F3F4EF-220B-4D9C-A1AC-035166D01CA9}" sibTransId="{5D97830F-6E28-4F40-A84B-88776A091999}"/>
    <dgm:cxn modelId="{941FECE3-369A-4068-A7A5-25D92D2EB578}" type="presOf" srcId="{A3ABD98F-7FE2-4B9E-90C7-ADD1A02095A2}" destId="{37DCA82F-715A-45AA-BDCF-85141F2F58B5}" srcOrd="0" destOrd="0" presId="urn:microsoft.com/office/officeart/2005/8/layout/default"/>
    <dgm:cxn modelId="{531091FD-C314-4A43-83AC-BFB6D7E8C84D}" type="presOf" srcId="{D46257CB-BF92-41D1-91EF-3BD86DE28D75}" destId="{846A19CB-6EE8-4EE2-A9C4-6F300DC9588A}" srcOrd="0" destOrd="0" presId="urn:microsoft.com/office/officeart/2005/8/layout/default"/>
    <dgm:cxn modelId="{BF1EF876-A339-4873-BFAF-8F532CD6780D}" srcId="{A66F737D-A1A7-461B-92E3-0EAA720005C7}" destId="{D46257CB-BF92-41D1-91EF-3BD86DE28D75}" srcOrd="0" destOrd="0" parTransId="{B563181D-15A8-48B8-934C-9646129564B5}" sibTransId="{CFACB6B8-F465-4A58-BFF1-F3D7241B6221}"/>
    <dgm:cxn modelId="{4C0A599A-F2B4-4F01-92E6-AC83EFB47DF9}" srcId="{A66F737D-A1A7-461B-92E3-0EAA720005C7}" destId="{A3ABD98F-7FE2-4B9E-90C7-ADD1A02095A2}" srcOrd="1" destOrd="0" parTransId="{E445B44C-B80D-45FC-94DF-8AD7E30D7664}" sibTransId="{514047DC-8716-4996-9F69-315A117ED198}"/>
    <dgm:cxn modelId="{7C970992-90AE-41CD-A65C-E0DDB6EBD5D9}" type="presParOf" srcId="{F3D53841-7C6F-4399-86F8-3F40C6EF748C}" destId="{846A19CB-6EE8-4EE2-A9C4-6F300DC9588A}" srcOrd="0" destOrd="0" presId="urn:microsoft.com/office/officeart/2005/8/layout/default"/>
    <dgm:cxn modelId="{A257CDA5-2285-4652-8BDE-88FB8797B264}" type="presParOf" srcId="{F3D53841-7C6F-4399-86F8-3F40C6EF748C}" destId="{A6F0C28A-2F6A-4A01-AC52-303502ED7165}" srcOrd="1" destOrd="0" presId="urn:microsoft.com/office/officeart/2005/8/layout/default"/>
    <dgm:cxn modelId="{BDF12500-1C52-424F-93DA-97162DB0FAA0}" type="presParOf" srcId="{F3D53841-7C6F-4399-86F8-3F40C6EF748C}" destId="{37DCA82F-715A-45AA-BDCF-85141F2F58B5}" srcOrd="2" destOrd="0" presId="urn:microsoft.com/office/officeart/2005/8/layout/default"/>
    <dgm:cxn modelId="{5E1667B4-F72B-409A-8DD8-BB319880C018}" type="presParOf" srcId="{F3D53841-7C6F-4399-86F8-3F40C6EF748C}" destId="{301A5D02-83A4-4FA0-9EB6-B380E8A0FB7A}" srcOrd="3" destOrd="0" presId="urn:microsoft.com/office/officeart/2005/8/layout/default"/>
    <dgm:cxn modelId="{28779EA9-7738-4C67-AF0E-FF5D726741C2}" type="presParOf" srcId="{F3D53841-7C6F-4399-86F8-3F40C6EF748C}" destId="{5D575DDF-C0C3-451F-A6CB-6B68D70AC6A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37CD87-3235-4F33-AA58-D34C24DDD4F2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CBD578A5-3A3F-411C-9D2B-66A046CFF126}">
      <dgm:prSet phldrT="[Текст]"/>
      <dgm:spPr/>
      <dgm:t>
        <a:bodyPr/>
        <a:lstStyle/>
        <a:p>
          <a:r>
            <a:rPr lang="ru-RU" altLang="ru-RU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Рейтинг</a:t>
          </a:r>
          <a:endParaRPr lang="ru-RU" dirty="0"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FB193401-C154-4CC2-B18F-400C0AA0B3DA}" type="parTrans" cxnId="{68F4BD57-AE70-46B1-8CD3-2AFAB4C9B82B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79723D03-C132-4A99-8AF5-432F5CF95C43}" type="sibTrans" cxnId="{68F4BD57-AE70-46B1-8CD3-2AFAB4C9B82B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380D8BAA-78FC-49C2-AF6E-538884646D11}">
      <dgm:prSet phldrT="[Текст]"/>
      <dgm:spPr/>
      <dgm:t>
        <a:bodyPr/>
        <a:lstStyle/>
        <a:p>
          <a:r>
            <a:rPr lang="ru-RU" altLang="ru-RU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Рэнкинг</a:t>
          </a:r>
          <a:endParaRPr lang="ru-RU" dirty="0"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6E63AC07-BEDE-43BC-BAAB-28DE74D733FA}" type="parTrans" cxnId="{B168AE25-3D89-45AE-BE02-730A10493565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154FDE5C-EF61-47A4-A2C5-D1C545384C55}" type="sibTrans" cxnId="{B168AE25-3D89-45AE-BE02-730A10493565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4C38C73C-758D-4383-8D8B-48C758C7BF56}">
      <dgm:prSet phldrT="[Текст]"/>
      <dgm:spPr/>
      <dgm:t>
        <a:bodyPr/>
        <a:lstStyle/>
        <a:p>
          <a:r>
            <a:rPr lang="ru-RU" altLang="ru-RU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Таблица лиг</a:t>
          </a:r>
          <a:endParaRPr lang="ru-RU" dirty="0"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700A25E1-81F2-411A-8BE2-7EBABDD604E9}" type="parTrans" cxnId="{B6C06529-2E8E-4DBF-8DD3-4384861931D6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971E9445-67B6-40F6-9954-1E4F09CF9E23}" type="sibTrans" cxnId="{B6C06529-2E8E-4DBF-8DD3-4384861931D6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98FD721F-FF9B-4D7F-9F84-5647905D34DF}">
      <dgm:prSet phldrT="[Текст]"/>
      <dgm:spPr/>
      <dgm:t>
        <a:bodyPr/>
        <a:lstStyle/>
        <a:p>
          <a:r>
            <a:rPr lang="ru-RU" altLang="ru-RU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Аналитические материалы</a:t>
          </a:r>
          <a:endParaRPr lang="ru-RU" dirty="0"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420A1798-AA4A-4483-9FF3-E9D8FFEC5C51}" type="parTrans" cxnId="{7EBD0F05-A3D6-4286-97A6-AB8490BB1482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966E0919-8A43-421E-B5A2-801729DC2A7B}" type="sibTrans" cxnId="{7EBD0F05-A3D6-4286-97A6-AB8490BB1482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034A7CAA-8601-408D-BE9E-4A20F590BB25}">
      <dgm:prSet phldrT="[Текст]"/>
      <dgm:spPr/>
      <dgm:t>
        <a:bodyPr/>
        <a:lstStyle/>
        <a:p>
          <a:r>
            <a:rPr lang="ru-RU" altLang="ru-RU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Топ лучших</a:t>
          </a:r>
          <a:endParaRPr lang="ru-RU" dirty="0"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49DB9525-2059-4FBD-A27C-F5932A817554}" type="parTrans" cxnId="{3A5679B3-B247-4AE7-A836-4A3A458B101C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8E4772A8-C354-456B-8145-765B962D1EC3}" type="sibTrans" cxnId="{3A5679B3-B247-4AE7-A836-4A3A458B101C}">
      <dgm:prSet/>
      <dgm:spPr/>
      <dgm:t>
        <a:bodyPr/>
        <a:lstStyle/>
        <a:p>
          <a:endParaRPr lang="ru-RU">
            <a:solidFill>
              <a:schemeClr val="tx1"/>
            </a:solidFill>
            <a:effectLst>
              <a:outerShdw blurRad="254000" algn="ctr" rotWithShape="0">
                <a:schemeClr val="bg1"/>
              </a:outerShdw>
            </a:effectLst>
          </a:endParaRPr>
        </a:p>
      </dgm:t>
    </dgm:pt>
    <dgm:pt modelId="{B2E58A6B-2107-4366-AAF0-57595EED80B4}" type="pres">
      <dgm:prSet presAssocID="{E137CD87-3235-4F33-AA58-D34C24DDD4F2}" presName="linearFlow" presStyleCnt="0">
        <dgm:presLayoutVars>
          <dgm:dir/>
          <dgm:resizeHandles val="exact"/>
        </dgm:presLayoutVars>
      </dgm:prSet>
      <dgm:spPr/>
    </dgm:pt>
    <dgm:pt modelId="{4D1086FB-0791-45F9-ACB8-CBF5810BF5B9}" type="pres">
      <dgm:prSet presAssocID="{CBD578A5-3A3F-411C-9D2B-66A046CFF126}" presName="composite" presStyleCnt="0"/>
      <dgm:spPr/>
    </dgm:pt>
    <dgm:pt modelId="{880F9F79-290C-48ED-A37F-8909DE0860DC}" type="pres">
      <dgm:prSet presAssocID="{CBD578A5-3A3F-411C-9D2B-66A046CFF126}" presName="imgShp" presStyleLbl="fgImgPlace1" presStyleIdx="0" presStyleCnt="5" custLinFactNeighborX="-291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36D65737-68D8-44C2-9644-23C9DE7CF9CB}" type="pres">
      <dgm:prSet presAssocID="{CBD578A5-3A3F-411C-9D2B-66A046CFF126}" presName="txShp" presStyleLbl="node1" presStyleIdx="0" presStyleCnt="5" custScaleX="122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E164F-C4F5-46D3-BDD4-6CD83E930F89}" type="pres">
      <dgm:prSet presAssocID="{79723D03-C132-4A99-8AF5-432F5CF95C43}" presName="spacing" presStyleCnt="0"/>
      <dgm:spPr/>
    </dgm:pt>
    <dgm:pt modelId="{83B88B9B-DD1D-45F7-B8F2-39FC5704498C}" type="pres">
      <dgm:prSet presAssocID="{380D8BAA-78FC-49C2-AF6E-538884646D11}" presName="composite" presStyleCnt="0"/>
      <dgm:spPr/>
    </dgm:pt>
    <dgm:pt modelId="{77514207-03B2-48E0-8365-8A966E12A618}" type="pres">
      <dgm:prSet presAssocID="{380D8BAA-78FC-49C2-AF6E-538884646D11}" presName="imgShp" presStyleLbl="fgImgPlace1" presStyleIdx="1" presStyleCnt="5" custLinFactNeighborX="-291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974F73DC-CB12-479B-ADF2-2552C36542B2}" type="pres">
      <dgm:prSet presAssocID="{380D8BAA-78FC-49C2-AF6E-538884646D11}" presName="txShp" presStyleLbl="node1" presStyleIdx="1" presStyleCnt="5" custScaleX="122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AE9C1-8F36-48EF-87A0-A7EF51C96E98}" type="pres">
      <dgm:prSet presAssocID="{154FDE5C-EF61-47A4-A2C5-D1C545384C55}" presName="spacing" presStyleCnt="0"/>
      <dgm:spPr/>
    </dgm:pt>
    <dgm:pt modelId="{83F95FB7-218E-4331-9D6D-7727D3361A06}" type="pres">
      <dgm:prSet presAssocID="{4C38C73C-758D-4383-8D8B-48C758C7BF56}" presName="composite" presStyleCnt="0"/>
      <dgm:spPr/>
    </dgm:pt>
    <dgm:pt modelId="{908B7919-4990-4C85-AB5B-242BAFB68B4D}" type="pres">
      <dgm:prSet presAssocID="{4C38C73C-758D-4383-8D8B-48C758C7BF56}" presName="imgShp" presStyleLbl="fgImgPlace1" presStyleIdx="2" presStyleCnt="5" custLinFactNeighborX="-291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FC2E8DEF-7CD7-4BBD-B7C6-38CB3C876DFD}" type="pres">
      <dgm:prSet presAssocID="{4C38C73C-758D-4383-8D8B-48C758C7BF56}" presName="txShp" presStyleLbl="node1" presStyleIdx="2" presStyleCnt="5" custScaleX="122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6A6EC-41A6-4936-9676-26A001D0A422}" type="pres">
      <dgm:prSet presAssocID="{971E9445-67B6-40F6-9954-1E4F09CF9E23}" presName="spacing" presStyleCnt="0"/>
      <dgm:spPr/>
    </dgm:pt>
    <dgm:pt modelId="{19AF12B4-097B-40DD-A59A-826E5D9F5BD9}" type="pres">
      <dgm:prSet presAssocID="{034A7CAA-8601-408D-BE9E-4A20F590BB25}" presName="composite" presStyleCnt="0"/>
      <dgm:spPr/>
    </dgm:pt>
    <dgm:pt modelId="{6E4EB117-D357-4219-A3B9-8C328E4D4356}" type="pres">
      <dgm:prSet presAssocID="{034A7CAA-8601-408D-BE9E-4A20F590BB25}" presName="imgShp" presStyleLbl="fgImgPlace1" presStyleIdx="3" presStyleCnt="5" custLinFactNeighborX="-291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C53EA6CC-E714-412F-9BA6-6752FDB663F1}" type="pres">
      <dgm:prSet presAssocID="{034A7CAA-8601-408D-BE9E-4A20F590BB25}" presName="txShp" presStyleLbl="node1" presStyleIdx="3" presStyleCnt="5" custScaleX="122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5B5E8F-CD59-4E12-950E-130573E80B17}" type="pres">
      <dgm:prSet presAssocID="{8E4772A8-C354-456B-8145-765B962D1EC3}" presName="spacing" presStyleCnt="0"/>
      <dgm:spPr/>
    </dgm:pt>
    <dgm:pt modelId="{700AE3C0-4C68-456F-85B7-1E1927FEBCC2}" type="pres">
      <dgm:prSet presAssocID="{98FD721F-FF9B-4D7F-9F84-5647905D34DF}" presName="composite" presStyleCnt="0"/>
      <dgm:spPr/>
    </dgm:pt>
    <dgm:pt modelId="{D34333B5-179D-42C4-AC50-18A38C9C8141}" type="pres">
      <dgm:prSet presAssocID="{98FD721F-FF9B-4D7F-9F84-5647905D34DF}" presName="imgShp" presStyleLbl="fgImgPlace1" presStyleIdx="4" presStyleCnt="5" custLinFactNeighborX="-291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C16D0D5-494C-45FF-B7DD-68552CEA7775}" type="pres">
      <dgm:prSet presAssocID="{98FD721F-FF9B-4D7F-9F84-5647905D34DF}" presName="txShp" presStyleLbl="node1" presStyleIdx="4" presStyleCnt="5" custScaleX="122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A43C51-22F9-48CA-A44B-813DCEA0B460}" type="presOf" srcId="{380D8BAA-78FC-49C2-AF6E-538884646D11}" destId="{974F73DC-CB12-479B-ADF2-2552C36542B2}" srcOrd="0" destOrd="0" presId="urn:microsoft.com/office/officeart/2005/8/layout/vList3"/>
    <dgm:cxn modelId="{3AAE17D2-001E-47BA-A04F-6EB252B1A8EF}" type="presOf" srcId="{4C38C73C-758D-4383-8D8B-48C758C7BF56}" destId="{FC2E8DEF-7CD7-4BBD-B7C6-38CB3C876DFD}" srcOrd="0" destOrd="0" presId="urn:microsoft.com/office/officeart/2005/8/layout/vList3"/>
    <dgm:cxn modelId="{B6C06529-2E8E-4DBF-8DD3-4384861931D6}" srcId="{E137CD87-3235-4F33-AA58-D34C24DDD4F2}" destId="{4C38C73C-758D-4383-8D8B-48C758C7BF56}" srcOrd="2" destOrd="0" parTransId="{700A25E1-81F2-411A-8BE2-7EBABDD604E9}" sibTransId="{971E9445-67B6-40F6-9954-1E4F09CF9E23}"/>
    <dgm:cxn modelId="{B7960519-924B-4B6F-8027-4E8CB599793D}" type="presOf" srcId="{E137CD87-3235-4F33-AA58-D34C24DDD4F2}" destId="{B2E58A6B-2107-4366-AAF0-57595EED80B4}" srcOrd="0" destOrd="0" presId="urn:microsoft.com/office/officeart/2005/8/layout/vList3"/>
    <dgm:cxn modelId="{B168AE25-3D89-45AE-BE02-730A10493565}" srcId="{E137CD87-3235-4F33-AA58-D34C24DDD4F2}" destId="{380D8BAA-78FC-49C2-AF6E-538884646D11}" srcOrd="1" destOrd="0" parTransId="{6E63AC07-BEDE-43BC-BAAB-28DE74D733FA}" sibTransId="{154FDE5C-EF61-47A4-A2C5-D1C545384C55}"/>
    <dgm:cxn modelId="{39CA408E-7CC3-47BD-B528-D2B1EB5E4D6C}" type="presOf" srcId="{034A7CAA-8601-408D-BE9E-4A20F590BB25}" destId="{C53EA6CC-E714-412F-9BA6-6752FDB663F1}" srcOrd="0" destOrd="0" presId="urn:microsoft.com/office/officeart/2005/8/layout/vList3"/>
    <dgm:cxn modelId="{7EBD0F05-A3D6-4286-97A6-AB8490BB1482}" srcId="{E137CD87-3235-4F33-AA58-D34C24DDD4F2}" destId="{98FD721F-FF9B-4D7F-9F84-5647905D34DF}" srcOrd="4" destOrd="0" parTransId="{420A1798-AA4A-4483-9FF3-E9D8FFEC5C51}" sibTransId="{966E0919-8A43-421E-B5A2-801729DC2A7B}"/>
    <dgm:cxn modelId="{68F4BD57-AE70-46B1-8CD3-2AFAB4C9B82B}" srcId="{E137CD87-3235-4F33-AA58-D34C24DDD4F2}" destId="{CBD578A5-3A3F-411C-9D2B-66A046CFF126}" srcOrd="0" destOrd="0" parTransId="{FB193401-C154-4CC2-B18F-400C0AA0B3DA}" sibTransId="{79723D03-C132-4A99-8AF5-432F5CF95C43}"/>
    <dgm:cxn modelId="{3A5679B3-B247-4AE7-A836-4A3A458B101C}" srcId="{E137CD87-3235-4F33-AA58-D34C24DDD4F2}" destId="{034A7CAA-8601-408D-BE9E-4A20F590BB25}" srcOrd="3" destOrd="0" parTransId="{49DB9525-2059-4FBD-A27C-F5932A817554}" sibTransId="{8E4772A8-C354-456B-8145-765B962D1EC3}"/>
    <dgm:cxn modelId="{3B173459-59B2-4700-8CEA-317B27052B6F}" type="presOf" srcId="{CBD578A5-3A3F-411C-9D2B-66A046CFF126}" destId="{36D65737-68D8-44C2-9644-23C9DE7CF9CB}" srcOrd="0" destOrd="0" presId="urn:microsoft.com/office/officeart/2005/8/layout/vList3"/>
    <dgm:cxn modelId="{A3C4C100-F470-4A77-8C9E-157D31B62608}" type="presOf" srcId="{98FD721F-FF9B-4D7F-9F84-5647905D34DF}" destId="{EC16D0D5-494C-45FF-B7DD-68552CEA7775}" srcOrd="0" destOrd="0" presId="urn:microsoft.com/office/officeart/2005/8/layout/vList3"/>
    <dgm:cxn modelId="{A3354D8C-C3F1-4416-8E79-D100DA93C352}" type="presParOf" srcId="{B2E58A6B-2107-4366-AAF0-57595EED80B4}" destId="{4D1086FB-0791-45F9-ACB8-CBF5810BF5B9}" srcOrd="0" destOrd="0" presId="urn:microsoft.com/office/officeart/2005/8/layout/vList3"/>
    <dgm:cxn modelId="{0C46F302-CE5C-4C5B-848D-5EDCE82D785C}" type="presParOf" srcId="{4D1086FB-0791-45F9-ACB8-CBF5810BF5B9}" destId="{880F9F79-290C-48ED-A37F-8909DE0860DC}" srcOrd="0" destOrd="0" presId="urn:microsoft.com/office/officeart/2005/8/layout/vList3"/>
    <dgm:cxn modelId="{1C4B5E2D-0CBB-4293-B634-7D4B23E62A9B}" type="presParOf" srcId="{4D1086FB-0791-45F9-ACB8-CBF5810BF5B9}" destId="{36D65737-68D8-44C2-9644-23C9DE7CF9CB}" srcOrd="1" destOrd="0" presId="urn:microsoft.com/office/officeart/2005/8/layout/vList3"/>
    <dgm:cxn modelId="{CD4F3B42-4C66-4EA2-8E03-3B1691AB1E18}" type="presParOf" srcId="{B2E58A6B-2107-4366-AAF0-57595EED80B4}" destId="{EAFE164F-C4F5-46D3-BDD4-6CD83E930F89}" srcOrd="1" destOrd="0" presId="urn:microsoft.com/office/officeart/2005/8/layout/vList3"/>
    <dgm:cxn modelId="{F82A5DD3-64B8-4BB0-BBA5-585306C74E42}" type="presParOf" srcId="{B2E58A6B-2107-4366-AAF0-57595EED80B4}" destId="{83B88B9B-DD1D-45F7-B8F2-39FC5704498C}" srcOrd="2" destOrd="0" presId="urn:microsoft.com/office/officeart/2005/8/layout/vList3"/>
    <dgm:cxn modelId="{9661F154-B3D5-4D58-A90A-EB2A20E0CECB}" type="presParOf" srcId="{83B88B9B-DD1D-45F7-B8F2-39FC5704498C}" destId="{77514207-03B2-48E0-8365-8A966E12A618}" srcOrd="0" destOrd="0" presId="urn:microsoft.com/office/officeart/2005/8/layout/vList3"/>
    <dgm:cxn modelId="{C016B123-742F-4C88-BDC4-6D92F66E79EB}" type="presParOf" srcId="{83B88B9B-DD1D-45F7-B8F2-39FC5704498C}" destId="{974F73DC-CB12-479B-ADF2-2552C36542B2}" srcOrd="1" destOrd="0" presId="urn:microsoft.com/office/officeart/2005/8/layout/vList3"/>
    <dgm:cxn modelId="{D8151FDC-5017-457B-B272-BC0D3A9ABB31}" type="presParOf" srcId="{B2E58A6B-2107-4366-AAF0-57595EED80B4}" destId="{CF0AE9C1-8F36-48EF-87A0-A7EF51C96E98}" srcOrd="3" destOrd="0" presId="urn:microsoft.com/office/officeart/2005/8/layout/vList3"/>
    <dgm:cxn modelId="{9A5ABE67-2785-4446-AAB0-573B0FD074B7}" type="presParOf" srcId="{B2E58A6B-2107-4366-AAF0-57595EED80B4}" destId="{83F95FB7-218E-4331-9D6D-7727D3361A06}" srcOrd="4" destOrd="0" presId="urn:microsoft.com/office/officeart/2005/8/layout/vList3"/>
    <dgm:cxn modelId="{D7D5766A-5093-4E29-B8BC-06B0C0869389}" type="presParOf" srcId="{83F95FB7-218E-4331-9D6D-7727D3361A06}" destId="{908B7919-4990-4C85-AB5B-242BAFB68B4D}" srcOrd="0" destOrd="0" presId="urn:microsoft.com/office/officeart/2005/8/layout/vList3"/>
    <dgm:cxn modelId="{41883FF5-F096-4289-88B9-C3C5BF339004}" type="presParOf" srcId="{83F95FB7-218E-4331-9D6D-7727D3361A06}" destId="{FC2E8DEF-7CD7-4BBD-B7C6-38CB3C876DFD}" srcOrd="1" destOrd="0" presId="urn:microsoft.com/office/officeart/2005/8/layout/vList3"/>
    <dgm:cxn modelId="{CD244C40-526E-4672-BF58-7816E959DEDB}" type="presParOf" srcId="{B2E58A6B-2107-4366-AAF0-57595EED80B4}" destId="{4406A6EC-41A6-4936-9676-26A001D0A422}" srcOrd="5" destOrd="0" presId="urn:microsoft.com/office/officeart/2005/8/layout/vList3"/>
    <dgm:cxn modelId="{96D4BCE7-BF0D-495E-ACE6-E3B3502781F9}" type="presParOf" srcId="{B2E58A6B-2107-4366-AAF0-57595EED80B4}" destId="{19AF12B4-097B-40DD-A59A-826E5D9F5BD9}" srcOrd="6" destOrd="0" presId="urn:microsoft.com/office/officeart/2005/8/layout/vList3"/>
    <dgm:cxn modelId="{E3FC1463-1454-4A06-B552-093ACD3493E7}" type="presParOf" srcId="{19AF12B4-097B-40DD-A59A-826E5D9F5BD9}" destId="{6E4EB117-D357-4219-A3B9-8C328E4D4356}" srcOrd="0" destOrd="0" presId="urn:microsoft.com/office/officeart/2005/8/layout/vList3"/>
    <dgm:cxn modelId="{ECC4B144-BE2A-45D4-8F18-2476E2332CAD}" type="presParOf" srcId="{19AF12B4-097B-40DD-A59A-826E5D9F5BD9}" destId="{C53EA6CC-E714-412F-9BA6-6752FDB663F1}" srcOrd="1" destOrd="0" presId="urn:microsoft.com/office/officeart/2005/8/layout/vList3"/>
    <dgm:cxn modelId="{AB364EE4-43C8-4820-9F92-0A73313D4F68}" type="presParOf" srcId="{B2E58A6B-2107-4366-AAF0-57595EED80B4}" destId="{515B5E8F-CD59-4E12-950E-130573E80B17}" srcOrd="7" destOrd="0" presId="urn:microsoft.com/office/officeart/2005/8/layout/vList3"/>
    <dgm:cxn modelId="{9B0AE5D8-F1ED-4DD3-BCE9-987D6E210BBE}" type="presParOf" srcId="{B2E58A6B-2107-4366-AAF0-57595EED80B4}" destId="{700AE3C0-4C68-456F-85B7-1E1927FEBCC2}" srcOrd="8" destOrd="0" presId="urn:microsoft.com/office/officeart/2005/8/layout/vList3"/>
    <dgm:cxn modelId="{6A39AB9A-7221-49F8-AC8F-7F41597F7DC8}" type="presParOf" srcId="{700AE3C0-4C68-456F-85B7-1E1927FEBCC2}" destId="{D34333B5-179D-42C4-AC50-18A38C9C8141}" srcOrd="0" destOrd="0" presId="urn:microsoft.com/office/officeart/2005/8/layout/vList3"/>
    <dgm:cxn modelId="{B2A72C76-A0BA-42E3-9100-A3AD314EC66E}" type="presParOf" srcId="{700AE3C0-4C68-456F-85B7-1E1927FEBCC2}" destId="{EC16D0D5-494C-45FF-B7DD-68552CEA777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8AF4A-51A5-45AF-8445-7953A46ECDA3}">
      <dsp:nvSpPr>
        <dsp:cNvPr id="0" name=""/>
        <dsp:cNvSpPr/>
      </dsp:nvSpPr>
      <dsp:spPr>
        <a:xfrm>
          <a:off x="0" y="780"/>
          <a:ext cx="8424936" cy="11961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Федеральный закон  от 29 декабря 2012 г. № 273-ФЗ «Об образовании в Российской Федерации», статья 95.2. (Независимая оценка качества образовательной деятельности организаций, осуществляющих образовательную деятельность);</a:t>
          </a:r>
          <a:endParaRPr lang="ru-RU" sz="1800" kern="1200" dirty="0">
            <a:latin typeface="Book Antiqua" pitchFamily="18" charset="0"/>
          </a:endParaRPr>
        </a:p>
      </dsp:txBody>
      <dsp:txXfrm>
        <a:off x="58391" y="59171"/>
        <a:ext cx="8308154" cy="1079358"/>
      </dsp:txXfrm>
    </dsp:sp>
    <dsp:sp modelId="{72D63120-397D-48DB-9F05-50397D1AA2D3}">
      <dsp:nvSpPr>
        <dsp:cNvPr id="0" name=""/>
        <dsp:cNvSpPr/>
      </dsp:nvSpPr>
      <dsp:spPr>
        <a:xfrm>
          <a:off x="0" y="1205910"/>
          <a:ext cx="8424936" cy="8570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Book Antiqua" pitchFamily="18" charset="0"/>
            </a:rPr>
            <a:t>Указ Президента Российской Федерации от 7 мая 2012 г. № 597 «О мероприятиях по реализации государственной социальной политики»;</a:t>
          </a:r>
          <a:endParaRPr lang="ru-RU" sz="1800" kern="1200" dirty="0">
            <a:latin typeface="Book Antiqua" pitchFamily="18" charset="0"/>
          </a:endParaRPr>
        </a:p>
      </dsp:txBody>
      <dsp:txXfrm>
        <a:off x="41837" y="1247747"/>
        <a:ext cx="8341262" cy="773368"/>
      </dsp:txXfrm>
    </dsp:sp>
    <dsp:sp modelId="{05077EFD-5D41-4A07-8149-90062643D150}">
      <dsp:nvSpPr>
        <dsp:cNvPr id="0" name=""/>
        <dsp:cNvSpPr/>
      </dsp:nvSpPr>
      <dsp:spPr>
        <a:xfrm>
          <a:off x="0" y="2035587"/>
          <a:ext cx="8424936" cy="13720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Book Antiqua" pitchFamily="18" charset="0"/>
            </a:rPr>
            <a:t>приказ Минобрнауки России от 05.12.2014 № 1547 «Об утверждении показателей, характеризующих общие критерии оценки качества образовательной деятельности организаций, осуществляющих образовательную деятельность»;</a:t>
          </a:r>
          <a:endParaRPr lang="ru-RU" sz="1800" kern="1200" dirty="0">
            <a:latin typeface="Book Antiqua" pitchFamily="18" charset="0"/>
          </a:endParaRPr>
        </a:p>
      </dsp:txBody>
      <dsp:txXfrm>
        <a:off x="66977" y="2102564"/>
        <a:ext cx="8290982" cy="1238085"/>
      </dsp:txXfrm>
    </dsp:sp>
    <dsp:sp modelId="{126791C0-ABFB-4619-AC5D-955E8C9DA740}">
      <dsp:nvSpPr>
        <dsp:cNvPr id="0" name=""/>
        <dsp:cNvSpPr/>
      </dsp:nvSpPr>
      <dsp:spPr>
        <a:xfrm>
          <a:off x="0" y="3452971"/>
          <a:ext cx="8424936" cy="14427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«Методические рекомендации по проведению независимой оценки качества образовательной деятельности организаций, осуществляющих образовательную деятельность» </a:t>
          </a:r>
          <a:br>
            <a:rPr lang="ru-RU" sz="1800" b="1" kern="1200" dirty="0" smtClean="0">
              <a:latin typeface="Book Antiqua" pitchFamily="18" charset="0"/>
            </a:rPr>
          </a:br>
          <a:r>
            <a:rPr lang="ru-RU" sz="1800" b="1" kern="1200" dirty="0" smtClean="0">
              <a:latin typeface="Book Antiqua" pitchFamily="18" charset="0"/>
            </a:rPr>
            <a:t>(утверждено заместителем Министра образования и науки Российской Федерации </a:t>
          </a:r>
          <a:r>
            <a:rPr lang="ru-RU" sz="1800" b="1" kern="1200" dirty="0" err="1" smtClean="0">
              <a:latin typeface="Book Antiqua" pitchFamily="18" charset="0"/>
            </a:rPr>
            <a:t>А.Б.Повалко</a:t>
          </a:r>
          <a:r>
            <a:rPr lang="ru-RU" sz="1800" b="1" kern="1200" dirty="0" smtClean="0">
              <a:latin typeface="Book Antiqua" pitchFamily="18" charset="0"/>
            </a:rPr>
            <a:t> 1 апреля 2015 г.);</a:t>
          </a:r>
          <a:endParaRPr lang="ru-RU" sz="1800" kern="1200" dirty="0">
            <a:latin typeface="Book Antiqua" pitchFamily="18" charset="0"/>
          </a:endParaRPr>
        </a:p>
      </dsp:txBody>
      <dsp:txXfrm>
        <a:off x="70431" y="3523402"/>
        <a:ext cx="8284074" cy="130192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7D46E-F322-41A0-A008-D9D6504E2480}">
      <dsp:nvSpPr>
        <dsp:cNvPr id="0" name=""/>
        <dsp:cNvSpPr/>
      </dsp:nvSpPr>
      <dsp:spPr>
        <a:xfrm rot="5400000">
          <a:off x="-207619" y="493975"/>
          <a:ext cx="1384132" cy="9688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latin typeface="Book Antiqua" pitchFamily="18" charset="0"/>
          </a:endParaRPr>
        </a:p>
      </dsp:txBody>
      <dsp:txXfrm rot="-5400000">
        <a:off x="1" y="770803"/>
        <a:ext cx="968893" cy="415239"/>
      </dsp:txXfrm>
    </dsp:sp>
    <dsp:sp modelId="{6CA7A967-EF59-4208-9F6C-A129DAB23F1F}">
      <dsp:nvSpPr>
        <dsp:cNvPr id="0" name=""/>
        <dsp:cNvSpPr/>
      </dsp:nvSpPr>
      <dsp:spPr>
        <a:xfrm rot="5400000">
          <a:off x="4149403" y="-2894143"/>
          <a:ext cx="899686" cy="7260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Book Antiqua" pitchFamily="18" charset="0"/>
            </a:rPr>
            <a:t> обеспечить открытость образовательной среды, повысить ответственность за качество информации, представляемой на сайтах образовательных организаций;</a:t>
          </a:r>
          <a:endParaRPr lang="ru-RU" sz="1500" kern="1200" dirty="0">
            <a:latin typeface="Book Antiqua" pitchFamily="18" charset="0"/>
          </a:endParaRPr>
        </a:p>
      </dsp:txBody>
      <dsp:txXfrm rot="-5400000">
        <a:off x="968894" y="330285"/>
        <a:ext cx="7216787" cy="811848"/>
      </dsp:txXfrm>
    </dsp:sp>
    <dsp:sp modelId="{C14326B2-30B1-4B5E-A909-4B778F259847}">
      <dsp:nvSpPr>
        <dsp:cNvPr id="0" name=""/>
        <dsp:cNvSpPr/>
      </dsp:nvSpPr>
      <dsp:spPr>
        <a:xfrm rot="5400000">
          <a:off x="-207619" y="1641079"/>
          <a:ext cx="1384132" cy="9688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latin typeface="Book Antiqua" pitchFamily="18" charset="0"/>
          </a:endParaRPr>
        </a:p>
      </dsp:txBody>
      <dsp:txXfrm rot="-5400000">
        <a:off x="1" y="1917907"/>
        <a:ext cx="968893" cy="415239"/>
      </dsp:txXfrm>
    </dsp:sp>
    <dsp:sp modelId="{35193BBA-A292-4F7A-9AC6-0CD6E629D23B}">
      <dsp:nvSpPr>
        <dsp:cNvPr id="0" name=""/>
        <dsp:cNvSpPr/>
      </dsp:nvSpPr>
      <dsp:spPr>
        <a:xfrm rot="5400000">
          <a:off x="4149403" y="-1747056"/>
          <a:ext cx="899686" cy="7260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Book Antiqua" pitchFamily="18" charset="0"/>
            </a:rPr>
            <a:t>совершенствовать условия для индивидуальной работы с обучающимися, расширив спектр услуг, предоставляемых в электронном виде</a:t>
          </a:r>
          <a:endParaRPr lang="ru-RU" sz="1500" kern="1200" dirty="0">
            <a:latin typeface="Book Antiqua" pitchFamily="18" charset="0"/>
          </a:endParaRPr>
        </a:p>
      </dsp:txBody>
      <dsp:txXfrm rot="-5400000">
        <a:off x="968894" y="1477372"/>
        <a:ext cx="7216787" cy="811848"/>
      </dsp:txXfrm>
    </dsp:sp>
    <dsp:sp modelId="{5153908C-194F-4DE3-82D6-AB7932CBBE1F}">
      <dsp:nvSpPr>
        <dsp:cNvPr id="0" name=""/>
        <dsp:cNvSpPr/>
      </dsp:nvSpPr>
      <dsp:spPr>
        <a:xfrm rot="5400000">
          <a:off x="-207619" y="2788197"/>
          <a:ext cx="1384132" cy="9688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latin typeface="Book Antiqua" pitchFamily="18" charset="0"/>
          </a:endParaRPr>
        </a:p>
      </dsp:txBody>
      <dsp:txXfrm rot="-5400000">
        <a:off x="1" y="3065025"/>
        <a:ext cx="968893" cy="415239"/>
      </dsp:txXfrm>
    </dsp:sp>
    <dsp:sp modelId="{5205A607-7544-445E-A5EC-ED3711DDBC3A}">
      <dsp:nvSpPr>
        <dsp:cNvPr id="0" name=""/>
        <dsp:cNvSpPr/>
      </dsp:nvSpPr>
      <dsp:spPr>
        <a:xfrm rot="5400000">
          <a:off x="4149403" y="-599941"/>
          <a:ext cx="899686" cy="7260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Book Antiqua" pitchFamily="18" charset="0"/>
            </a:rPr>
            <a:t> эффективно использовать материально – технические и кадровые ресурсы учреждений культуры, спорта, совершенствовать работу по развитию творческих способностей и интересов обучающихся путем создания сетевых </a:t>
          </a:r>
          <a:r>
            <a:rPr lang="ru-RU" sz="1500" kern="1200" dirty="0" smtClean="0">
              <a:latin typeface="Book Antiqua" pitchFamily="18" charset="0"/>
            </a:rPr>
            <a:t>сообществ;</a:t>
          </a:r>
          <a:endParaRPr lang="ru-RU" sz="1500" kern="1200" dirty="0">
            <a:latin typeface="Book Antiqua" pitchFamily="18" charset="0"/>
          </a:endParaRPr>
        </a:p>
      </dsp:txBody>
      <dsp:txXfrm rot="-5400000">
        <a:off x="968894" y="2624487"/>
        <a:ext cx="7216787" cy="811848"/>
      </dsp:txXfrm>
    </dsp:sp>
    <dsp:sp modelId="{0227CA04-E8A9-4EA5-AA3E-8EA1B744AEFA}">
      <dsp:nvSpPr>
        <dsp:cNvPr id="0" name=""/>
        <dsp:cNvSpPr/>
      </dsp:nvSpPr>
      <dsp:spPr>
        <a:xfrm rot="5400000">
          <a:off x="-207619" y="3930498"/>
          <a:ext cx="1384132" cy="96889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latin typeface="Book Antiqua" pitchFamily="18" charset="0"/>
          </a:endParaRPr>
        </a:p>
      </dsp:txBody>
      <dsp:txXfrm rot="-5400000">
        <a:off x="1" y="4207326"/>
        <a:ext cx="968893" cy="415239"/>
      </dsp:txXfrm>
    </dsp:sp>
    <dsp:sp modelId="{2BA8FC31-44AC-4F32-AB7D-002D0B8789C6}">
      <dsp:nvSpPr>
        <dsp:cNvPr id="0" name=""/>
        <dsp:cNvSpPr/>
      </dsp:nvSpPr>
      <dsp:spPr>
        <a:xfrm rot="5400000">
          <a:off x="4149403" y="542368"/>
          <a:ext cx="899686" cy="72607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Book Antiqua" pitchFamily="18" charset="0"/>
            </a:rPr>
            <a:t> продолжить </a:t>
          </a:r>
          <a:r>
            <a:rPr lang="ru-RU" sz="1500" kern="1200" dirty="0" smtClean="0">
              <a:latin typeface="Book Antiqua" pitchFamily="18" charset="0"/>
            </a:rPr>
            <a:t>совершенствование </a:t>
          </a:r>
          <a:r>
            <a:rPr lang="ru-RU" sz="1500" kern="1200" dirty="0" err="1" smtClean="0">
              <a:latin typeface="Book Antiqua" pitchFamily="18" charset="0"/>
            </a:rPr>
            <a:t>безбарьерной</a:t>
          </a:r>
          <a:r>
            <a:rPr lang="ru-RU" sz="1500" kern="1200" dirty="0" smtClean="0">
              <a:latin typeface="Book Antiqua" pitchFamily="18" charset="0"/>
            </a:rPr>
            <a:t> образовательной среды, </a:t>
          </a:r>
          <a:r>
            <a:rPr lang="ru-RU" sz="1500" kern="1200" dirty="0" smtClean="0">
              <a:latin typeface="Book Antiqua" pitchFamily="18" charset="0"/>
            </a:rPr>
            <a:t>необходимой для обеспечения полноценной интеграции обучающихся с ОВЗ и инвалидов в образовательный процесс</a:t>
          </a:r>
          <a:endParaRPr lang="ru-RU" sz="1500" kern="1200" dirty="0">
            <a:latin typeface="Book Antiqua" pitchFamily="18" charset="0"/>
          </a:endParaRPr>
        </a:p>
      </dsp:txBody>
      <dsp:txXfrm rot="-5400000">
        <a:off x="968894" y="3766797"/>
        <a:ext cx="7216787" cy="81184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7B5D67-1546-4553-92F4-7A268C7A0DB3}">
      <dsp:nvSpPr>
        <dsp:cNvPr id="0" name=""/>
        <dsp:cNvSpPr/>
      </dsp:nvSpPr>
      <dsp:spPr>
        <a:xfrm>
          <a:off x="0" y="431976"/>
          <a:ext cx="8229600" cy="1168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360000"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Необходимость доработки и «стандартизации» инструментария НОК ОД? </a:t>
          </a:r>
          <a:endParaRPr lang="ru-RU" sz="2700" kern="1200"/>
        </a:p>
      </dsp:txBody>
      <dsp:txXfrm>
        <a:off x="57058" y="489034"/>
        <a:ext cx="8115484" cy="1054714"/>
      </dsp:txXfrm>
    </dsp:sp>
    <dsp:sp modelId="{7B24D307-C75C-4DD1-8593-F17BF03DAFD3}">
      <dsp:nvSpPr>
        <dsp:cNvPr id="0" name=""/>
        <dsp:cNvSpPr/>
      </dsp:nvSpPr>
      <dsp:spPr>
        <a:xfrm>
          <a:off x="0" y="1678566"/>
          <a:ext cx="8229600" cy="1168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360000"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Необходимость включения дополнительных критериев НОК ОД?</a:t>
          </a:r>
          <a:endParaRPr lang="ru-RU" sz="2700" kern="1200" dirty="0"/>
        </a:p>
      </dsp:txBody>
      <dsp:txXfrm>
        <a:off x="57058" y="1735624"/>
        <a:ext cx="8115484" cy="1054714"/>
      </dsp:txXfrm>
    </dsp:sp>
    <dsp:sp modelId="{F74A9C94-4375-4150-BBAF-D00A705265B5}">
      <dsp:nvSpPr>
        <dsp:cNvPr id="0" name=""/>
        <dsp:cNvSpPr/>
      </dsp:nvSpPr>
      <dsp:spPr>
        <a:xfrm>
          <a:off x="0" y="2925156"/>
          <a:ext cx="8229600" cy="1168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360000"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Отсутствие механизмов </a:t>
          </a:r>
          <a:r>
            <a:rPr lang="ru-RU" sz="2700" kern="1200" dirty="0" smtClean="0"/>
            <a:t>кластеризации</a:t>
          </a:r>
          <a:endParaRPr lang="ru-RU" sz="2700" kern="1200" dirty="0"/>
        </a:p>
      </dsp:txBody>
      <dsp:txXfrm>
        <a:off x="57058" y="2982214"/>
        <a:ext cx="8115484" cy="10547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DFFA9-1393-412B-A102-798638049CDA}">
      <dsp:nvSpPr>
        <dsp:cNvPr id="0" name=""/>
        <dsp:cNvSpPr/>
      </dsp:nvSpPr>
      <dsp:spPr>
        <a:xfrm>
          <a:off x="23967" y="0"/>
          <a:ext cx="4352032" cy="43520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EFCE2-69F4-42C4-A00A-FBBDC0FABF36}">
      <dsp:nvSpPr>
        <dsp:cNvPr id="0" name=""/>
        <dsp:cNvSpPr/>
      </dsp:nvSpPr>
      <dsp:spPr>
        <a:xfrm>
          <a:off x="1987207" y="576352"/>
          <a:ext cx="4733522" cy="773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Министерство образования и молодежной политики Ставропольского края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sp:txBody>
      <dsp:txXfrm>
        <a:off x="2024966" y="614111"/>
        <a:ext cx="4658004" cy="697987"/>
      </dsp:txXfrm>
    </dsp:sp>
    <dsp:sp modelId="{ACFF7D77-32AD-4839-BFDA-9F7294329F62}">
      <dsp:nvSpPr>
        <dsp:cNvPr id="0" name=""/>
        <dsp:cNvSpPr/>
      </dsp:nvSpPr>
      <dsp:spPr>
        <a:xfrm>
          <a:off x="1987207" y="1446545"/>
          <a:ext cx="4733522" cy="773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Общественный совет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sp:txBody>
      <dsp:txXfrm>
        <a:off x="2024966" y="1484304"/>
        <a:ext cx="4658004" cy="697987"/>
      </dsp:txXfrm>
    </dsp:sp>
    <dsp:sp modelId="{A3ECE28A-295F-494A-859E-E92D244062ED}">
      <dsp:nvSpPr>
        <dsp:cNvPr id="0" name=""/>
        <dsp:cNvSpPr/>
      </dsp:nvSpPr>
      <dsp:spPr>
        <a:xfrm>
          <a:off x="1987207" y="2316739"/>
          <a:ext cx="4733522" cy="773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Организация-оператор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sp:txBody>
      <dsp:txXfrm>
        <a:off x="2024966" y="2354498"/>
        <a:ext cx="4658004" cy="697987"/>
      </dsp:txXfrm>
    </dsp:sp>
    <dsp:sp modelId="{8FDE4781-1D61-447E-B34B-E5D1E40522B2}">
      <dsp:nvSpPr>
        <dsp:cNvPr id="0" name=""/>
        <dsp:cNvSpPr/>
      </dsp:nvSpPr>
      <dsp:spPr>
        <a:xfrm>
          <a:off x="1987207" y="3186933"/>
          <a:ext cx="4733522" cy="77350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Book Antiqua" pitchFamily="18" charset="0"/>
            </a:rPr>
            <a:t>Организация, осуществляющая образовательную деятельность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Book Antiqua" pitchFamily="18" charset="0"/>
          </a:endParaRPr>
        </a:p>
      </dsp:txBody>
      <dsp:txXfrm>
        <a:off x="2024966" y="3224692"/>
        <a:ext cx="4658004" cy="6979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2D07E-CB41-4C7B-A843-E5302001C883}">
      <dsp:nvSpPr>
        <dsp:cNvPr id="0" name=""/>
        <dsp:cNvSpPr/>
      </dsp:nvSpPr>
      <dsp:spPr>
        <a:xfrm>
          <a:off x="0" y="1469"/>
          <a:ext cx="8229600" cy="9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-развитие технологического обеспечения процедур оценки качества образования;</a:t>
          </a:r>
          <a:endParaRPr lang="ru-RU" sz="2000" b="1" kern="1200" dirty="0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sp:txBody>
      <dsp:txXfrm>
        <a:off x="45215" y="46684"/>
        <a:ext cx="8139170" cy="835795"/>
      </dsp:txXfrm>
    </dsp:sp>
    <dsp:sp modelId="{CDD49222-EB85-4988-A3D5-D360933CC77A}">
      <dsp:nvSpPr>
        <dsp:cNvPr id="0" name=""/>
        <dsp:cNvSpPr/>
      </dsp:nvSpPr>
      <dsp:spPr>
        <a:xfrm>
          <a:off x="0" y="939886"/>
          <a:ext cx="8229600" cy="9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 научно-методическое и информационное сопровождение проведения региональных оценочных процедур;</a:t>
          </a:r>
          <a:endParaRPr lang="ru-RU" sz="2000" b="1" kern="1200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sp:txBody>
      <dsp:txXfrm>
        <a:off x="45215" y="985101"/>
        <a:ext cx="8139170" cy="835795"/>
      </dsp:txXfrm>
    </dsp:sp>
    <dsp:sp modelId="{308EB99D-FC08-4A2A-8C09-1F5DD97FA683}">
      <dsp:nvSpPr>
        <dsp:cNvPr id="0" name=""/>
        <dsp:cNvSpPr/>
      </dsp:nvSpPr>
      <dsp:spPr>
        <a:xfrm>
          <a:off x="0" y="1878304"/>
          <a:ext cx="8229600" cy="9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 создание региональных оценочных инструментов для проведения анализа оценки качества общего образования в образовательной системе Ставропольского края;</a:t>
          </a:r>
          <a:endParaRPr lang="ru-RU" sz="2000" b="1" kern="1200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sp:txBody>
      <dsp:txXfrm>
        <a:off x="45215" y="1923519"/>
        <a:ext cx="8139170" cy="835795"/>
      </dsp:txXfrm>
    </dsp:sp>
    <dsp:sp modelId="{D7D62EF2-2883-4C60-A861-1997186B1EB7}">
      <dsp:nvSpPr>
        <dsp:cNvPr id="0" name=""/>
        <dsp:cNvSpPr/>
      </dsp:nvSpPr>
      <dsp:spPr>
        <a:xfrm>
          <a:off x="0" y="2816721"/>
          <a:ext cx="8229600" cy="926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/>
              </a:solidFill>
              <a:effectLst>
                <a:outerShdw blurRad="139700" algn="ctr" rotWithShape="0">
                  <a:srgbClr val="CCFFFF">
                    <a:alpha val="66000"/>
                  </a:srgbClr>
                </a:outerShdw>
              </a:effectLst>
              <a:latin typeface="Book Antiqua" pitchFamily="18" charset="0"/>
            </a:rPr>
            <a:t>- повышение квалификации специалистов, обеспечивающих реализацию мероприятий по развитию системы оценки качества общего образования.</a:t>
          </a:r>
          <a:endParaRPr lang="ru-RU" sz="2000" b="1" kern="1200">
            <a:solidFill>
              <a:schemeClr val="tx1"/>
            </a:solidFill>
            <a:effectLst>
              <a:outerShdw blurRad="139700" algn="ctr" rotWithShape="0">
                <a:srgbClr val="CCFFFF">
                  <a:alpha val="66000"/>
                </a:srgbClr>
              </a:outerShdw>
            </a:effectLst>
            <a:latin typeface="Book Antiqua" pitchFamily="18" charset="0"/>
          </a:endParaRPr>
        </a:p>
      </dsp:txBody>
      <dsp:txXfrm>
        <a:off x="45215" y="2861936"/>
        <a:ext cx="8139170" cy="835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E7EB7-9866-4365-88DB-968FDC9E1117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3 этап — информационно-аналитический (анализ результатов, формирование экспертных заключений, подготовка аналитического отчета, разработка рекомендаций по улучшению качества работы образовательных организаций).</a:t>
          </a:r>
          <a:endParaRPr lang="ru-RU" sz="1600" b="1" kern="1200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sp:txBody>
      <dsp:txXfrm>
        <a:off x="0" y="3406931"/>
        <a:ext cx="8229600" cy="1118231"/>
      </dsp:txXfrm>
    </dsp:sp>
    <dsp:sp modelId="{3621085D-2054-4B52-92AE-567A8A413A34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2 этап — исследовательский (анализ содержания сайтов образовательных организаций, документов: отчет по </a:t>
          </a:r>
          <a:r>
            <a:rPr lang="ru-RU" sz="1600" b="1" kern="1200" dirty="0" err="1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самообследованию</a:t>
          </a:r>
          <a:r>
            <a:rPr lang="ru-RU" sz="1600" b="1" kern="1200" dirty="0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 образовательной организации, публичный доклад, статистические данные, проведение анкетирования потребителей образовательных услуг);</a:t>
          </a:r>
          <a:endParaRPr lang="ru-RU" sz="1600" b="1" kern="1200" dirty="0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sp:txBody>
      <dsp:txXfrm rot="10800000">
        <a:off x="0" y="1703865"/>
        <a:ext cx="8229600" cy="1117500"/>
      </dsp:txXfrm>
    </dsp:sp>
    <dsp:sp modelId="{F0A20D99-E553-4A20-A9F5-8E64838E500E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effectLst>
                <a:outerShdw blurRad="215900" algn="ctr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rPr>
            <a:t>1 этап — методический (разработка методики и инструментария проведения независимой оценки качества образовательной деятельности образовательных организаций согласно техническому заданию);</a:t>
          </a:r>
          <a:endParaRPr lang="ru-RU" sz="1600" b="1" kern="1200">
            <a:effectLst>
              <a:outerShdw blurRad="215900" algn="ctr" rotWithShape="0">
                <a:srgbClr val="CCFFFF">
                  <a:alpha val="76000"/>
                </a:srgbClr>
              </a:outerShdw>
            </a:effectLst>
            <a:latin typeface="Book Antiqua" pitchFamily="18" charset="0"/>
          </a:endParaRPr>
        </a:p>
      </dsp:txBody>
      <dsp:txXfrm rot="10800000">
        <a:off x="0" y="799"/>
        <a:ext cx="8229600" cy="1117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6CDB1-5580-4BB2-A63B-0F5C81EE9ECA}">
      <dsp:nvSpPr>
        <dsp:cNvPr id="0" name=""/>
        <dsp:cNvSpPr/>
      </dsp:nvSpPr>
      <dsp:spPr>
        <a:xfrm>
          <a:off x="0" y="0"/>
          <a:ext cx="6583680" cy="839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Book Antiqua" pitchFamily="18" charset="0"/>
            </a:rPr>
            <a:t>разработка методики и инструментария проведения оценки;</a:t>
          </a:r>
          <a:endParaRPr lang="ru-RU" sz="1800" b="1" kern="1200">
            <a:latin typeface="Book Antiqua" pitchFamily="18" charset="0"/>
          </a:endParaRPr>
        </a:p>
      </dsp:txBody>
      <dsp:txXfrm>
        <a:off x="24591" y="24591"/>
        <a:ext cx="5606725" cy="790431"/>
      </dsp:txXfrm>
    </dsp:sp>
    <dsp:sp modelId="{19F49B39-501A-4C70-8CA9-E92297924A4B}">
      <dsp:nvSpPr>
        <dsp:cNvPr id="0" name=""/>
        <dsp:cNvSpPr/>
      </dsp:nvSpPr>
      <dsp:spPr>
        <a:xfrm>
          <a:off x="551383" y="992270"/>
          <a:ext cx="6583680" cy="839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сбор и обобщение данных, полученных в ходе НОК </a:t>
          </a:r>
          <a:r>
            <a:rPr lang="ru-RU" sz="1800" b="1" kern="1200" dirty="0" smtClean="0">
              <a:latin typeface="Book Antiqua" pitchFamily="18" charset="0"/>
            </a:rPr>
            <a:t>ОД, </a:t>
          </a:r>
          <a:r>
            <a:rPr lang="ru-RU" sz="1800" b="1" kern="1200" dirty="0" smtClean="0">
              <a:latin typeface="Book Antiqua" pitchFamily="18" charset="0"/>
            </a:rPr>
            <a:t>формирование баз данных;</a:t>
          </a:r>
          <a:endParaRPr lang="ru-RU" sz="1800" b="1" kern="1200" dirty="0">
            <a:latin typeface="Book Antiqua" pitchFamily="18" charset="0"/>
          </a:endParaRPr>
        </a:p>
      </dsp:txBody>
      <dsp:txXfrm>
        <a:off x="575974" y="1016861"/>
        <a:ext cx="5437366" cy="790431"/>
      </dsp:txXfrm>
    </dsp:sp>
    <dsp:sp modelId="{DB79FE46-6424-42C3-897F-E4F84E12E435}">
      <dsp:nvSpPr>
        <dsp:cNvPr id="0" name=""/>
        <dsp:cNvSpPr/>
      </dsp:nvSpPr>
      <dsp:spPr>
        <a:xfrm>
          <a:off x="1094536" y="1984540"/>
          <a:ext cx="6583680" cy="839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Book Antiqua" pitchFamily="18" charset="0"/>
            </a:rPr>
            <a:t>обработка</a:t>
          </a:r>
          <a:r>
            <a:rPr lang="ru-RU" sz="1800" b="1" kern="1200" dirty="0" smtClean="0">
              <a:latin typeface="Book Antiqua" pitchFamily="18" charset="0"/>
            </a:rPr>
            <a:t>,  анализ и формы представления результатов информации, полученной в ходе НОК </a:t>
          </a:r>
          <a:r>
            <a:rPr lang="ru-RU" sz="1800" b="1" kern="1200" dirty="0" smtClean="0">
              <a:latin typeface="Book Antiqua" pitchFamily="18" charset="0"/>
            </a:rPr>
            <a:t>ОД;</a:t>
          </a:r>
          <a:endParaRPr lang="ru-RU" sz="1800" b="1" kern="1200" dirty="0">
            <a:latin typeface="Book Antiqua" pitchFamily="18" charset="0"/>
          </a:endParaRPr>
        </a:p>
      </dsp:txBody>
      <dsp:txXfrm>
        <a:off x="1119127" y="2009131"/>
        <a:ext cx="5445595" cy="790431"/>
      </dsp:txXfrm>
    </dsp:sp>
    <dsp:sp modelId="{9AA42723-85C3-4CA9-B643-60EF909393D1}">
      <dsp:nvSpPr>
        <dsp:cNvPr id="0" name=""/>
        <dsp:cNvSpPr/>
      </dsp:nvSpPr>
      <dsp:spPr>
        <a:xfrm>
          <a:off x="1645920" y="2976810"/>
          <a:ext cx="6583680" cy="839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Book Antiqua" pitchFamily="18" charset="0"/>
            </a:rPr>
            <a:t>выявление положительных тенденций развития, определение рисков и путей их минимизации.</a:t>
          </a:r>
          <a:endParaRPr lang="ru-RU" sz="1800" b="1" kern="1200">
            <a:latin typeface="Book Antiqua" pitchFamily="18" charset="0"/>
          </a:endParaRPr>
        </a:p>
      </dsp:txBody>
      <dsp:txXfrm>
        <a:off x="1670511" y="3001401"/>
        <a:ext cx="5437366" cy="790431"/>
      </dsp:txXfrm>
    </dsp:sp>
    <dsp:sp modelId="{89C138A7-138D-4ABF-B36A-C7BC24A5639F}">
      <dsp:nvSpPr>
        <dsp:cNvPr id="0" name=""/>
        <dsp:cNvSpPr/>
      </dsp:nvSpPr>
      <dsp:spPr>
        <a:xfrm>
          <a:off x="6037931" y="643067"/>
          <a:ext cx="545748" cy="5457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Book Antiqua" pitchFamily="18" charset="0"/>
          </a:endParaRPr>
        </a:p>
      </dsp:txBody>
      <dsp:txXfrm>
        <a:off x="6160724" y="643067"/>
        <a:ext cx="300162" cy="410675"/>
      </dsp:txXfrm>
    </dsp:sp>
    <dsp:sp modelId="{0EF10975-4775-4500-908F-08CA5E5206ED}">
      <dsp:nvSpPr>
        <dsp:cNvPr id="0" name=""/>
        <dsp:cNvSpPr/>
      </dsp:nvSpPr>
      <dsp:spPr>
        <a:xfrm>
          <a:off x="6589314" y="1635337"/>
          <a:ext cx="545748" cy="5457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Book Antiqua" pitchFamily="18" charset="0"/>
          </a:endParaRPr>
        </a:p>
      </dsp:txBody>
      <dsp:txXfrm>
        <a:off x="6712107" y="1635337"/>
        <a:ext cx="300162" cy="410675"/>
      </dsp:txXfrm>
    </dsp:sp>
    <dsp:sp modelId="{F921CF06-65C6-42E9-8435-42D378122670}">
      <dsp:nvSpPr>
        <dsp:cNvPr id="0" name=""/>
        <dsp:cNvSpPr/>
      </dsp:nvSpPr>
      <dsp:spPr>
        <a:xfrm>
          <a:off x="7132468" y="2627607"/>
          <a:ext cx="545748" cy="54574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Book Antiqua" pitchFamily="18" charset="0"/>
          </a:endParaRPr>
        </a:p>
      </dsp:txBody>
      <dsp:txXfrm>
        <a:off x="7255261" y="2627607"/>
        <a:ext cx="300162" cy="410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D1605-DB37-44A9-B5B7-5FFAA11BED4E}">
      <dsp:nvSpPr>
        <dsp:cNvPr id="0" name=""/>
        <dsp:cNvSpPr/>
      </dsp:nvSpPr>
      <dsp:spPr>
        <a:xfrm>
          <a:off x="0" y="2364"/>
          <a:ext cx="8177410" cy="500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pc="-15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информация, размещенная на сайте ОО;</a:t>
          </a:r>
          <a:endParaRPr lang="ru-RU" sz="1600" b="0" i="0" kern="1200" dirty="0">
            <a:effectLst>
              <a:outerShdw blurRad="330200" algn="ctr" rotWithShape="0">
                <a:schemeClr val="bg1"/>
              </a:outerShdw>
            </a:effectLst>
          </a:endParaRPr>
        </a:p>
      </dsp:txBody>
      <dsp:txXfrm>
        <a:off x="24446" y="26810"/>
        <a:ext cx="8128518" cy="451883"/>
      </dsp:txXfrm>
    </dsp:sp>
    <dsp:sp modelId="{8446E0C7-C4BD-4E4F-9FAB-C3E680999835}">
      <dsp:nvSpPr>
        <dsp:cNvPr id="0" name=""/>
        <dsp:cNvSpPr/>
      </dsp:nvSpPr>
      <dsp:spPr>
        <a:xfrm>
          <a:off x="0" y="505945"/>
          <a:ext cx="8177410" cy="1054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pc="-15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результаты самообследования (приказ Министерства образования и науки Российской Федерации от 10 декабря 2013 г. № 1324 «Об утверждении показателей деятельности образовательной организации, подлежащей самообследованию»);</a:t>
          </a:r>
          <a:endParaRPr lang="ru-RU" sz="1600" b="0" i="0" kern="1200" dirty="0">
            <a:effectLst>
              <a:outerShdw blurRad="330200" algn="ctr" rotWithShape="0">
                <a:schemeClr val="bg1"/>
              </a:outerShdw>
            </a:effectLst>
          </a:endParaRPr>
        </a:p>
      </dsp:txBody>
      <dsp:txXfrm>
        <a:off x="51473" y="557418"/>
        <a:ext cx="8074464" cy="951474"/>
      </dsp:txXfrm>
    </dsp:sp>
    <dsp:sp modelId="{9C7518F5-FE92-4AD0-B6F1-40B9B6EA3B28}">
      <dsp:nvSpPr>
        <dsp:cNvPr id="0" name=""/>
        <dsp:cNvSpPr/>
      </dsp:nvSpPr>
      <dsp:spPr>
        <a:xfrm>
          <a:off x="0" y="1563170"/>
          <a:ext cx="8177410" cy="7759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pc="2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статистическая форма ННШ «Сведения о параметрах реализации национальной образовательной инициативы «Наша новая школа» (далее – «ННШ»), </a:t>
          </a:r>
          <a:endParaRPr lang="ru-RU" sz="1600" b="0" i="0" kern="1200" dirty="0">
            <a:effectLst>
              <a:outerShdw blurRad="330200" algn="ctr" rotWithShape="0">
                <a:schemeClr val="bg1"/>
              </a:outerShdw>
            </a:effectLst>
          </a:endParaRPr>
        </a:p>
      </dsp:txBody>
      <dsp:txXfrm>
        <a:off x="37878" y="1601048"/>
        <a:ext cx="8101654" cy="700181"/>
      </dsp:txXfrm>
    </dsp:sp>
    <dsp:sp modelId="{1C769074-3738-4E76-A3B4-4BF0F573CBE6}">
      <dsp:nvSpPr>
        <dsp:cNvPr id="0" name=""/>
        <dsp:cNvSpPr/>
      </dsp:nvSpPr>
      <dsp:spPr>
        <a:xfrm>
          <a:off x="0" y="2341911"/>
          <a:ext cx="8177410" cy="161711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pc="2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статистические формы: сведения о деятельности организации, осуществляющей образовательную деятельность по образовательным программам дошкольного образования (85К); сведения о численности и составе работников учреждений, реализующих программы общего образования (83РИК); сведения об учреждениях, реализующих программы общего образования (76 РИК); сведения о материальной базе, реализующих программы общего образования (Д-4); </a:t>
          </a:r>
          <a:endParaRPr lang="ru-RU" sz="1600" b="0" i="0" kern="1200" dirty="0">
            <a:effectLst>
              <a:outerShdw blurRad="330200" algn="ctr" rotWithShape="0">
                <a:schemeClr val="bg1"/>
              </a:outerShdw>
            </a:effectLst>
          </a:endParaRPr>
        </a:p>
      </dsp:txBody>
      <dsp:txXfrm>
        <a:off x="78941" y="2420852"/>
        <a:ext cx="8019528" cy="1459232"/>
      </dsp:txXfrm>
    </dsp:sp>
    <dsp:sp modelId="{A1316CE9-81B0-4ED0-8C14-C84DCDCE93C5}">
      <dsp:nvSpPr>
        <dsp:cNvPr id="0" name=""/>
        <dsp:cNvSpPr/>
      </dsp:nvSpPr>
      <dsp:spPr>
        <a:xfrm>
          <a:off x="0" y="3961831"/>
          <a:ext cx="8177410" cy="500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pc="2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Times New Roman"/>
            </a:rPr>
            <a:t>формы 1-ДО; СПО-1, СПО-2;</a:t>
          </a:r>
          <a:endParaRPr lang="ru-RU" sz="1600" b="0" i="0" kern="1200" dirty="0">
            <a:effectLst>
              <a:outerShdw blurRad="330200" algn="ctr" rotWithShape="0">
                <a:schemeClr val="bg1"/>
              </a:outerShdw>
            </a:effectLst>
          </a:endParaRPr>
        </a:p>
      </dsp:txBody>
      <dsp:txXfrm>
        <a:off x="24446" y="3986277"/>
        <a:ext cx="8128518" cy="451883"/>
      </dsp:txXfrm>
    </dsp:sp>
    <dsp:sp modelId="{7D52F209-9960-4AA2-A8C4-203C8A207819}">
      <dsp:nvSpPr>
        <dsp:cNvPr id="0" name=""/>
        <dsp:cNvSpPr/>
      </dsp:nvSpPr>
      <dsp:spPr>
        <a:xfrm>
          <a:off x="0" y="4465411"/>
          <a:ext cx="8177410" cy="500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mtClean="0">
              <a:effectLst>
                <a:outerShdw blurRad="330200" algn="ctr" rotWithShape="0">
                  <a:schemeClr val="bg1"/>
                </a:outerShdw>
              </a:effectLst>
              <a:latin typeface="Book Antiqua" pitchFamily="18" charset="0"/>
              <a:ea typeface="Calibri"/>
              <a:cs typeface="Times New Roman"/>
            </a:rPr>
            <a:t>результаты анкетного опроса.</a:t>
          </a:r>
          <a:endParaRPr lang="ru-RU" sz="1600" b="0" i="0" kern="1200" dirty="0">
            <a:effectLst>
              <a:outerShdw blurRad="330200" algn="ctr" rotWithShape="0">
                <a:schemeClr val="bg1"/>
              </a:outerShdw>
            </a:effectLst>
          </a:endParaRPr>
        </a:p>
      </dsp:txBody>
      <dsp:txXfrm>
        <a:off x="24446" y="4489857"/>
        <a:ext cx="8128518" cy="4518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52DBB-3279-416B-AB47-CCE17D37BC2D}">
      <dsp:nvSpPr>
        <dsp:cNvPr id="0" name=""/>
        <dsp:cNvSpPr/>
      </dsp:nvSpPr>
      <dsp:spPr>
        <a:xfrm>
          <a:off x="0" y="44751"/>
          <a:ext cx="8229600" cy="10032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Book Antiqua" pitchFamily="18" charset="0"/>
            </a:rPr>
            <a:t>открытость и доступность информации об организациях, осуществляющих образовательную деятельность </a:t>
          </a:r>
          <a:br>
            <a:rPr lang="ru-RU" sz="1800" b="0" kern="1200" dirty="0" smtClean="0">
              <a:latin typeface="Book Antiqua" pitchFamily="18" charset="0"/>
            </a:rPr>
          </a:br>
          <a:r>
            <a:rPr lang="ru-RU" sz="1800" b="0" kern="1200" dirty="0" smtClean="0">
              <a:latin typeface="Book Antiqua" pitchFamily="18" charset="0"/>
            </a:rPr>
            <a:t>(4 показателя, 40 баллов);</a:t>
          </a:r>
          <a:endParaRPr lang="ru-RU" sz="1800" b="0" kern="1200" dirty="0">
            <a:latin typeface="Book Antiqua" pitchFamily="18" charset="0"/>
          </a:endParaRPr>
        </a:p>
      </dsp:txBody>
      <dsp:txXfrm>
        <a:off x="48976" y="93727"/>
        <a:ext cx="8131648" cy="905323"/>
      </dsp:txXfrm>
    </dsp:sp>
    <dsp:sp modelId="{E24656F4-5F26-46CB-8155-802F28246A57}">
      <dsp:nvSpPr>
        <dsp:cNvPr id="0" name=""/>
        <dsp:cNvSpPr/>
      </dsp:nvSpPr>
      <dsp:spPr>
        <a:xfrm>
          <a:off x="0" y="1189146"/>
          <a:ext cx="8229600" cy="10032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Book Antiqua" pitchFamily="18" charset="0"/>
            </a:rPr>
            <a:t>комфортность условий, в которых осуществляется образовательная деятельность </a:t>
          </a:r>
          <a:br>
            <a:rPr lang="ru-RU" sz="1800" b="0" kern="1200" dirty="0" smtClean="0">
              <a:latin typeface="Book Antiqua" pitchFamily="18" charset="0"/>
            </a:rPr>
          </a:br>
          <a:r>
            <a:rPr lang="ru-RU" sz="1800" b="0" kern="1200" dirty="0" smtClean="0">
              <a:latin typeface="Book Antiqua" pitchFamily="18" charset="0"/>
            </a:rPr>
            <a:t>(7 показателей, 70 баллов);</a:t>
          </a:r>
          <a:endParaRPr lang="ru-RU" sz="1800" b="0" kern="1200" dirty="0">
            <a:latin typeface="Book Antiqua" pitchFamily="18" charset="0"/>
          </a:endParaRPr>
        </a:p>
      </dsp:txBody>
      <dsp:txXfrm>
        <a:off x="48976" y="1238122"/>
        <a:ext cx="8131648" cy="905323"/>
      </dsp:txXfrm>
    </dsp:sp>
    <dsp:sp modelId="{6F7CFA12-C34D-4C4F-8A88-BABB0EE24919}">
      <dsp:nvSpPr>
        <dsp:cNvPr id="0" name=""/>
        <dsp:cNvSpPr/>
      </dsp:nvSpPr>
      <dsp:spPr>
        <a:xfrm>
          <a:off x="0" y="2333541"/>
          <a:ext cx="8229600" cy="10032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Book Antiqua" pitchFamily="18" charset="0"/>
            </a:rPr>
            <a:t>доброжелательность, вежливость, компетентность работников </a:t>
          </a:r>
          <a:br>
            <a:rPr lang="ru-RU" sz="1800" b="0" kern="1200" dirty="0" smtClean="0">
              <a:latin typeface="Book Antiqua" pitchFamily="18" charset="0"/>
            </a:rPr>
          </a:br>
          <a:r>
            <a:rPr lang="ru-RU" sz="1800" b="0" kern="1200" dirty="0" smtClean="0">
              <a:latin typeface="Book Antiqua" pitchFamily="18" charset="0"/>
            </a:rPr>
            <a:t>(2 показателя, 200 баллов);</a:t>
          </a:r>
          <a:endParaRPr lang="ru-RU" sz="1800" b="0" kern="1200" dirty="0">
            <a:latin typeface="Book Antiqua" pitchFamily="18" charset="0"/>
          </a:endParaRPr>
        </a:p>
      </dsp:txBody>
      <dsp:txXfrm>
        <a:off x="48976" y="2382517"/>
        <a:ext cx="8131648" cy="905323"/>
      </dsp:txXfrm>
    </dsp:sp>
    <dsp:sp modelId="{6241D60C-4916-442C-B8D8-0AC5A648354A}">
      <dsp:nvSpPr>
        <dsp:cNvPr id="0" name=""/>
        <dsp:cNvSpPr/>
      </dsp:nvSpPr>
      <dsp:spPr>
        <a:xfrm>
          <a:off x="0" y="3477936"/>
          <a:ext cx="8229600" cy="10032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Book Antiqua" pitchFamily="18" charset="0"/>
            </a:rPr>
            <a:t>удовлетворенность качеством образовательной деятельности организаций, осуществляющих образовательную деятельность </a:t>
          </a:r>
          <a:br>
            <a:rPr lang="ru-RU" sz="1800" b="0" kern="1200" dirty="0" smtClean="0">
              <a:latin typeface="Book Antiqua" pitchFamily="18" charset="0"/>
            </a:rPr>
          </a:br>
          <a:r>
            <a:rPr lang="ru-RU" sz="1800" b="0" kern="1200" dirty="0" smtClean="0">
              <a:latin typeface="Book Antiqua" pitchFamily="18" charset="0"/>
            </a:rPr>
            <a:t>(3 показателя, 300 баллов) </a:t>
          </a:r>
          <a:endParaRPr lang="ru-RU" sz="1800" b="0" kern="1200" dirty="0">
            <a:latin typeface="Book Antiqua" pitchFamily="18" charset="0"/>
          </a:endParaRPr>
        </a:p>
      </dsp:txBody>
      <dsp:txXfrm>
        <a:off x="48976" y="3526912"/>
        <a:ext cx="8131648" cy="9053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A19CB-6EE8-4EE2-A9C4-6F300DC9588A}">
      <dsp:nvSpPr>
        <dsp:cNvPr id="0" name=""/>
        <dsp:cNvSpPr/>
      </dsp:nvSpPr>
      <dsp:spPr>
        <a:xfrm>
          <a:off x="71903" y="245056"/>
          <a:ext cx="2593183" cy="39600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  <a:latin typeface="Book Antiqua" pitchFamily="18" charset="0"/>
            </a:rPr>
            <a:t>Постановление Правительства Российской Федерации от  10 июля 2013 г. № 582  «Об утверждении правил размещения  на официальном сайте  образовательной организации в информационно-коммуникационной сети  «Интернет» и обновления  информации об образовательной организации»</a:t>
          </a:r>
          <a:endParaRPr lang="ru-RU" sz="1600" b="1" kern="1200">
            <a:solidFill>
              <a:schemeClr val="tx1"/>
            </a:solidFill>
            <a:latin typeface="Book Antiqua" pitchFamily="18" charset="0"/>
          </a:endParaRPr>
        </a:p>
      </dsp:txBody>
      <dsp:txXfrm>
        <a:off x="71903" y="245056"/>
        <a:ext cx="2593183" cy="3960001"/>
      </dsp:txXfrm>
    </dsp:sp>
    <dsp:sp modelId="{37DCA82F-715A-45AA-BDCF-85141F2F58B5}">
      <dsp:nvSpPr>
        <dsp:cNvPr id="0" name=""/>
        <dsp:cNvSpPr/>
      </dsp:nvSpPr>
      <dsp:spPr>
        <a:xfrm>
          <a:off x="2837719" y="245056"/>
          <a:ext cx="2634885" cy="39600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Book Antiqua" pitchFamily="18" charset="0"/>
            </a:rPr>
            <a:t>Приказ  Федеральной службы по надзору в сфере образования и науки от 29 мая 2014 г. № 785 «Об утверждении требований 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</a:t>
          </a:r>
          <a:endParaRPr lang="ru-RU" sz="16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2837719" y="245056"/>
        <a:ext cx="2634885" cy="3960001"/>
      </dsp:txXfrm>
    </dsp:sp>
    <dsp:sp modelId="{5D575DDF-C0C3-451F-A6CB-6B68D70AC6A9}">
      <dsp:nvSpPr>
        <dsp:cNvPr id="0" name=""/>
        <dsp:cNvSpPr/>
      </dsp:nvSpPr>
      <dsp:spPr>
        <a:xfrm>
          <a:off x="5652287" y="245056"/>
          <a:ext cx="2699988" cy="39600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  <a:latin typeface="Book Antiqua" pitchFamily="18" charset="0"/>
            </a:rPr>
            <a:t>Федеральный закон Российской Федерации от 31 декабря 2014 г. </a:t>
          </a:r>
          <a:br>
            <a:rPr lang="ru-RU" sz="1600" b="1" i="0" kern="1200" dirty="0" smtClean="0">
              <a:solidFill>
                <a:schemeClr val="tx1"/>
              </a:solidFill>
              <a:latin typeface="Book Antiqua" pitchFamily="18" charset="0"/>
            </a:rPr>
          </a:br>
          <a:r>
            <a:rPr lang="ru-RU" sz="1600" b="1" i="0" kern="1200" dirty="0" smtClean="0">
              <a:solidFill>
                <a:schemeClr val="tx1"/>
              </a:solidFill>
              <a:latin typeface="Book Antiqua" pitchFamily="18" charset="0"/>
            </a:rPr>
            <a:t>№ 531-ФЗ «О внесении изменений в статьи 13 и 14 Федерального закона «Об информации, информационных технологиях и о защите информации» и Кодекс Российской Федерации об административных правонарушениях»</a:t>
          </a:r>
          <a:endParaRPr lang="ru-RU" sz="1600" b="1" kern="1200" dirty="0">
            <a:solidFill>
              <a:schemeClr val="tx1"/>
            </a:solidFill>
            <a:latin typeface="Book Antiqua" pitchFamily="18" charset="0"/>
          </a:endParaRPr>
        </a:p>
      </dsp:txBody>
      <dsp:txXfrm>
        <a:off x="5652287" y="245056"/>
        <a:ext cx="2699988" cy="396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65737-68D8-44C2-9644-23C9DE7CF9CB}">
      <dsp:nvSpPr>
        <dsp:cNvPr id="0" name=""/>
        <dsp:cNvSpPr/>
      </dsp:nvSpPr>
      <dsp:spPr>
        <a:xfrm rot="10800000">
          <a:off x="448850" y="1513"/>
          <a:ext cx="3998843" cy="48777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09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kern="1200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Рейтинг</a:t>
          </a:r>
          <a:endParaRPr lang="ru-RU" sz="2100" kern="1200" dirty="0">
            <a:effectLst>
              <a:outerShdw blurRad="254000" algn="ctr" rotWithShape="0">
                <a:schemeClr val="bg1"/>
              </a:outerShdw>
            </a:effectLst>
          </a:endParaRPr>
        </a:p>
      </dsp:txBody>
      <dsp:txXfrm rot="10800000">
        <a:off x="570794" y="1513"/>
        <a:ext cx="3876899" cy="487777"/>
      </dsp:txXfrm>
    </dsp:sp>
    <dsp:sp modelId="{880F9F79-290C-48ED-A37F-8909DE0860DC}">
      <dsp:nvSpPr>
        <dsp:cNvPr id="0" name=""/>
        <dsp:cNvSpPr/>
      </dsp:nvSpPr>
      <dsp:spPr>
        <a:xfrm>
          <a:off x="434148" y="1513"/>
          <a:ext cx="487777" cy="48777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74F73DC-CB12-479B-ADF2-2552C36542B2}">
      <dsp:nvSpPr>
        <dsp:cNvPr id="0" name=""/>
        <dsp:cNvSpPr/>
      </dsp:nvSpPr>
      <dsp:spPr>
        <a:xfrm rot="10800000">
          <a:off x="448850" y="634895"/>
          <a:ext cx="3998843" cy="48777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09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kern="1200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Рэнкинг</a:t>
          </a:r>
          <a:endParaRPr lang="ru-RU" sz="2100" kern="1200" dirty="0">
            <a:effectLst>
              <a:outerShdw blurRad="254000" algn="ctr" rotWithShape="0">
                <a:schemeClr val="bg1"/>
              </a:outerShdw>
            </a:effectLst>
          </a:endParaRPr>
        </a:p>
      </dsp:txBody>
      <dsp:txXfrm rot="10800000">
        <a:off x="570794" y="634895"/>
        <a:ext cx="3876899" cy="487777"/>
      </dsp:txXfrm>
    </dsp:sp>
    <dsp:sp modelId="{77514207-03B2-48E0-8365-8A966E12A618}">
      <dsp:nvSpPr>
        <dsp:cNvPr id="0" name=""/>
        <dsp:cNvSpPr/>
      </dsp:nvSpPr>
      <dsp:spPr>
        <a:xfrm>
          <a:off x="434148" y="634895"/>
          <a:ext cx="487777" cy="48777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2E8DEF-7CD7-4BBD-B7C6-38CB3C876DFD}">
      <dsp:nvSpPr>
        <dsp:cNvPr id="0" name=""/>
        <dsp:cNvSpPr/>
      </dsp:nvSpPr>
      <dsp:spPr>
        <a:xfrm rot="10800000">
          <a:off x="448850" y="1268278"/>
          <a:ext cx="3998843" cy="48777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09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kern="1200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Таблица лиг</a:t>
          </a:r>
          <a:endParaRPr lang="ru-RU" sz="2100" kern="1200" dirty="0">
            <a:effectLst>
              <a:outerShdw blurRad="254000" algn="ctr" rotWithShape="0">
                <a:schemeClr val="bg1"/>
              </a:outerShdw>
            </a:effectLst>
          </a:endParaRPr>
        </a:p>
      </dsp:txBody>
      <dsp:txXfrm rot="10800000">
        <a:off x="570794" y="1268278"/>
        <a:ext cx="3876899" cy="487777"/>
      </dsp:txXfrm>
    </dsp:sp>
    <dsp:sp modelId="{908B7919-4990-4C85-AB5B-242BAFB68B4D}">
      <dsp:nvSpPr>
        <dsp:cNvPr id="0" name=""/>
        <dsp:cNvSpPr/>
      </dsp:nvSpPr>
      <dsp:spPr>
        <a:xfrm>
          <a:off x="434148" y="1268278"/>
          <a:ext cx="487777" cy="48777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53EA6CC-E714-412F-9BA6-6752FDB663F1}">
      <dsp:nvSpPr>
        <dsp:cNvPr id="0" name=""/>
        <dsp:cNvSpPr/>
      </dsp:nvSpPr>
      <dsp:spPr>
        <a:xfrm rot="10800000">
          <a:off x="448850" y="1901661"/>
          <a:ext cx="3998843" cy="48777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09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kern="1200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Топ лучших</a:t>
          </a:r>
          <a:endParaRPr lang="ru-RU" sz="2100" kern="1200" dirty="0">
            <a:effectLst>
              <a:outerShdw blurRad="254000" algn="ctr" rotWithShape="0">
                <a:schemeClr val="bg1"/>
              </a:outerShdw>
            </a:effectLst>
          </a:endParaRPr>
        </a:p>
      </dsp:txBody>
      <dsp:txXfrm rot="10800000">
        <a:off x="570794" y="1901661"/>
        <a:ext cx="3876899" cy="487777"/>
      </dsp:txXfrm>
    </dsp:sp>
    <dsp:sp modelId="{6E4EB117-D357-4219-A3B9-8C328E4D4356}">
      <dsp:nvSpPr>
        <dsp:cNvPr id="0" name=""/>
        <dsp:cNvSpPr/>
      </dsp:nvSpPr>
      <dsp:spPr>
        <a:xfrm>
          <a:off x="434148" y="1901661"/>
          <a:ext cx="487777" cy="48777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16D0D5-494C-45FF-B7DD-68552CEA7775}">
      <dsp:nvSpPr>
        <dsp:cNvPr id="0" name=""/>
        <dsp:cNvSpPr/>
      </dsp:nvSpPr>
      <dsp:spPr>
        <a:xfrm rot="10800000">
          <a:off x="448850" y="2535044"/>
          <a:ext cx="3998843" cy="487777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096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kern="1200" smtClean="0">
              <a:effectLst>
                <a:outerShdw blurRad="254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rPr>
            <a:t>Аналитические материалы</a:t>
          </a:r>
          <a:endParaRPr lang="ru-RU" sz="2100" kern="1200" dirty="0">
            <a:effectLst>
              <a:outerShdw blurRad="254000" algn="ctr" rotWithShape="0">
                <a:schemeClr val="bg1"/>
              </a:outerShdw>
            </a:effectLst>
          </a:endParaRPr>
        </a:p>
      </dsp:txBody>
      <dsp:txXfrm rot="10800000">
        <a:off x="570794" y="2535044"/>
        <a:ext cx="3876899" cy="487777"/>
      </dsp:txXfrm>
    </dsp:sp>
    <dsp:sp modelId="{D34333B5-179D-42C4-AC50-18A38C9C8141}">
      <dsp:nvSpPr>
        <dsp:cNvPr id="0" name=""/>
        <dsp:cNvSpPr/>
      </dsp:nvSpPr>
      <dsp:spPr>
        <a:xfrm>
          <a:off x="434148" y="2535044"/>
          <a:ext cx="487777" cy="48777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A80CD-6A81-48F5-BC45-D528D9A12456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C523D-AF29-4DFD-847E-CCFFD78F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2E9A-14BE-47D8-9089-77BC108C8397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95DB6-2615-474A-8F88-56B41E8886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499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33BA1-0757-4D73-BCBA-59F12AA9B67E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71CC2-1803-4D46-BC45-59F94DCAF7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268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0D9DA-157C-48D4-9FD3-CE9C24547503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85D4-FAEF-40E1-8979-1A605EF891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468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D8D3-A123-4B20-97C7-69E998563B52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0341C-579B-4B68-99C6-2F90361E57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478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5B547-A26D-4136-8778-273CD4CB4EAB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EC43F-EA69-47CF-93D7-17E17EFF4E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80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2142E-26A1-4FDC-A275-1533BB96A58C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7415C-FE5D-4989-B342-7CC3FB74DA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036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DAB0-D7C5-41E8-82BB-3837C3B09F8B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0633-8D66-4374-BD5B-FF7AD8AB7D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026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293E5-FDB8-43A0-A872-790F2B38B82A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38D4-E733-4531-B87D-9E40BC470D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328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1B4C-8E03-41EE-81C6-4B2A5027A2C8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E384E-506E-4C79-B9F6-4CD0733E5E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840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BD73E-7E1B-42D9-8FC3-9B5F1EDFDA09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3B68-A9E2-4553-BBB0-5D54E77112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224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6E2E-4D2E-40C5-AD90-59CA5397D45A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38449-12F6-4921-B5A4-97C3C96A9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46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55CC7F9D-E1AF-4970-A59D-6D9F7643F51E}" type="datetimeFigureOut">
              <a:rPr lang="ru-RU"/>
              <a:pPr>
                <a:defRPr/>
              </a:pPr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B5DE0B65-39CD-4CB2-9EF0-30A85DB03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21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gi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.gi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4292600"/>
            <a:ext cx="8353425" cy="1752600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Токарева Татьяна Алексеевна 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руководитель научно-методического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 центра инновационного развития и мониторинга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ГБУ ДПО СКИРО ПК и ПРО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55638" y="620713"/>
            <a:ext cx="79486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defRPr/>
            </a:pPr>
            <a:r>
              <a:rPr lang="ru-RU" sz="3600" b="1" dirty="0">
                <a:solidFill>
                  <a:schemeClr val="tx2"/>
                </a:solidFill>
                <a:effectLst>
                  <a:outerShdw blurRad="266700" algn="tl">
                    <a:srgbClr val="CCFFFF"/>
                  </a:outerShdw>
                </a:effectLst>
                <a:latin typeface="Book Antiqua" pitchFamily="18" charset="0"/>
              </a:rPr>
              <a:t>Совершенствование процесса независимой оценки качества образовательной  деятельности организаций: механизмы и инструментарий</a:t>
            </a:r>
          </a:p>
        </p:txBody>
      </p:sp>
      <p:pic>
        <p:nvPicPr>
          <p:cNvPr id="3077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913563" cy="1143000"/>
          </a:xfrm>
        </p:spPr>
        <p:txBody>
          <a:bodyPr anchor="ctr"/>
          <a:lstStyle/>
          <a:p>
            <a:r>
              <a:rPr lang="ru-RU" altLang="ru-RU" b="1" dirty="0" smtClean="0">
                <a:effectLst>
                  <a:outerShdw blurRad="203200" algn="t" rotWithShape="0">
                    <a:srgbClr val="CCFFFF">
                      <a:alpha val="70000"/>
                    </a:srgbClr>
                  </a:outerShdw>
                </a:effectLst>
                <a:latin typeface="Book Antiqua" pitchFamily="18" charset="0"/>
              </a:rPr>
              <a:t>Критерии НОК ОД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60764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16823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3200" b="1" smtClean="0">
                <a:effectLst>
                  <a:outerShdw blurRad="292100" algn="t" rotWithShape="0">
                    <a:srgbClr val="CCFFFF">
                      <a:alpha val="67000"/>
                    </a:srgbClr>
                  </a:outerShdw>
                </a:effectLst>
                <a:latin typeface="Book Antiqua" pitchFamily="18" charset="0"/>
              </a:rPr>
              <a:t>Открытость и доступность информации об организации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76606266"/>
              </p:ext>
            </p:extLst>
          </p:nvPr>
        </p:nvGraphicFramePr>
        <p:xfrm>
          <a:off x="251520" y="1600200"/>
          <a:ext cx="8435280" cy="46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2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139652" y="116632"/>
            <a:ext cx="7488064" cy="1512168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effectLst>
                  <a:outerShdw blurRad="254000" algn="t" rotWithShape="0">
                    <a:srgbClr val="CCFFFF">
                      <a:alpha val="67000"/>
                    </a:srgbClr>
                  </a:outerShdw>
                </a:effectLst>
                <a:latin typeface="Book Antiqua" pitchFamily="18" charset="0"/>
              </a:rPr>
              <a:t>Показатели критерия открытости и доступности информации об организации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82453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600"/>
              </a:spcBef>
            </a:pPr>
            <a:r>
              <a:rPr lang="ru-RU" altLang="ru-RU" sz="1800" b="1" dirty="0" smtClean="0">
                <a:solidFill>
                  <a:schemeClr val="tx1"/>
                </a:solidFill>
                <a:latin typeface="Book Antiqua" pitchFamily="18" charset="0"/>
              </a:rPr>
              <a:t>Полнота и актуальность информации об организации, осуществляющей образовательную деятельность, и ее деятельности, размещенной на официальном сайте организации в информационно-телекоммуникационной сети "Интернет" (далее - сеть Интернет)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solidFill>
                  <a:schemeClr val="tx1"/>
                </a:solidFill>
                <a:latin typeface="Book Antiqua" pitchFamily="18" charset="0"/>
              </a:rPr>
              <a:t>Наличие на официальном сайте организации в сети Интернет сведений о педагогических работниках организации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solidFill>
                  <a:schemeClr val="tx1"/>
                </a:solidFill>
                <a:latin typeface="Book Antiqua" pitchFamily="18" charset="0"/>
              </a:rPr>
              <a:t>Доступность взаимодействия с получателями образовательных услуг по телефону, по электронной почте, с помощью электронных сервисов, предоставляемых на официальном сайте организации в сети Интернет, в том числе наличие возможности внесения предложений, направленных на улучшение работы организации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solidFill>
                  <a:schemeClr val="tx1"/>
                </a:solidFill>
                <a:latin typeface="Book Antiqua" pitchFamily="18" charset="0"/>
              </a:rPr>
              <a:t>Доступность сведений о ходе рассмотрения обращений граждан, поступивших в организацию от получателей образовательных услуг (по телефону, по электронной почте, с помощью электронных сервисов, доступных на официальном сайте организации)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3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259632" y="44624"/>
            <a:ext cx="7488832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latin typeface="Book Antiqua" pitchFamily="18" charset="0"/>
              </a:rPr>
              <a:t>Пример расчета показателя по индикаторам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282217"/>
              </p:ext>
            </p:extLst>
          </p:nvPr>
        </p:nvGraphicFramePr>
        <p:xfrm>
          <a:off x="395536" y="1268760"/>
          <a:ext cx="8229600" cy="422319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23194"/>
                <a:gridCol w="2933190"/>
                <a:gridCol w="3456384"/>
                <a:gridCol w="1316832"/>
              </a:tblGrid>
              <a:tr h="6474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Book Antiqua" pitchFamily="18" charset="0"/>
                        </a:rPr>
                        <a:t>Наименование критерия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Book Antiqua" pitchFamily="18" charset="0"/>
                        </a:rPr>
                        <a:t>Источник информации, регламентирующий документ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Расчет критериев, показателей и индикаторов в баллах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</a:tr>
              <a:tr h="111891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Сайт размещен на технической площадке, находящейся на территории РФ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>
                    <a:solidFill>
                      <a:srgbClr val="FF00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Федеральный закон от 31 декабря 2014 г. N 531-ФЗ «О внесении изменений в статьи 13 и 14 Федерального закона «Об информации, информационных технологиях и о защите информации»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b"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22660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Book Antiqua" pitchFamily="18" charset="0"/>
                        </a:rPr>
                        <a:t>I. 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Полнота и актуальность информации об организации, осуществляющей образовательную деятельность, и ее деятельности, размещенной на официальном сайте организации в информационно-телекоммуникационной сети «Интернет»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Приказ от 29 мая 2014 г. N 785 «Об утверждении требований к структуре официального сайта образовательной организации в информационно-телекоммуникационной сети  "Интернет" и формату представления на нем информации» </a:t>
                      </a:r>
                      <a:br>
                        <a:rPr lang="ru-RU" sz="1100" dirty="0">
                          <a:effectLst/>
                          <a:latin typeface="Book Antiqua" pitchFamily="18" charset="0"/>
                        </a:rPr>
                      </a:b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Постановление Правительства РФ от 10 июля 2013 г. № 582 « 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организации»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Book Antiqua" pitchFamily="18" charset="0"/>
                        </a:rPr>
                        <a:t>Максимальное число по критерию  – 40 баллов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54" marR="58554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5589240"/>
            <a:ext cx="8208912" cy="86177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latin typeface="Book Antiqua" pitchFamily="18" charset="0"/>
              </a:rPr>
              <a:t>Запрещено размещение сайта на технических площадках вне Российской Федерации (проверить географическое расположение вашего сайта можно с помощью сервиса на сайте  </a:t>
            </a:r>
            <a:r>
              <a:rPr lang="ru-RU" sz="1600" b="1" u="sng" dirty="0">
                <a:solidFill>
                  <a:schemeClr val="tx1"/>
                </a:solidFill>
                <a:effectLst>
                  <a:outerShdw blurRad="165100" algn="tl">
                    <a:schemeClr val="bg1">
                      <a:alpha val="65000"/>
                    </a:schemeClr>
                  </a:outerShdw>
                </a:effectLst>
                <a:latin typeface="Book Antiqua" pitchFamily="18" charset="0"/>
              </a:rPr>
              <a:t>http://speed-tester.info/site_location.php</a:t>
            </a:r>
            <a:r>
              <a:rPr lang="ru-RU" sz="1600" b="1" dirty="0">
                <a:latin typeface="Book Antiqua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29834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259632" y="44624"/>
            <a:ext cx="7364413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latin typeface="Book Antiqua" pitchFamily="18" charset="0"/>
              </a:rPr>
              <a:t>Пример расчета показателя по индикаторам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8628"/>
              </p:ext>
            </p:extLst>
          </p:nvPr>
        </p:nvGraphicFramePr>
        <p:xfrm>
          <a:off x="323527" y="1340768"/>
          <a:ext cx="8424936" cy="50292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35613"/>
                <a:gridCol w="5328344"/>
                <a:gridCol w="1336844"/>
                <a:gridCol w="1224135"/>
              </a:tblGrid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Наличие на официальном сайте организации сведений о педагогических работниках организации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Максимальное число баллов по показателю - 10 баллов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3232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Подраздел </a:t>
                      </a:r>
                      <a:r>
                        <a:rPr lang="ru-RU" sz="1100" b="1" dirty="0">
                          <a:effectLst/>
                        </a:rPr>
                        <a:t>"Руководство. Педагогический (научно-педагогический) состав" (специального раздела "Сведения об образовательной организации") должен содержать следующее: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1.2.1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Информация о руководителе образовательной организации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Приказ № 785 п. 3.6. 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Да/Нет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1.2.2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Должность руководителя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Приказ № 785 п. 3.6.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Да/Нет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1.2.3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Контактная информация руководителя образовательной организации (тел., электронная почта)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Приказ № 785 п. 3.6. 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Да/Нет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1.2.4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Информация о заместителях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Приказ № 785 п. 3.6.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Да/Нет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1.2.5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Информация о  педагогических работниках (ФИО, должность)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Приказ № 785 п. 3.6.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Да/Нет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1.2.6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Информация об уровне образования педагогических работников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Приказ № 785 п. 3.6.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Да/Нет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484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1.3.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Доступность сведений о ходе рассмотрения обращений граждан, поступивших в организацию от получателей образовательных услуг (по телефону, по электронной почте, с помощью электронных сервисов, доступных на официальном сайте организации)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Максимальное число баллов по показателю - 10 баллов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1.3.1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Размещение ответов на обращения на официальном сайте организации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Да/Нет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1.3.2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Информирование о ходе рассмотрения обращений персонально по телефону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Да/Нет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3232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1.3.3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Реализация возможности электронного зачисления в образовательную организацию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Закон РФ от 27 июля 2010 г. N 210-ФЗ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Да/Нет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1.3.4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Наличие формы для отправки письма с официального сайта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Да/Нет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  <a:tr h="16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1.3.5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Наличие страницы форума («Гостевой книги»)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 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Да/Нет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7501" marR="5750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823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139652" y="116632"/>
            <a:ext cx="7608812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2400" b="1" dirty="0" smtClean="0">
                <a:effectLst>
                  <a:outerShdw blurRad="266700" algn="t" rotWithShape="0">
                    <a:srgbClr val="CCFFFF">
                      <a:alpha val="71000"/>
                    </a:srgbClr>
                  </a:outerShdw>
                </a:effectLst>
                <a:latin typeface="Book Antiqua" pitchFamily="18" charset="0"/>
              </a:rPr>
              <a:t>Показатели комфортности условий, в которых осуществляется образовательная деятельность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Материально-техническое и информационное обеспечение организации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 Наличие необходимых условий для охраны и укрепления здоровья, организации питания обучающихся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 Условия для индивидуальной работы с обучающимися 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Наличие дополнительных образовательных программ 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Наличие возможности развития творческих способностей и интересов обучающихся, включая их участие в конкурсах и олимпиадах (в том числе во всероссийских и международных),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 Наличие возможности оказания психолого-педагогической, медицинской и социальной помощи обучающимся</a:t>
            </a:r>
          </a:p>
          <a:p>
            <a:pPr>
              <a:spcBef>
                <a:spcPts val="600"/>
              </a:spcBef>
            </a:pPr>
            <a:r>
              <a:rPr lang="ru-RU" altLang="ru-RU" sz="1800" b="1" dirty="0" smtClean="0">
                <a:latin typeface="Book Antiqua" pitchFamily="18" charset="0"/>
              </a:rPr>
              <a:t> Наличие условий организации обучения и воспитания обучающихся с ограниченными возможностями здоровья и инвалидов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7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476375" y="260350"/>
            <a:ext cx="7364413" cy="1143000"/>
          </a:xfrm>
        </p:spPr>
        <p:txBody>
          <a:bodyPr/>
          <a:lstStyle/>
          <a:p>
            <a:r>
              <a:rPr lang="ru-RU" altLang="ru-RU" sz="4000" smtClean="0"/>
              <a:t>Пример расчета показателя по индикаторам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018818"/>
              </p:ext>
            </p:extLst>
          </p:nvPr>
        </p:nvGraphicFramePr>
        <p:xfrm>
          <a:off x="467544" y="1556792"/>
          <a:ext cx="8229599" cy="50292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96615"/>
                <a:gridCol w="3478898"/>
                <a:gridCol w="1109063"/>
                <a:gridCol w="1368152"/>
                <a:gridCol w="1676871"/>
              </a:tblGrid>
              <a:tr h="4936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Book Antiqua" pitchFamily="18" charset="0"/>
                        </a:rPr>
                        <a:t>II</a:t>
                      </a: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.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Показатели, характеризующие общий критерий оценки качества образовательной деятельности организаций, осуществляющих образовательную деятельность, касающийся комфортности условий, в которых осуществляется образовательная деятельность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Максимально по критерию 70 баллов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</a:tr>
              <a:tr h="493678"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2.1. Материально-техническое и информационное обеспечение организации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Максимальное число баллов по показателю - 10 баллов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2.1.1.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Численность обучающихся образовательных организаций, всего** 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чел.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форма 76-рик, р.1.2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Базовый индикатор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2.1.2.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Количество классов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ед.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форма 76-рик, р.2; р.4.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Базовый индикатор  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2.1.3.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Средняя наполняемость класса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чел.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расчет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соответствие Сан ПИН,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 – 1 балл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  <a:tr h="4936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2.1.4.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Общая площадь помещений, в которых осуществляется образовательная деятельность, в расчете на одного обучающегося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кв. м/ чел. (соответствие Сан ПИН)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результаты самообследования, р.2.6.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соответствие Сан ПИН – 1 балл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2.1.5.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Здание, в котором осуществляется образовательный процесс, требует капитального ремонта, реконструкции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да - 1, нет - 0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ОШ-1, раздел 13, стр. 22,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 если ремонт не требуется - 1 балл  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2.1.6.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Здание, в котором осуществляется образовательный процесс, требует текущего ремонта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да - 1, нет - 0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опрос руководителей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5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Здание, в котором осуществляется образовательный процесс, имеет: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2.1.7.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центральное отопление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да - 1, нет - 0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ОШ-1, раздел 13, стр. 27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 1 балл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2.1.8.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центральное водоснабжение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да - 1, нет - 0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ОШ-1, раздел 13, стр. 28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 1 балл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  <a:tr h="329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2.1.9.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центральная канализация 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да - 1, нет - 0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Book Antiqua" pitchFamily="18" charset="0"/>
                        </a:rPr>
                        <a:t>ОШ-1, раздел 13, стр. 29</a:t>
                      </a:r>
                      <a:endParaRPr lang="ru-RU" sz="1100" b="1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Book Antiqua" pitchFamily="18" charset="0"/>
                        </a:rPr>
                        <a:t> 1 балл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8539" marR="58539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941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1403648" y="-9940"/>
            <a:ext cx="7283450" cy="235882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2400" b="1" dirty="0" smtClean="0">
                <a:effectLst>
                  <a:outerShdw blurRad="266700" algn="t" rotWithShape="0">
                    <a:srgbClr val="CCFFFF">
                      <a:alpha val="81000"/>
                    </a:srgbClr>
                  </a:outerShdw>
                </a:effectLst>
                <a:latin typeface="Book Antiqua" pitchFamily="18" charset="0"/>
              </a:rPr>
              <a:t>Показатели, характеризующие общий критерий оценки качества образовательной деятельности организаций, осуществляющих образовательную деятельность, касающийся доброжелательности, вежливости, компетентности работников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8229600" cy="30567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600"/>
              </a:spcBef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266700" algn="ctr" rotWithShape="0">
                    <a:srgbClr val="CCFFFF">
                      <a:alpha val="75000"/>
                    </a:srgbClr>
                  </a:outerShdw>
                </a:effectLst>
                <a:latin typeface="Book Antiqua" pitchFamily="18" charset="0"/>
              </a:rPr>
              <a:t>Доля получателей образовательных услуг, положительно оценивающих доброжелательность и вежливость работников организации от общего числа опрошенных получателей образовательных услуг.</a:t>
            </a:r>
          </a:p>
          <a:p>
            <a:pPr>
              <a:spcBef>
                <a:spcPts val="600"/>
              </a:spcBef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266700" algn="ctr" rotWithShape="0">
                    <a:srgbClr val="CCFFFF">
                      <a:alpha val="75000"/>
                    </a:srgbClr>
                  </a:outerShdw>
                </a:effectLst>
                <a:latin typeface="Book Antiqua" pitchFamily="18" charset="0"/>
              </a:rPr>
              <a:t>Доля получателей образовательных услуг, удовлетворенных компетентностью работников организации, от общего числа опрошенных получателей образовательных услуг.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7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139652" y="148283"/>
            <a:ext cx="7547148" cy="1570186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2000" b="1" smtClean="0">
                <a:effectLst>
                  <a:outerShdw blurRad="292100" algn="t" rotWithShape="0">
                    <a:srgbClr val="CCFFFF">
                      <a:alpha val="78000"/>
                    </a:srgbClr>
                  </a:outerShdw>
                </a:effectLst>
                <a:latin typeface="Book Antiqua" pitchFamily="18" charset="0"/>
              </a:rPr>
              <a:t>Показатели, характеризующие общий критерий оценки качества образовательной деятельности организаций, осуществляющих образовательную деятельность, касающиеся удовлетворенности качеством образовательной деятельности организаций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ts val="600"/>
              </a:spcBef>
            </a:pPr>
            <a:r>
              <a:rPr lang="ru-RU" altLang="ru-RU" sz="2000" b="1" dirty="0" smtClean="0">
                <a:solidFill>
                  <a:schemeClr val="tx1"/>
                </a:solidFill>
                <a:latin typeface="Book Antiqua" pitchFamily="18" charset="0"/>
              </a:rPr>
              <a:t>Доля получателей образовательных услуг, удовлетворенных материально-техническим обеспечением организации, от общего числа опрошенных получателей образовательных услуг.</a:t>
            </a:r>
          </a:p>
          <a:p>
            <a:pPr>
              <a:spcBef>
                <a:spcPts val="600"/>
              </a:spcBef>
            </a:pPr>
            <a:r>
              <a:rPr lang="ru-RU" altLang="ru-RU" sz="2000" b="1" dirty="0" smtClean="0">
                <a:solidFill>
                  <a:schemeClr val="tx1"/>
                </a:solidFill>
                <a:latin typeface="Book Antiqua" pitchFamily="18" charset="0"/>
              </a:rPr>
              <a:t>Доля получателей образовательных услуг, удовлетворенных качеством предоставляемых образовательных услуг, от общего числа опрошенных получателей образовательных услуг.</a:t>
            </a:r>
          </a:p>
          <a:p>
            <a:pPr>
              <a:spcBef>
                <a:spcPts val="600"/>
              </a:spcBef>
            </a:pPr>
            <a:r>
              <a:rPr lang="ru-RU" altLang="ru-RU" sz="2000" b="1" dirty="0" smtClean="0">
                <a:solidFill>
                  <a:schemeClr val="tx1"/>
                </a:solidFill>
                <a:latin typeface="Book Antiqua" pitchFamily="18" charset="0"/>
              </a:rPr>
              <a:t>Доля получателей образовательных услуг, которые готовы рекомендовать организацию родственникам и знакомым, от общего числа опрошенных получателей образовательных услуг.*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1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>
          <a:xfrm>
            <a:off x="1177553" y="128103"/>
            <a:ext cx="7354887" cy="1068649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2000" b="1" dirty="0" smtClean="0">
                <a:effectLst>
                  <a:outerShdw blurRad="63500" algn="t" rotWithShape="0">
                    <a:srgbClr val="CCFFFF">
                      <a:alpha val="76000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Arial" charset="0"/>
              </a:rPr>
              <a:t>Анкета для обучающихся</a:t>
            </a:r>
            <a:br>
              <a:rPr lang="ru-RU" altLang="ru-RU" sz="2000" b="1" dirty="0" smtClean="0">
                <a:effectLst>
                  <a:outerShdw blurRad="63500" algn="t" rotWithShape="0">
                    <a:srgbClr val="CCFFFF">
                      <a:alpha val="76000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Arial" charset="0"/>
              </a:rPr>
            </a:br>
            <a:r>
              <a:rPr lang="ru-RU" altLang="ru-RU" sz="2000" b="1" dirty="0" smtClean="0">
                <a:effectLst>
                  <a:outerShdw blurRad="63500" algn="t" rotWithShape="0">
                    <a:srgbClr val="CCFFFF">
                      <a:alpha val="76000"/>
                    </a:srgbClr>
                  </a:outerShdw>
                </a:effectLst>
                <a:latin typeface="Book Antiqua" pitchFamily="18" charset="0"/>
                <a:ea typeface="Calibri" pitchFamily="34" charset="0"/>
                <a:cs typeface="Arial" charset="0"/>
              </a:rPr>
              <a:t>«Оценка качества образовательной деятельности образовательной организации получателями образовательных услуг» </a:t>
            </a:r>
            <a:endParaRPr lang="ru-RU" altLang="ru-RU" sz="2000" b="1" dirty="0" smtClean="0">
              <a:effectLst>
                <a:outerShdw blurRad="63500" algn="t" rotWithShape="0">
                  <a:srgbClr val="CCFFFF">
                    <a:alpha val="76000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468985"/>
              </p:ext>
            </p:extLst>
          </p:nvPr>
        </p:nvGraphicFramePr>
        <p:xfrm>
          <a:off x="587573" y="2852936"/>
          <a:ext cx="7872860" cy="334008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90662"/>
                <a:gridCol w="5842037"/>
                <a:gridCol w="720080"/>
                <a:gridCol w="720081"/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№ п/п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Вопросы анкеты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itchFamily="18" charset="0"/>
                        </a:rPr>
                        <a:t>Да 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itchFamily="18" charset="0"/>
                        </a:rPr>
                        <a:t>Нет 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Вы удовлетворены доброжелательностью и вежливостью работников образовательной организации, в которой обучаетесь?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Вы удовлетворены компетентностью работников организации, в которой обучаетесь?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3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Вы удовлетворены материально-техническим обеспечением организации, в которой обучаетесь?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Вы удовлетворены качеством предоставляемых образовательных услуг?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5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Book Antiqua" pitchFamily="18" charset="0"/>
                        </a:rPr>
                        <a:t>Вы будете рекомендовать организацию, в которой обучаетесь, родственникам и знакомым?</a:t>
                      </a:r>
                      <a:endParaRPr lang="ru-RU" sz="1100" b="1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65" marR="68565" marT="0" marB="0"/>
                </a:tc>
              </a:tr>
            </a:tbl>
          </a:graphicData>
        </a:graphic>
      </p:graphicFrame>
      <p:sp>
        <p:nvSpPr>
          <p:cNvPr id="20521" name="Rectangle 1"/>
          <p:cNvSpPr>
            <a:spLocks noGrp="1" noChangeArrowheads="1"/>
          </p:cNvSpPr>
          <p:nvPr>
            <p:ph type="body" idx="1"/>
          </p:nvPr>
        </p:nvSpPr>
        <p:spPr>
          <a:xfrm flipH="1">
            <a:off x="611560" y="6165304"/>
            <a:ext cx="4968875" cy="3063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ea typeface="Calibri" pitchFamily="34" charset="0"/>
                <a:cs typeface="Arial" charset="0"/>
              </a:rPr>
              <a:t>Благодарим за участие!</a:t>
            </a:r>
            <a:endParaRPr lang="ru-RU" altLang="ru-RU" sz="1800" dirty="0" smtClean="0">
              <a:ea typeface="Calibri" pitchFamily="34" charset="0"/>
              <a:cs typeface="Arial" charset="0"/>
            </a:endParaRP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8122" y="1539369"/>
            <a:ext cx="787285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altLang="ru-RU" sz="1400" dirty="0">
                <a:solidFill>
                  <a:srgbClr val="000000"/>
                </a:solidFill>
                <a:latin typeface="Book Antiqua" pitchFamily="18" charset="0"/>
                <a:cs typeface="Calibri" pitchFamily="34" charset="0"/>
              </a:rPr>
              <a:t>Уважаемый обучающийся!</a:t>
            </a:r>
            <a:r>
              <a:rPr lang="ru-RU" altLang="ru-RU" sz="1400" dirty="0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ru-RU" altLang="ru-RU" sz="1400" dirty="0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 altLang="ru-RU" sz="1400" dirty="0">
                <a:solidFill>
                  <a:srgbClr val="000000"/>
                </a:solidFill>
                <a:latin typeface="Book Antiqua" pitchFamily="18" charset="0"/>
                <a:cs typeface="Calibri" pitchFamily="34" charset="0"/>
              </a:rPr>
              <a:t>Просим ответить на вопросы об отношении к различным сторонам образовательного процесса в образовательной организации, в которой Вы обучаетесь. </a:t>
            </a:r>
            <a:r>
              <a:rPr lang="ru-RU" altLang="ru-RU" sz="1400" dirty="0">
                <a:solidFill>
                  <a:srgbClr val="000000"/>
                </a:solidFill>
                <a:latin typeface="Book Antiqua" pitchFamily="18" charset="0"/>
              </a:rPr>
              <a:t/>
            </a:r>
            <a:br>
              <a:rPr lang="ru-RU" altLang="ru-RU" sz="1400" dirty="0">
                <a:solidFill>
                  <a:srgbClr val="000000"/>
                </a:solidFill>
                <a:latin typeface="Book Antiqua" pitchFamily="18" charset="0"/>
              </a:rPr>
            </a:br>
            <a:r>
              <a:rPr lang="ru-RU" altLang="ru-RU" sz="1400" dirty="0">
                <a:solidFill>
                  <a:srgbClr val="000000"/>
                </a:solidFill>
                <a:latin typeface="Book Antiqua" pitchFamily="18" charset="0"/>
                <a:cs typeface="Calibri" pitchFamily="34" charset="0"/>
              </a:rPr>
              <a:t>Внимательно прочитайте утверждения и оцените степень Вашего согласия или отрицания, поставив 1 (единицу) в выбранном столбце</a:t>
            </a:r>
            <a:r>
              <a:rPr lang="ru-RU" altLang="ru-RU" sz="1400" dirty="0" smtClean="0">
                <a:solidFill>
                  <a:srgbClr val="000000"/>
                </a:solidFill>
                <a:latin typeface="Book Antiqua" pitchFamily="18" charset="0"/>
                <a:cs typeface="Calibri" pitchFamily="34" charset="0"/>
              </a:rPr>
              <a:t>.</a:t>
            </a:r>
            <a:endParaRPr lang="ru-RU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>
          <a:xfrm>
            <a:off x="971600" y="44624"/>
            <a:ext cx="7488832" cy="1584176"/>
          </a:xfrm>
        </p:spPr>
        <p:txBody>
          <a:bodyPr>
            <a:no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279400" algn="t" rotWithShape="0">
                    <a:srgbClr val="CCFFFF">
                      <a:alpha val="75000"/>
                    </a:srgbClr>
                  </a:outerShdw>
                </a:effectLst>
                <a:latin typeface="Book Antiqua" pitchFamily="18" charset="0"/>
              </a:rPr>
              <a:t>Региональная независимая система оценки качества образовательной деятельности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87574" y="2420888"/>
            <a:ext cx="7992888" cy="3240360"/>
          </a:xfrm>
          <a:prstGeom prst="round2Diag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Book Antiqu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— совокупность организационных и функциональных структур, норм и правил, обеспечивающих основанную на единой концептуально-методологической базе оценку соответствия предоставляемого образования потребностям физических и юридических лиц, в интересах которых осуществляется образовательная деятельность.</a:t>
            </a:r>
          </a:p>
          <a:p>
            <a:pPr algn="ctr"/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139653" y="116632"/>
            <a:ext cx="7547148" cy="850106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3600" b="1" dirty="0" smtClean="0">
                <a:latin typeface="Book Antiqua" pitchFamily="18" charset="0"/>
              </a:rPr>
              <a:t>Предоставление результатов 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10344068"/>
              </p:ext>
            </p:extLst>
          </p:nvPr>
        </p:nvGraphicFramePr>
        <p:xfrm>
          <a:off x="2987824" y="1412776"/>
          <a:ext cx="4896544" cy="30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9299" r="25522" b="16308"/>
          <a:stretch/>
        </p:blipFill>
        <p:spPr bwMode="auto">
          <a:xfrm>
            <a:off x="538090" y="1268760"/>
            <a:ext cx="2737766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58780"/>
              </p:ext>
            </p:extLst>
          </p:nvPr>
        </p:nvGraphicFramePr>
        <p:xfrm>
          <a:off x="323528" y="4869160"/>
          <a:ext cx="8208911" cy="14630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630831"/>
                <a:gridCol w="57808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1. Нормативно-правовое регулирование НОК ОД</a:t>
                      </a:r>
                      <a:endParaRPr lang="ru-RU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 Antiqua" pitchFamily="18" charset="0"/>
                        </a:rPr>
                        <a:t>4</a:t>
                      </a:r>
                      <a:endParaRPr lang="ru-RU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2. Организация проведения НОК ОД организацией-оператором государственным бюджетным учреждением дополнительного профессионального образования «Ставропольский краевой институт развития образования, повышения квалификации и переподготовки работников образования»</a:t>
                      </a:r>
                      <a:endParaRPr lang="ru-RU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 Antiqua" pitchFamily="18" charset="0"/>
                        </a:rPr>
                        <a:t>9</a:t>
                      </a:r>
                      <a:endParaRPr lang="ru-RU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3. Результаты, выводы и рекомендации образовательным организациям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Book Antiqua" pitchFamily="18" charset="0"/>
                        </a:rPr>
                        <a:t>29</a:t>
                      </a:r>
                      <a:endParaRPr lang="ru-RU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4. Аналитическая справка по результатам независимой оценки качества образовательной деятельности  государственных образовательных организаций Ставропольского края</a:t>
                      </a:r>
                      <a:endParaRPr lang="ru-RU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Book Antiqua" pitchFamily="18" charset="0"/>
                        </a:rPr>
                        <a:t>53</a:t>
                      </a:r>
                      <a:endParaRPr lang="ru-RU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4585483"/>
            <a:ext cx="17521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Оглавление: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88832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effectLst>
                  <a:outerShdw blurRad="254000" algn="t" rotWithShape="0">
                    <a:srgbClr val="CCFFFF">
                      <a:alpha val="76000"/>
                    </a:srgbClr>
                  </a:outerShdw>
                </a:effectLst>
                <a:latin typeface="Book Antiqua" pitchFamily="18" charset="0"/>
              </a:rPr>
              <a:t>Рекомендовать руководителям образовательных организаций: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72343748"/>
              </p:ext>
            </p:extLst>
          </p:nvPr>
        </p:nvGraphicFramePr>
        <p:xfrm>
          <a:off x="457200" y="1484784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3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22350" y="116632"/>
            <a:ext cx="8013700" cy="1143000"/>
          </a:xfrm>
          <a:noFill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3600" b="1" dirty="0" smtClean="0">
                <a:solidFill>
                  <a:schemeClr val="tx2"/>
                </a:solidFill>
                <a:latin typeface="Book Antiqua" pitchFamily="18" charset="0"/>
              </a:rPr>
              <a:t>Необходимо обратить внимание на следующие вопросы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34617989"/>
              </p:ext>
            </p:extLst>
          </p:nvPr>
        </p:nvGraphicFramePr>
        <p:xfrm>
          <a:off x="457200" y="1989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74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269776"/>
            <a:ext cx="8229600" cy="114300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altLang="ru-RU" sz="3600" b="1" dirty="0" smtClean="0">
                <a:solidFill>
                  <a:schemeClr val="tx2"/>
                </a:solidFill>
                <a:latin typeface="Book Antiqua" pitchFamily="18" charset="0"/>
              </a:rPr>
              <a:t>Необходимо принять управленческие решения по вопросам:</a:t>
            </a:r>
            <a:endParaRPr lang="ru-RU" altLang="ru-RU" sz="36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4579" name="Объект 4"/>
          <p:cNvSpPr>
            <a:spLocks noGrp="1"/>
          </p:cNvSpPr>
          <p:nvPr>
            <p:ph idx="4294967295"/>
          </p:nvPr>
        </p:nvSpPr>
        <p:spPr>
          <a:xfrm>
            <a:off x="395288" y="2060848"/>
            <a:ext cx="8229600" cy="45259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60000" indent="360000">
              <a:spcBef>
                <a:spcPts val="600"/>
              </a:spcBef>
            </a:pPr>
            <a:r>
              <a:rPr lang="ru-RU" altLang="ru-RU" dirty="0" smtClean="0">
                <a:solidFill>
                  <a:schemeClr val="tx1"/>
                </a:solidFill>
                <a:latin typeface="Book Antiqua" pitchFamily="18" charset="0"/>
              </a:rPr>
              <a:t>Использование  в процессе НОК ОД стандартизированного инструментария;</a:t>
            </a:r>
          </a:p>
          <a:p>
            <a:pPr marL="360000" indent="360000">
              <a:spcBef>
                <a:spcPts val="600"/>
              </a:spcBef>
            </a:pPr>
            <a:r>
              <a:rPr lang="ru-RU" altLang="ru-RU" dirty="0" smtClean="0">
                <a:solidFill>
                  <a:schemeClr val="tx1"/>
                </a:solidFill>
                <a:latin typeface="Book Antiqua" pitchFamily="18" charset="0"/>
              </a:rPr>
              <a:t>подготовка</a:t>
            </a:r>
            <a:r>
              <a:rPr lang="en-US" altLang="ru-RU" dirty="0" smtClean="0">
                <a:solidFill>
                  <a:schemeClr val="tx1"/>
                </a:solidFill>
                <a:latin typeface="Book Antiqua" pitchFamily="18" charset="0"/>
              </a:rPr>
              <a:t>/</a:t>
            </a:r>
            <a:r>
              <a:rPr lang="ru-RU" altLang="ru-RU" dirty="0" smtClean="0">
                <a:solidFill>
                  <a:schemeClr val="tx1"/>
                </a:solidFill>
                <a:latin typeface="Book Antiqua" pitchFamily="18" charset="0"/>
              </a:rPr>
              <a:t>обучение общественных и профессиональных экспертов (сетевые сообщества, КПК…);</a:t>
            </a:r>
          </a:p>
          <a:p>
            <a:pPr marL="360000" indent="360000">
              <a:spcBef>
                <a:spcPts val="600"/>
              </a:spcBef>
            </a:pPr>
            <a:r>
              <a:rPr lang="ru-RU" altLang="ru-RU" dirty="0">
                <a:solidFill>
                  <a:schemeClr val="tx1"/>
                </a:solidFill>
                <a:latin typeface="Book Antiqua" pitchFamily="18" charset="0"/>
              </a:rPr>
              <a:t>п</a:t>
            </a:r>
            <a:r>
              <a:rPr lang="ru-RU" altLang="ru-RU" dirty="0" smtClean="0">
                <a:solidFill>
                  <a:schemeClr val="tx1"/>
                </a:solidFill>
                <a:latin typeface="Book Antiqua" pitchFamily="18" charset="0"/>
              </a:rPr>
              <a:t>роработка механизмов взаимодействия общественных и ведомственных структур  в части НОК ОД</a:t>
            </a:r>
          </a:p>
          <a:p>
            <a:pPr marL="360000" indent="360000">
              <a:spcBef>
                <a:spcPts val="600"/>
              </a:spcBef>
            </a:pPr>
            <a:r>
              <a:rPr lang="ru-RU" altLang="ru-RU" dirty="0">
                <a:solidFill>
                  <a:schemeClr val="tx1"/>
                </a:solidFill>
                <a:latin typeface="Book Antiqua" pitchFamily="18" charset="0"/>
              </a:rPr>
              <a:t>м</a:t>
            </a:r>
            <a:r>
              <a:rPr lang="ru-RU" altLang="ru-RU" dirty="0" smtClean="0">
                <a:solidFill>
                  <a:schemeClr val="tx1"/>
                </a:solidFill>
                <a:latin typeface="Book Antiqua" pitchFamily="18" charset="0"/>
              </a:rPr>
              <a:t>ониторинг  состояния (развития) и обобщение опыта (практик</a:t>
            </a:r>
            <a:r>
              <a:rPr lang="ru-RU" altLang="ru-RU" smtClean="0">
                <a:solidFill>
                  <a:schemeClr val="tx1"/>
                </a:solidFill>
                <a:latin typeface="Book Antiqua" pitchFamily="18" charset="0"/>
              </a:rPr>
              <a:t>, кейсов) НОК ОД.</a:t>
            </a:r>
            <a:endParaRPr lang="ru-RU" altLang="ru-RU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5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058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4292600"/>
            <a:ext cx="8353425" cy="1752600"/>
          </a:xfrm>
        </p:spPr>
        <p:txBody>
          <a:bodyPr/>
          <a:lstStyle/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Токарева Татьяна Алексеевна 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руководитель научно-методического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 центра инновационного развития и мониторинга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ГБУ ДПО СКИРО ПК и ПРО</a:t>
            </a: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r>
              <a:rPr lang="ru-RU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 8 8652 37 16 38;  </a:t>
            </a:r>
            <a:r>
              <a:rPr lang="en-US" altLang="ru-RU" sz="2000" b="1" dirty="0" smtClean="0">
                <a:solidFill>
                  <a:schemeClr val="tx2"/>
                </a:solidFill>
                <a:latin typeface="Book Antiqua" pitchFamily="18" charset="0"/>
              </a:rPr>
              <a:t>nmcirimo@yandex.ru</a:t>
            </a:r>
            <a:endParaRPr lang="ru-RU" altLang="ru-RU" sz="20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0" indent="0" algn="r">
              <a:lnSpc>
                <a:spcPct val="90000"/>
              </a:lnSpc>
              <a:buFont typeface="Arial" charset="0"/>
              <a:buNone/>
            </a:pPr>
            <a:endParaRPr lang="ru-RU" altLang="ru-RU" sz="2000" b="1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55638" y="620713"/>
            <a:ext cx="79486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 eaLnBrk="1" hangingPunct="1">
              <a:defRPr/>
            </a:pPr>
            <a:r>
              <a:rPr lang="ru-RU" sz="3600" b="1" dirty="0">
                <a:solidFill>
                  <a:schemeClr val="tx2"/>
                </a:solidFill>
                <a:effectLst>
                  <a:outerShdw blurRad="266700" algn="tl">
                    <a:srgbClr val="CCFFFF"/>
                  </a:outerShdw>
                </a:effectLst>
                <a:latin typeface="Book Antiqua" pitchFamily="18" charset="0"/>
              </a:rPr>
              <a:t>Совершенствование процесса независимой оценки качества образовательной  деятельности организаций: механизмы и инструментарий</a:t>
            </a:r>
          </a:p>
        </p:txBody>
      </p:sp>
      <p:pic>
        <p:nvPicPr>
          <p:cNvPr id="3077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250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latin typeface="Book Antiqua" pitchFamily="18" charset="0"/>
              </a:rPr>
              <a:t>Нормативно-правовые документы</a:t>
            </a:r>
          </a:p>
        </p:txBody>
      </p:sp>
      <p:pic>
        <p:nvPicPr>
          <p:cNvPr id="4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969925"/>
              </p:ext>
            </p:extLst>
          </p:nvPr>
        </p:nvGraphicFramePr>
        <p:xfrm>
          <a:off x="395536" y="1700808"/>
          <a:ext cx="84249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outerShdw blurRad="292100" algn="t" rotWithShape="0">
                    <a:srgbClr val="CCFFFF">
                      <a:alpha val="68000"/>
                    </a:srgbClr>
                  </a:outerShdw>
                </a:effectLst>
                <a:latin typeface="Book Antiqua" pitchFamily="18" charset="0"/>
              </a:rPr>
              <a:t>Структура</a:t>
            </a:r>
            <a:endParaRPr lang="ru-RU" sz="4800" b="1" dirty="0">
              <a:effectLst>
                <a:outerShdw blurRad="292100" algn="t" rotWithShape="0">
                  <a:srgbClr val="CCFFFF">
                    <a:alpha val="68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57713784"/>
              </p:ext>
            </p:extLst>
          </p:nvPr>
        </p:nvGraphicFramePr>
        <p:xfrm>
          <a:off x="899592" y="2060848"/>
          <a:ext cx="7080770" cy="435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930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effectLst>
                  <a:outerShdw blurRad="317500" algn="t" rotWithShape="0">
                    <a:srgbClr val="CCFFFF">
                      <a:alpha val="68000"/>
                    </a:srgbClr>
                  </a:outerShdw>
                </a:effectLst>
                <a:latin typeface="Book Antiqua" pitchFamily="18" charset="0"/>
              </a:rPr>
              <a:t>Совершенствование региональной системы оценки качества образования Ставропольского края</a:t>
            </a:r>
            <a:br>
              <a:rPr lang="ru-RU" altLang="ru-RU" sz="3200" b="1" dirty="0" smtClean="0">
                <a:effectLst>
                  <a:outerShdw blurRad="317500" algn="t" rotWithShape="0">
                    <a:srgbClr val="CCFFFF">
                      <a:alpha val="68000"/>
                    </a:srgbClr>
                  </a:outerShdw>
                </a:effectLst>
                <a:latin typeface="Book Antiqua" pitchFamily="18" charset="0"/>
              </a:rPr>
            </a:br>
            <a:r>
              <a:rPr lang="ru-RU" altLang="ru-RU" sz="3200" b="1" dirty="0" smtClean="0">
                <a:effectLst>
                  <a:outerShdw blurRad="317500" algn="t" rotWithShape="0">
                    <a:srgbClr val="CCFFFF">
                      <a:alpha val="68000"/>
                    </a:srgbClr>
                  </a:outerShdw>
                </a:effectLst>
                <a:latin typeface="Book Antiqua" pitchFamily="18" charset="0"/>
              </a:rPr>
              <a:t> (РСОКО СК)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68313" y="2492375"/>
            <a:ext cx="8229600" cy="4167188"/>
          </a:xfrm>
          <a:ln w="85725" cmpd="tri">
            <a:solidFill>
              <a:schemeClr val="tx2"/>
            </a:solidFill>
            <a:prstDash val="solid"/>
          </a:ln>
        </p:spPr>
        <p:txBody>
          <a:bodyPr anchor="ctr"/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292100" algn="ctr" rotWithShape="0">
                    <a:srgbClr val="CCFFFF">
                      <a:alpha val="71000"/>
                    </a:srgbClr>
                  </a:outerShdw>
                </a:effectLst>
                <a:latin typeface="Book Antiqua" pitchFamily="18" charset="0"/>
              </a:rPr>
              <a:t>проводится в соответствии с направлениями Федеральной целевой программы развития образования на 2016-2020 годы по мероприятию 5.1. «Развитие национально-региональной системы независимой оценки качества общего образования через реализацию пилотных региональных проектов и создание национальных механизмов оценки качества». 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3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1187625" y="274638"/>
            <a:ext cx="7499176" cy="17862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effectLst>
                  <a:outerShdw blurRad="368300" algn="t" rotWithShape="0">
                    <a:srgbClr val="CCFFFF">
                      <a:alpha val="63000"/>
                    </a:srgbClr>
                  </a:outerShdw>
                </a:effectLst>
                <a:latin typeface="Book Antiqua" pitchFamily="18" charset="0"/>
              </a:rPr>
              <a:t>Развитие региональной системы независимой оценки качества образования осуществляется по направлениям: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54476702"/>
              </p:ext>
            </p:extLst>
          </p:nvPr>
        </p:nvGraphicFramePr>
        <p:xfrm>
          <a:off x="577838" y="2492896"/>
          <a:ext cx="82296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0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27143" cy="792088"/>
          </a:xfrm>
        </p:spPr>
        <p:txBody>
          <a:bodyPr anchor="ctr"/>
          <a:lstStyle/>
          <a:p>
            <a:r>
              <a:rPr lang="ru-RU" altLang="ru-RU" sz="3600" b="1" dirty="0" smtClean="0">
                <a:effectLst>
                  <a:outerShdw blurRad="241300" algn="t" rotWithShape="0">
                    <a:srgbClr val="CCFFFF">
                      <a:alpha val="64000"/>
                    </a:srgbClr>
                  </a:outerShdw>
                </a:effectLst>
                <a:latin typeface="Book Antiqua" pitchFamily="18" charset="0"/>
              </a:rPr>
              <a:t>Алгоритм проведения НОК ОД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27490593"/>
              </p:ext>
            </p:extLst>
          </p:nvPr>
        </p:nvGraphicFramePr>
        <p:xfrm>
          <a:off x="468313" y="16287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64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1139652" y="116632"/>
            <a:ext cx="7547148" cy="20748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altLang="ru-RU" sz="3200" b="1" dirty="0" smtClean="0">
                <a:effectLst>
                  <a:outerShdw blurRad="215900" algn="t" rotWithShape="0">
                    <a:srgbClr val="CCFFFF">
                      <a:alpha val="25000"/>
                    </a:srgbClr>
                  </a:outerShdw>
                </a:effectLst>
                <a:latin typeface="Book Antiqua" pitchFamily="18" charset="0"/>
              </a:rPr>
              <a:t>Виды работ по проведению независимой оценки качества образовательной деятельности (НОК ОД)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31696369"/>
              </p:ext>
            </p:extLst>
          </p:nvPr>
        </p:nvGraphicFramePr>
        <p:xfrm>
          <a:off x="457200" y="2420888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783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923087" cy="993775"/>
          </a:xfrm>
        </p:spPr>
        <p:txBody>
          <a:bodyPr anchor="ctr"/>
          <a:lstStyle/>
          <a:p>
            <a:r>
              <a:rPr lang="ru-RU" altLang="ru-RU" sz="3600" b="1" dirty="0" smtClean="0">
                <a:effectLst>
                  <a:outerShdw blurRad="254000" algn="t" rotWithShape="0">
                    <a:srgbClr val="CCFFFF">
                      <a:alpha val="69000"/>
                    </a:srgbClr>
                  </a:outerShdw>
                </a:effectLst>
                <a:latin typeface="Book Antiqua" pitchFamily="18" charset="0"/>
              </a:rPr>
              <a:t>Источники информации:</a:t>
            </a:r>
          </a:p>
        </p:txBody>
      </p:sp>
      <p:pic>
        <p:nvPicPr>
          <p:cNvPr id="6" name="Picture 5" descr="C:\Documents and Settings\Рабочая\Мои документы\Мои рисунки\11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04156" cy="8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10557177"/>
              </p:ext>
            </p:extLst>
          </p:nvPr>
        </p:nvGraphicFramePr>
        <p:xfrm>
          <a:off x="323528" y="1484784"/>
          <a:ext cx="817741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8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872</TotalTime>
  <Words>2010</Words>
  <Application>Microsoft Office PowerPoint</Application>
  <PresentationFormat>Экран (4:3)</PresentationFormat>
  <Paragraphs>250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Презентация PowerPoint</vt:lpstr>
      <vt:lpstr>Региональная независимая система оценки качества образовательной деятельности</vt:lpstr>
      <vt:lpstr>Нормативно-правовые документы</vt:lpstr>
      <vt:lpstr>Структура</vt:lpstr>
      <vt:lpstr>Совершенствование региональной системы оценки качества образования Ставропольского края  (РСОКО СК)</vt:lpstr>
      <vt:lpstr>Развитие региональной системы независимой оценки качества образования осуществляется по направлениям:</vt:lpstr>
      <vt:lpstr>Алгоритм проведения НОК ОД</vt:lpstr>
      <vt:lpstr>Виды работ по проведению независимой оценки качества образовательной деятельности (НОК ОД)</vt:lpstr>
      <vt:lpstr>Источники информации:</vt:lpstr>
      <vt:lpstr>Критерии НОК ОД</vt:lpstr>
      <vt:lpstr>Открытость и доступность информации об организации </vt:lpstr>
      <vt:lpstr>Показатели критерия открытости и доступности информации об организации</vt:lpstr>
      <vt:lpstr>Пример расчета показателя по индикаторам</vt:lpstr>
      <vt:lpstr>Пример расчета показателя по индикаторам</vt:lpstr>
      <vt:lpstr>Показатели комфортности условий, в которых осуществляется образовательная деятельность</vt:lpstr>
      <vt:lpstr>Пример расчета показателя по индикаторам</vt:lpstr>
      <vt:lpstr>Показатели, характеризующие общий критерий оценки качества образовательной деятельности организаций, осуществляющих образовательную деятельность, касающийся доброжелательности, вежливости, компетентности работников </vt:lpstr>
      <vt:lpstr>Показатели, характеризующие общий критерий оценки качества образовательной деятельности организаций, осуществляющих образовательную деятельность, касающиеся удовлетворенности качеством образовательной деятельности организаций </vt:lpstr>
      <vt:lpstr>Анкета для обучающихся «Оценка качества образовательной деятельности образовательной организации получателями образовательных услуг» </vt:lpstr>
      <vt:lpstr>Предоставление результатов </vt:lpstr>
      <vt:lpstr>Рекомендовать руководителям образовательных организаций: </vt:lpstr>
      <vt:lpstr>Необходимо обратить внимание на следующие вопросы</vt:lpstr>
      <vt:lpstr>Необходимо принять управленческие решения по вопросам: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Николаевна Новикова</dc:creator>
  <cp:lastModifiedBy>Рабочая</cp:lastModifiedBy>
  <cp:revision>117</cp:revision>
  <dcterms:created xsi:type="dcterms:W3CDTF">2013-04-15T07:02:54Z</dcterms:created>
  <dcterms:modified xsi:type="dcterms:W3CDTF">2016-08-19T06:46:55Z</dcterms:modified>
</cp:coreProperties>
</file>