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3" r:id="rId6"/>
    <p:sldId id="264" r:id="rId7"/>
    <p:sldId id="265" r:id="rId8"/>
    <p:sldId id="266" r:id="rId9"/>
    <p:sldId id="267" r:id="rId10"/>
    <p:sldId id="273" r:id="rId11"/>
    <p:sldId id="261" r:id="rId12"/>
    <p:sldId id="268" r:id="rId13"/>
    <p:sldId id="269" r:id="rId14"/>
    <p:sldId id="270" r:id="rId15"/>
    <p:sldId id="271" r:id="rId16"/>
    <p:sldId id="274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05B-6FEC-4F5E-8469-9999B8EA5F73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1BBB-CE32-4ABF-86FC-9FEB36E7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97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05B-6FEC-4F5E-8469-9999B8EA5F73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1BBB-CE32-4ABF-86FC-9FEB36E7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97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05B-6FEC-4F5E-8469-9999B8EA5F73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1BBB-CE32-4ABF-86FC-9FEB36E7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23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05B-6FEC-4F5E-8469-9999B8EA5F73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1BBB-CE32-4ABF-86FC-9FEB36E7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58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05B-6FEC-4F5E-8469-9999B8EA5F73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1BBB-CE32-4ABF-86FC-9FEB36E7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98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05B-6FEC-4F5E-8469-9999B8EA5F73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1BBB-CE32-4ABF-86FC-9FEB36E7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1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05B-6FEC-4F5E-8469-9999B8EA5F73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1BBB-CE32-4ABF-86FC-9FEB36E7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76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05B-6FEC-4F5E-8469-9999B8EA5F73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1BBB-CE32-4ABF-86FC-9FEB36E7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64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05B-6FEC-4F5E-8469-9999B8EA5F73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1BBB-CE32-4ABF-86FC-9FEB36E7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134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05B-6FEC-4F5E-8469-9999B8EA5F73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1BBB-CE32-4ABF-86FC-9FEB36E7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79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A05B-6FEC-4F5E-8469-9999B8EA5F73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1BBB-CE32-4ABF-86FC-9FEB36E7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673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6A05B-6FEC-4F5E-8469-9999B8EA5F73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1BBB-CE32-4ABF-86FC-9FEB36E7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46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Note pad and pen business PowerPoint templ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Note pad and pen business PowerPoint templat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9" t="904" b="59326"/>
          <a:stretch/>
        </p:blipFill>
        <p:spPr bwMode="auto">
          <a:xfrm>
            <a:off x="595475" y="71215"/>
            <a:ext cx="8058837" cy="2538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23"/>
          <a:stretch/>
        </p:blipFill>
        <p:spPr bwMode="auto">
          <a:xfrm>
            <a:off x="582424" y="2574442"/>
            <a:ext cx="8058837" cy="360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1835696" y="2609832"/>
            <a:ext cx="7056263" cy="2228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</a:rPr>
              <a:t>Итоговое </a:t>
            </a:r>
            <a:br>
              <a:rPr kumimoji="0" lang="ru-RU" altLang="ru-RU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</a:rPr>
            </a:br>
            <a:r>
              <a:rPr kumimoji="0" lang="ru-RU" altLang="ru-RU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</a:rPr>
              <a:t>сочинение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96263" y="5082413"/>
            <a:ext cx="47989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Время выполнения работы –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3 часа, 55 минут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97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177" b="75701"/>
          <a:stretch/>
        </p:blipFill>
        <p:spPr bwMode="auto">
          <a:xfrm>
            <a:off x="0" y="-27384"/>
            <a:ext cx="1141119" cy="158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b="83610"/>
          <a:stretch/>
        </p:blipFill>
        <p:spPr bwMode="auto">
          <a:xfrm>
            <a:off x="1141119" y="-27384"/>
            <a:ext cx="800288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718" y="1340768"/>
            <a:ext cx="92260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u="sng" dirty="0" smtClean="0">
                <a:solidFill>
                  <a:srgbClr val="CC0000"/>
                </a:solidFill>
              </a:rPr>
              <a:t>Методические рекомендации</a:t>
            </a:r>
          </a:p>
          <a:p>
            <a:pPr lvl="0" algn="ctr"/>
            <a:r>
              <a:rPr lang="ru-RU" sz="3600" b="1" u="sng" dirty="0">
                <a:solidFill>
                  <a:srgbClr val="CC0000"/>
                </a:solidFill>
              </a:rPr>
              <a:t>по подготовке к написанию</a:t>
            </a:r>
            <a:br>
              <a:rPr lang="ru-RU" sz="3600" b="1" u="sng" dirty="0">
                <a:solidFill>
                  <a:srgbClr val="CC0000"/>
                </a:solidFill>
              </a:rPr>
            </a:br>
            <a:r>
              <a:rPr lang="ru-RU" sz="3600" b="1" u="sng" dirty="0">
                <a:solidFill>
                  <a:srgbClr val="CC0000"/>
                </a:solidFill>
              </a:rPr>
              <a:t>итогового сочинения</a:t>
            </a:r>
            <a:endParaRPr lang="ru-RU" sz="3600" b="1" u="sng" dirty="0" smtClean="0">
              <a:solidFill>
                <a:srgbClr val="CC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3140968"/>
            <a:ext cx="97218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0000"/>
                </a:solidFill>
                <a:latin typeface="+mj-lt"/>
              </a:rPr>
              <a:t>Официальный комментарий ФИПИ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0000"/>
                </a:solidFill>
                <a:latin typeface="+mj-lt"/>
              </a:rPr>
              <a:t>Словарная работа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0000"/>
                </a:solidFill>
                <a:latin typeface="+mj-lt"/>
              </a:rPr>
              <a:t>Афоризмы и высказывания известных людей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0000"/>
                </a:solidFill>
                <a:latin typeface="+mj-lt"/>
              </a:rPr>
              <a:t>Основные аспекты раскрытия темы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0000"/>
                </a:solidFill>
                <a:latin typeface="+mj-lt"/>
              </a:rPr>
              <a:t>Круг литературных произведений</a:t>
            </a:r>
          </a:p>
        </p:txBody>
      </p:sp>
    </p:spTree>
    <p:extLst>
      <p:ext uri="{BB962C8B-B14F-4D97-AF65-F5344CB8AC3E}">
        <p14:creationId xmlns:p14="http://schemas.microsoft.com/office/powerpoint/2010/main" val="31959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177" b="75701"/>
          <a:stretch/>
        </p:blipFill>
        <p:spPr bwMode="auto">
          <a:xfrm>
            <a:off x="0" y="-27384"/>
            <a:ext cx="1141119" cy="158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b="83610"/>
          <a:stretch/>
        </p:blipFill>
        <p:spPr bwMode="auto">
          <a:xfrm>
            <a:off x="1141119" y="-27384"/>
            <a:ext cx="800288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23819" y="1340768"/>
            <a:ext cx="775136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CC0000"/>
                </a:solidFill>
                <a:latin typeface="Futura"/>
              </a:rPr>
              <a:t>Человек </a:t>
            </a:r>
            <a:r>
              <a:rPr lang="ru-RU" sz="3200" b="1" u="sng" dirty="0">
                <a:solidFill>
                  <a:srgbClr val="CC0000"/>
                </a:solidFill>
                <a:latin typeface="Futura"/>
              </a:rPr>
              <a:t>путешествующий: дорога </a:t>
            </a:r>
            <a:endParaRPr lang="ru-RU" sz="3200" b="1" u="sng" dirty="0" smtClean="0">
              <a:solidFill>
                <a:srgbClr val="CC0000"/>
              </a:solidFill>
              <a:latin typeface="Futura"/>
            </a:endParaRPr>
          </a:p>
          <a:p>
            <a:pPr algn="ctr"/>
            <a:r>
              <a:rPr lang="ru-RU" sz="3200" b="1" u="sng" dirty="0" smtClean="0">
                <a:solidFill>
                  <a:srgbClr val="CC0000"/>
                </a:solidFill>
                <a:latin typeface="Futura"/>
              </a:rPr>
              <a:t>в</a:t>
            </a:r>
            <a:r>
              <a:rPr lang="ru-RU" sz="3200" b="1" u="sng" dirty="0">
                <a:solidFill>
                  <a:srgbClr val="CC0000"/>
                </a:solidFill>
                <a:latin typeface="Futura"/>
              </a:rPr>
              <a:t> жизни человека</a:t>
            </a:r>
            <a:r>
              <a:rPr lang="ru-RU" sz="3200" b="1" u="sng" dirty="0">
                <a:solidFill>
                  <a:srgbClr val="000000"/>
                </a:solidFill>
                <a:latin typeface="Futura"/>
              </a:rPr>
              <a:t/>
            </a:r>
            <a:br>
              <a:rPr lang="ru-RU" sz="3200" b="1" u="sng" dirty="0">
                <a:solidFill>
                  <a:srgbClr val="000000"/>
                </a:solidFill>
                <a:latin typeface="Futura"/>
              </a:rPr>
            </a:br>
            <a:endParaRPr lang="ru-RU" sz="24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787318"/>
            <a:ext cx="81196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effectLst/>
                <a:latin typeface="+mj-lt"/>
                <a:ea typeface="Times New Roman"/>
              </a:rPr>
              <a:t>«Письма о добром и прекрасном» Д.С. Лихачев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effectLst/>
                <a:latin typeface="+mj-lt"/>
                <a:ea typeface="Times New Roman"/>
              </a:rPr>
              <a:t>«Робинзон Крузо» Д. </a:t>
            </a:r>
            <a:r>
              <a:rPr lang="ru-RU" sz="2800" b="1" dirty="0" err="1" smtClean="0">
                <a:effectLst/>
                <a:latin typeface="+mj-lt"/>
                <a:ea typeface="Times New Roman"/>
              </a:rPr>
              <a:t>Дэфо</a:t>
            </a:r>
            <a:endParaRPr lang="ru-RU" sz="2800" b="1" dirty="0" smtClean="0">
              <a:effectLst/>
              <a:latin typeface="+mj-lt"/>
              <a:ea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effectLst/>
                <a:latin typeface="+mj-lt"/>
                <a:ea typeface="Times New Roman"/>
              </a:rPr>
              <a:t>«Выхожу один я на дорогу…»</a:t>
            </a:r>
            <a:r>
              <a:rPr lang="ru-RU" sz="2800" dirty="0" smtClean="0">
                <a:effectLst/>
                <a:latin typeface="+mj-lt"/>
                <a:ea typeface="Times New Roman"/>
              </a:rPr>
              <a:t>.</a:t>
            </a:r>
            <a:r>
              <a:rPr lang="ru-RU" sz="2800" b="1" dirty="0" smtClean="0">
                <a:effectLst/>
                <a:latin typeface="+mj-lt"/>
                <a:ea typeface="Times New Roman"/>
              </a:rPr>
              <a:t>М.Ю. Лермонтов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+mj-lt"/>
                <a:ea typeface="Times New Roman"/>
              </a:rPr>
              <a:t>«Война и мир» Л.Н. Толстой</a:t>
            </a:r>
            <a:r>
              <a:rPr lang="ru-RU" sz="2800" dirty="0" smtClean="0">
                <a:effectLst/>
                <a:latin typeface="+mj-lt"/>
                <a:ea typeface="Times New Roman"/>
              </a:rPr>
              <a:t> </a:t>
            </a:r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031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177" b="75701"/>
          <a:stretch/>
        </p:blipFill>
        <p:spPr bwMode="auto">
          <a:xfrm>
            <a:off x="0" y="-27384"/>
            <a:ext cx="1141119" cy="158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b="83610"/>
          <a:stretch/>
        </p:blipFill>
        <p:spPr bwMode="auto">
          <a:xfrm>
            <a:off x="1141119" y="-27384"/>
            <a:ext cx="800288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23819" y="1340768"/>
            <a:ext cx="775136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CC0000"/>
                </a:solidFill>
                <a:latin typeface="Futura"/>
              </a:rPr>
              <a:t>Цивилизация и технологии — спасение, вызов или трагедия?</a:t>
            </a:r>
            <a:br>
              <a:rPr lang="ru-RU" sz="3200" b="1" u="sng" dirty="0" smtClean="0">
                <a:solidFill>
                  <a:srgbClr val="CC0000"/>
                </a:solidFill>
                <a:latin typeface="Futura"/>
              </a:rPr>
            </a:br>
            <a:r>
              <a:rPr lang="ru-RU" sz="3200" b="1" u="sng" dirty="0">
                <a:solidFill>
                  <a:srgbClr val="000000"/>
                </a:solidFill>
                <a:latin typeface="Futura"/>
              </a:rPr>
              <a:t/>
            </a:r>
            <a:br>
              <a:rPr lang="ru-RU" sz="3200" b="1" u="sng" dirty="0">
                <a:solidFill>
                  <a:srgbClr val="000000"/>
                </a:solidFill>
                <a:latin typeface="Futura"/>
              </a:rPr>
            </a:br>
            <a:endParaRPr lang="ru-RU" sz="24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47181" y="2787318"/>
            <a:ext cx="81196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effectLst/>
                <a:latin typeface="+mj-lt"/>
                <a:ea typeface="Times New Roman"/>
              </a:rPr>
              <a:t>«Собачье сердце» М.А. Булгаков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effectLst/>
                <a:latin typeface="+mj-lt"/>
                <a:ea typeface="Times New Roman"/>
              </a:rPr>
              <a:t>«Прощание с Матерой» В.Г. Распутин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effectLst/>
                <a:latin typeface="+mj-lt"/>
                <a:ea typeface="Times New Roman"/>
              </a:rPr>
              <a:t>«Чернобыльская молитва» С. Алексеевич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+mj-lt"/>
                <a:ea typeface="Times New Roman"/>
              </a:rPr>
              <a:t>«451° по Фаренгейту» Р. </a:t>
            </a:r>
            <a:r>
              <a:rPr lang="ru-RU" sz="2800" b="1" dirty="0" err="1" smtClean="0">
                <a:latin typeface="+mj-lt"/>
                <a:ea typeface="Times New Roman"/>
              </a:rPr>
              <a:t>Брэдбери</a:t>
            </a:r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167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177" b="75701"/>
          <a:stretch/>
        </p:blipFill>
        <p:spPr bwMode="auto">
          <a:xfrm>
            <a:off x="0" y="-27384"/>
            <a:ext cx="1141119" cy="158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b="83610"/>
          <a:stretch/>
        </p:blipFill>
        <p:spPr bwMode="auto">
          <a:xfrm>
            <a:off x="1141119" y="-27384"/>
            <a:ext cx="800288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23819" y="1340768"/>
            <a:ext cx="72646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CC0000"/>
                </a:solidFill>
                <a:latin typeface="Futura"/>
              </a:rPr>
              <a:t>Преступление и наказание — вечная тема?</a:t>
            </a:r>
            <a:br>
              <a:rPr lang="ru-RU" sz="3200" b="1" u="sng" dirty="0" smtClean="0">
                <a:solidFill>
                  <a:srgbClr val="CC0000"/>
                </a:solidFill>
                <a:latin typeface="Futura"/>
              </a:rPr>
            </a:br>
            <a:r>
              <a:rPr lang="ru-RU" sz="3200" b="1" u="sng" dirty="0">
                <a:solidFill>
                  <a:srgbClr val="000000"/>
                </a:solidFill>
                <a:latin typeface="Futura"/>
              </a:rPr>
              <a:t/>
            </a:r>
            <a:br>
              <a:rPr lang="ru-RU" sz="3200" b="1" u="sng" dirty="0">
                <a:solidFill>
                  <a:srgbClr val="000000"/>
                </a:solidFill>
                <a:latin typeface="Futura"/>
              </a:rPr>
            </a:br>
            <a:endParaRPr lang="ru-RU" sz="24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47181" y="2787318"/>
            <a:ext cx="81196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effectLst/>
                <a:latin typeface="+mj-lt"/>
                <a:ea typeface="Times New Roman"/>
              </a:rPr>
              <a:t>«Преступление и наказание» Ф.М. Достоевский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effectLst/>
                <a:latin typeface="+mj-lt"/>
                <a:ea typeface="Times New Roman"/>
              </a:rPr>
              <a:t>«Старуха </a:t>
            </a:r>
            <a:r>
              <a:rPr lang="ru-RU" sz="2800" b="1" dirty="0" err="1" smtClean="0">
                <a:effectLst/>
                <a:latin typeface="+mj-lt"/>
                <a:ea typeface="Times New Roman"/>
              </a:rPr>
              <a:t>Изергиль</a:t>
            </a:r>
            <a:r>
              <a:rPr lang="ru-RU" sz="2800" b="1" dirty="0" smtClean="0">
                <a:effectLst/>
                <a:latin typeface="+mj-lt"/>
                <a:ea typeface="Times New Roman"/>
              </a:rPr>
              <a:t>» </a:t>
            </a:r>
            <a:r>
              <a:rPr lang="ru-RU" sz="2800" b="1" dirty="0" err="1" smtClean="0">
                <a:effectLst/>
                <a:latin typeface="+mj-lt"/>
                <a:ea typeface="Times New Roman"/>
              </a:rPr>
              <a:t>А.М.Горький</a:t>
            </a:r>
            <a:endParaRPr lang="ru-RU" sz="2800" b="1" dirty="0" smtClean="0">
              <a:effectLst/>
              <a:latin typeface="+mj-lt"/>
              <a:ea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effectLst/>
                <a:latin typeface="+mj-lt"/>
                <a:ea typeface="Times New Roman"/>
              </a:rPr>
              <a:t>«Капитанская дочка» </a:t>
            </a:r>
            <a:r>
              <a:rPr lang="ru-RU" sz="2800" b="1" dirty="0" err="1" smtClean="0">
                <a:effectLst/>
                <a:latin typeface="+mj-lt"/>
                <a:ea typeface="Times New Roman"/>
              </a:rPr>
              <a:t>А.С.Пушкин</a:t>
            </a:r>
            <a:endParaRPr lang="ru-RU" sz="2800" b="1" dirty="0" smtClean="0">
              <a:effectLst/>
              <a:latin typeface="+mj-lt"/>
              <a:ea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+mj-lt"/>
                <a:ea typeface="Times New Roman"/>
              </a:rPr>
              <a:t>«Белая цапля» </a:t>
            </a:r>
            <a:r>
              <a:rPr lang="ru-RU" sz="2800" b="1" dirty="0" err="1" smtClean="0">
                <a:latin typeface="+mj-lt"/>
                <a:ea typeface="Times New Roman"/>
              </a:rPr>
              <a:t>Н.Телешов</a:t>
            </a:r>
            <a:endParaRPr lang="ru-RU" sz="2800" b="1" dirty="0" smtClean="0">
              <a:latin typeface="+mj-lt"/>
              <a:ea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+mj-lt"/>
              </a:rPr>
              <a:t>«Мастер и Маргарита» М.А. Булгаков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+mj-lt"/>
              </a:rPr>
              <a:t>«Портрет Дориана Грея» О. </a:t>
            </a:r>
            <a:r>
              <a:rPr lang="ru-RU" sz="2800" b="1" dirty="0" err="1" smtClean="0">
                <a:latin typeface="+mj-lt"/>
              </a:rPr>
              <a:t>Уальд</a:t>
            </a:r>
            <a:endParaRPr lang="ru-RU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78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177" b="75701"/>
          <a:stretch/>
        </p:blipFill>
        <p:spPr bwMode="auto">
          <a:xfrm>
            <a:off x="0" y="-27384"/>
            <a:ext cx="1141119" cy="158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b="83610"/>
          <a:stretch/>
        </p:blipFill>
        <p:spPr bwMode="auto">
          <a:xfrm>
            <a:off x="1141119" y="-27384"/>
            <a:ext cx="800288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23819" y="1340768"/>
            <a:ext cx="726460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CC0000"/>
                </a:solidFill>
                <a:latin typeface="Futura"/>
              </a:rPr>
              <a:t>Книга (музыка, спектакль, фильм) — про меня</a:t>
            </a:r>
            <a:r>
              <a:rPr lang="ru-RU" sz="3200" b="1" u="sng" dirty="0">
                <a:solidFill>
                  <a:srgbClr val="000000"/>
                </a:solidFill>
                <a:latin typeface="Futura"/>
              </a:rPr>
              <a:t/>
            </a:r>
            <a:br>
              <a:rPr lang="ru-RU" sz="3200" b="1" u="sng" dirty="0">
                <a:solidFill>
                  <a:srgbClr val="000000"/>
                </a:solidFill>
                <a:latin typeface="Futura"/>
              </a:rPr>
            </a:br>
            <a:endParaRPr lang="ru-RU" sz="24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47180" y="2787318"/>
            <a:ext cx="83452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effectLst/>
                <a:latin typeface="+mj-lt"/>
                <a:ea typeface="Times New Roman"/>
              </a:rPr>
              <a:t>«Несколько дней из жизни И.И. Обломова» Н.С. Михалков, «Обломов» И.А. Гончаров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+mj-lt"/>
                <a:ea typeface="Times New Roman"/>
              </a:rPr>
              <a:t>«Белая цапля» Н. </a:t>
            </a:r>
            <a:r>
              <a:rPr lang="ru-RU" sz="2800" b="1" dirty="0" err="1" smtClean="0">
                <a:latin typeface="+mj-lt"/>
                <a:ea typeface="Times New Roman"/>
              </a:rPr>
              <a:t>Телешов</a:t>
            </a:r>
            <a:r>
              <a:rPr lang="ru-RU" sz="2800" b="1" dirty="0" smtClean="0">
                <a:latin typeface="+mj-lt"/>
                <a:ea typeface="Times New Roman"/>
              </a:rPr>
              <a:t>, фильм И. </a:t>
            </a:r>
            <a:r>
              <a:rPr lang="ru-RU" sz="2800" b="1" dirty="0" err="1" smtClean="0">
                <a:latin typeface="+mj-lt"/>
                <a:ea typeface="Times New Roman"/>
              </a:rPr>
              <a:t>Доукша</a:t>
            </a:r>
            <a:r>
              <a:rPr lang="ru-RU" sz="2800" b="1" dirty="0" smtClean="0">
                <a:latin typeface="+mj-lt"/>
                <a:ea typeface="Times New Roman"/>
              </a:rPr>
              <a:t> и </a:t>
            </a:r>
            <a:r>
              <a:rPr lang="ru-RU" sz="2800" b="1" dirty="0" err="1" smtClean="0">
                <a:latin typeface="+mj-lt"/>
                <a:ea typeface="Times New Roman"/>
              </a:rPr>
              <a:t>И</a:t>
            </a:r>
            <a:r>
              <a:rPr lang="ru-RU" sz="2800" b="1" dirty="0" smtClean="0">
                <a:latin typeface="+mj-lt"/>
                <a:ea typeface="Times New Roman"/>
              </a:rPr>
              <a:t>. Бузиновой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+mj-lt"/>
              </a:rPr>
              <a:t>Р. Быков «Чучело», В. </a:t>
            </a:r>
            <a:r>
              <a:rPr lang="ru-RU" sz="2800" b="1" dirty="0" err="1" smtClean="0">
                <a:latin typeface="+mj-lt"/>
              </a:rPr>
              <a:t>Железников</a:t>
            </a:r>
            <a:r>
              <a:rPr lang="ru-RU" sz="2800" b="1" dirty="0" smtClean="0">
                <a:latin typeface="+mj-lt"/>
              </a:rPr>
              <a:t> «Чучело»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+mj-lt"/>
              </a:rPr>
              <a:t>«Пропала совесть» М.Е. Салтыков-Щедрин, фильм Алексея Соловьева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+mj-lt"/>
              </a:rPr>
              <a:t>«Корзина с еловыми шишками» К.Г. Паустовский</a:t>
            </a:r>
            <a:endParaRPr lang="ru-RU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898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177" b="75701"/>
          <a:stretch/>
        </p:blipFill>
        <p:spPr bwMode="auto">
          <a:xfrm>
            <a:off x="0" y="-27384"/>
            <a:ext cx="1141119" cy="158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b="83610"/>
          <a:stretch/>
        </p:blipFill>
        <p:spPr bwMode="auto">
          <a:xfrm>
            <a:off x="1141119" y="-27384"/>
            <a:ext cx="800288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23819" y="1340768"/>
            <a:ext cx="72646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CC0000"/>
                </a:solidFill>
                <a:latin typeface="Futura"/>
              </a:rPr>
              <a:t>Кому на Руси жить хорошо? — вопрос гражданина</a:t>
            </a:r>
            <a:endParaRPr lang="ru-RU" sz="24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47181" y="2787318"/>
            <a:ext cx="81196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effectLst/>
                <a:latin typeface="+mj-lt"/>
                <a:ea typeface="Times New Roman"/>
              </a:rPr>
              <a:t>«Кому на Руси жить хорошо» Н.А. Некрасов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+mj-lt"/>
                <a:ea typeface="Times New Roman"/>
              </a:rPr>
              <a:t>«Тарас Бульба» Н.В. Гоголя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+mj-lt"/>
              </a:rPr>
              <a:t>«Война и мир» Л.Н. Толстой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+mj-lt"/>
              </a:rPr>
              <a:t>«Письма о добром и прекрасном» Д.С. Лихачев</a:t>
            </a:r>
            <a:endParaRPr lang="ru-RU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20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177" b="75701"/>
          <a:stretch/>
        </p:blipFill>
        <p:spPr bwMode="auto">
          <a:xfrm>
            <a:off x="0" y="-27384"/>
            <a:ext cx="1141119" cy="158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b="83610"/>
          <a:stretch/>
        </p:blipFill>
        <p:spPr bwMode="auto">
          <a:xfrm>
            <a:off x="1141119" y="-27384"/>
            <a:ext cx="800288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23819" y="1340768"/>
            <a:ext cx="72646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CC0000"/>
                </a:solidFill>
                <a:latin typeface="Futura"/>
              </a:rPr>
              <a:t>Авторский коллектив</a:t>
            </a:r>
            <a:endParaRPr lang="ru-RU" sz="24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925543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+mj-lt"/>
                <a:ea typeface="Times New Roman"/>
              </a:rPr>
              <a:t>Бутенко Л.П., зам. директора по УВР, учитель русского языка и литературы МБОУ лицея № 14 </a:t>
            </a:r>
            <a:r>
              <a:rPr lang="ru-RU" b="1" dirty="0" err="1">
                <a:latin typeface="+mj-lt"/>
                <a:ea typeface="Times New Roman"/>
              </a:rPr>
              <a:t>г.Ставрополя</a:t>
            </a:r>
            <a:endParaRPr lang="ru-RU" b="1" dirty="0">
              <a:latin typeface="+mj-lt"/>
              <a:ea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err="1">
                <a:latin typeface="+mj-lt"/>
                <a:ea typeface="Times New Roman"/>
              </a:rPr>
              <a:t>Бойцова</a:t>
            </a:r>
            <a:r>
              <a:rPr lang="ru-RU" b="1" dirty="0">
                <a:latin typeface="+mj-lt"/>
                <a:ea typeface="Times New Roman"/>
              </a:rPr>
              <a:t> Е.С, учитель русского языка и литературы, МАОУ лицей № 17, г. Ставрополь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+mj-lt"/>
                <a:ea typeface="Times New Roman"/>
              </a:rPr>
              <a:t>Иващенко </a:t>
            </a:r>
            <a:r>
              <a:rPr lang="ru-RU" b="1" dirty="0">
                <a:latin typeface="+mj-lt"/>
                <a:ea typeface="Times New Roman"/>
              </a:rPr>
              <a:t>Е.В., методист ЦНППМ СКИРО ПК И ПРО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+mj-lt"/>
                <a:ea typeface="Times New Roman"/>
              </a:rPr>
              <a:t>Кириченко О.В., учитель русского языка и литературы ГБОУ СК «Гимназия № 25», г. Ставрополь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+mj-lt"/>
                <a:ea typeface="Times New Roman"/>
              </a:rPr>
              <a:t>Куликова И.А., зам. директора по УВР, учитель русского языка и литературы МБОУ СОШ № 26, г. Ставрополь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err="1">
                <a:latin typeface="+mj-lt"/>
                <a:ea typeface="Times New Roman"/>
              </a:rPr>
              <a:t>Лубяницкая</a:t>
            </a:r>
            <a:r>
              <a:rPr lang="ru-RU" b="1" dirty="0">
                <a:latin typeface="+mj-lt"/>
                <a:ea typeface="Times New Roman"/>
              </a:rPr>
              <a:t> Е.А., учитель русского языка и литературы МАОУ лицей № 17, г. Ставрополь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+mj-lt"/>
                <a:ea typeface="Times New Roman"/>
              </a:rPr>
              <a:t> Пешкова И.В., учитель русского языка и литературы ГБОУ СК «Гимназия № 25», г. Ставрополь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+mj-lt"/>
                <a:ea typeface="Times New Roman"/>
              </a:rPr>
              <a:t>Шрамко А.В., учитель русского языка и литературы МБОУ лицея № 14, г. Ставрополь</a:t>
            </a:r>
          </a:p>
        </p:txBody>
      </p:sp>
    </p:spTree>
    <p:extLst>
      <p:ext uri="{BB962C8B-B14F-4D97-AF65-F5344CB8AC3E}">
        <p14:creationId xmlns:p14="http://schemas.microsoft.com/office/powerpoint/2010/main" val="2650854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177" b="75701"/>
          <a:stretch/>
        </p:blipFill>
        <p:spPr bwMode="auto">
          <a:xfrm>
            <a:off x="0" y="-27384"/>
            <a:ext cx="1141119" cy="158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b="83610"/>
          <a:stretch/>
        </p:blipFill>
        <p:spPr bwMode="auto">
          <a:xfrm>
            <a:off x="1141119" y="-27384"/>
            <a:ext cx="800288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7961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177" b="75701"/>
          <a:stretch/>
        </p:blipFill>
        <p:spPr bwMode="auto">
          <a:xfrm>
            <a:off x="0" y="-27384"/>
            <a:ext cx="1141119" cy="158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b="83610"/>
          <a:stretch/>
        </p:blipFill>
        <p:spPr bwMode="auto">
          <a:xfrm>
            <a:off x="1141119" y="-27384"/>
            <a:ext cx="800288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3648" y="1141295"/>
            <a:ext cx="6924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4800" b="1" dirty="0" smtClean="0">
                <a:solidFill>
                  <a:srgbClr val="FF0000"/>
                </a:solidFill>
              </a:rPr>
              <a:t>Требования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к сочинению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7973" y="2204864"/>
            <a:ext cx="697883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4000" b="1" i="0" dirty="0" smtClean="0"/>
              <a:t>Объем итогового сочинения</a:t>
            </a:r>
          </a:p>
          <a:p>
            <a:pPr lvl="0"/>
            <a:r>
              <a:rPr lang="ru-RU" sz="3200" b="1" i="0" dirty="0" smtClean="0"/>
              <a:t>     (рекомендуемый объем </a:t>
            </a:r>
            <a:r>
              <a:rPr lang="ru-RU" sz="3200" b="1" i="0" dirty="0" smtClean="0">
                <a:solidFill>
                  <a:srgbClr val="FF0000"/>
                </a:solidFill>
              </a:rPr>
              <a:t>350 </a:t>
            </a:r>
            <a:r>
              <a:rPr lang="ru-RU" sz="3200" b="1" i="0" dirty="0" smtClean="0"/>
              <a:t>слов)</a:t>
            </a:r>
            <a:endParaRPr lang="ru-RU" sz="3200" b="1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14889" y="4008423"/>
            <a:ext cx="75603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ü"/>
            </a:pPr>
            <a:r>
              <a:rPr lang="ru-RU" sz="4000" b="1" i="0" dirty="0" smtClean="0"/>
              <a:t>Самостоятельность написания</a:t>
            </a:r>
          </a:p>
          <a:p>
            <a:pPr lvl="0"/>
            <a:r>
              <a:rPr lang="ru-RU" sz="4000" b="1" i="0" dirty="0" smtClean="0"/>
              <a:t>     итогового сочинения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74268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177" b="75701"/>
          <a:stretch/>
        </p:blipFill>
        <p:spPr bwMode="auto">
          <a:xfrm>
            <a:off x="0" y="-27384"/>
            <a:ext cx="1141119" cy="158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b="83610"/>
          <a:stretch/>
        </p:blipFill>
        <p:spPr bwMode="auto">
          <a:xfrm>
            <a:off x="1141119" y="-27384"/>
            <a:ext cx="800288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46022" y="1068012"/>
            <a:ext cx="57170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Критерии оценивания итогового сочинения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0307" y="2636912"/>
            <a:ext cx="8748464" cy="344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altLang="ru-RU" sz="3200" kern="0" dirty="0">
                <a:solidFill>
                  <a:prstClr val="black"/>
                </a:solidFill>
                <a:latin typeface="Times New Roman"/>
              </a:rPr>
              <a:t>1.</a:t>
            </a:r>
            <a:r>
              <a:rPr lang="ru-RU" altLang="ru-RU" sz="3200" b="1" u="sng" kern="0" dirty="0">
                <a:solidFill>
                  <a:prstClr val="black"/>
                </a:solidFill>
                <a:latin typeface="Times New Roman"/>
              </a:rPr>
              <a:t> Соответствие теме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altLang="ru-RU" sz="3200" kern="0" dirty="0">
                <a:solidFill>
                  <a:prstClr val="black"/>
                </a:solidFill>
                <a:latin typeface="Times New Roman"/>
              </a:rPr>
              <a:t>2.</a:t>
            </a:r>
            <a:r>
              <a:rPr lang="ru-RU" altLang="ru-RU" sz="3200" b="1" u="sng" kern="0" dirty="0">
                <a:solidFill>
                  <a:prstClr val="black"/>
                </a:solidFill>
                <a:latin typeface="Times New Roman"/>
              </a:rPr>
              <a:t> Аргументация. Привлечение </a:t>
            </a:r>
            <a:r>
              <a:rPr lang="ru-RU" altLang="ru-RU" sz="3200" b="1" u="sng" kern="0" dirty="0" smtClean="0">
                <a:solidFill>
                  <a:prstClr val="black"/>
                </a:solidFill>
                <a:latin typeface="Times New Roman"/>
              </a:rPr>
              <a:t>           литературного </a:t>
            </a:r>
            <a:r>
              <a:rPr lang="ru-RU" altLang="ru-RU" sz="3200" b="1" u="sng" kern="0" dirty="0">
                <a:solidFill>
                  <a:prstClr val="black"/>
                </a:solidFill>
                <a:latin typeface="Times New Roman"/>
              </a:rPr>
              <a:t>материала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altLang="ru-RU" sz="3200" kern="0" dirty="0">
                <a:solidFill>
                  <a:prstClr val="black"/>
                </a:solidFill>
                <a:latin typeface="Times New Roman"/>
              </a:rPr>
              <a:t>3. Композиция и логика рассуждения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altLang="ru-RU" sz="3200" kern="0" dirty="0">
                <a:solidFill>
                  <a:prstClr val="black"/>
                </a:solidFill>
                <a:latin typeface="Times New Roman"/>
              </a:rPr>
              <a:t>4. Качество письменной речи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altLang="ru-RU" sz="3200" kern="0" dirty="0">
                <a:solidFill>
                  <a:prstClr val="black"/>
                </a:solidFill>
                <a:latin typeface="Times New Roman"/>
              </a:rPr>
              <a:t>5. Грамотность</a:t>
            </a:r>
          </a:p>
        </p:txBody>
      </p:sp>
    </p:spTree>
    <p:extLst>
      <p:ext uri="{BB962C8B-B14F-4D97-AF65-F5344CB8AC3E}">
        <p14:creationId xmlns:p14="http://schemas.microsoft.com/office/powerpoint/2010/main" val="308979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177" b="75701"/>
          <a:stretch/>
        </p:blipFill>
        <p:spPr bwMode="auto">
          <a:xfrm>
            <a:off x="0" y="-27384"/>
            <a:ext cx="1141119" cy="158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b="83610"/>
          <a:stretch/>
        </p:blipFill>
        <p:spPr bwMode="auto">
          <a:xfrm>
            <a:off x="1141119" y="-27384"/>
            <a:ext cx="800288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76661" y="1066645"/>
            <a:ext cx="2710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u="sng" dirty="0" smtClean="0"/>
              <a:t>Критерий 1</a:t>
            </a:r>
            <a:endParaRPr lang="ru-RU" sz="4000" b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51202" y="1772816"/>
            <a:ext cx="3887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u="sng" dirty="0" smtClean="0">
                <a:solidFill>
                  <a:srgbClr val="FF0000"/>
                </a:solidFill>
              </a:rPr>
              <a:t>Соответствие</a:t>
            </a:r>
            <a:r>
              <a:rPr lang="ru-RU" sz="3200" b="1" u="sng" dirty="0" smtClean="0">
                <a:solidFill>
                  <a:srgbClr val="FF0000"/>
                </a:solidFill>
              </a:rPr>
              <a:t> </a:t>
            </a:r>
            <a:r>
              <a:rPr lang="ru-RU" sz="3600" b="1" u="sng" dirty="0" smtClean="0">
                <a:solidFill>
                  <a:srgbClr val="FF0000"/>
                </a:solidFill>
              </a:rPr>
              <a:t>теме</a:t>
            </a:r>
            <a:endParaRPr lang="ru-RU" sz="3600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234408" y="3762618"/>
            <a:ext cx="40197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FF0000"/>
                </a:solidFill>
              </a:rPr>
              <a:t>ЗАЧЕТ</a:t>
            </a:r>
          </a:p>
          <a:p>
            <a:pPr lvl="0" algn="ctr"/>
            <a:r>
              <a:rPr lang="ru-RU" sz="2400" b="1" i="0" dirty="0" smtClean="0"/>
              <a:t>выпускник рассуждает на предложенную тему, выбрав путь ее раскрытия 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411760" y="2517421"/>
            <a:ext cx="936104" cy="1060531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29369" y="2537125"/>
            <a:ext cx="1294584" cy="125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542521" y="3577952"/>
            <a:ext cx="414199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FF0000"/>
                </a:solidFill>
              </a:rPr>
              <a:t>НЕЗАЧЕТ</a:t>
            </a:r>
          </a:p>
          <a:p>
            <a:pPr lvl="0" algn="ctr"/>
            <a:r>
              <a:rPr lang="ru-RU" sz="2400" b="1" i="0" dirty="0" smtClean="0"/>
              <a:t>сочинение не соответствует теме или в нем не прослеживается конкретной цели высказывания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27890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177" b="75701"/>
          <a:stretch/>
        </p:blipFill>
        <p:spPr bwMode="auto">
          <a:xfrm>
            <a:off x="0" y="-27384"/>
            <a:ext cx="1141119" cy="158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b="83610"/>
          <a:stretch/>
        </p:blipFill>
        <p:spPr bwMode="auto">
          <a:xfrm>
            <a:off x="1141119" y="-27384"/>
            <a:ext cx="800288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76661" y="1066645"/>
            <a:ext cx="2710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u="sng" dirty="0" smtClean="0"/>
              <a:t>Критерий 2</a:t>
            </a:r>
            <a:endParaRPr lang="ru-RU" sz="4000" b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51202" y="1772816"/>
            <a:ext cx="30577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u="sng" dirty="0" smtClean="0">
                <a:solidFill>
                  <a:srgbClr val="FF0000"/>
                </a:solidFill>
              </a:rPr>
              <a:t>Аргументация</a:t>
            </a:r>
            <a:endParaRPr lang="ru-RU" sz="3200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130025" y="3352820"/>
            <a:ext cx="430811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FF0000"/>
                </a:solidFill>
              </a:rPr>
              <a:t>ЗАЧЕТ</a:t>
            </a:r>
          </a:p>
          <a:p>
            <a:pPr lvl="0" algn="ctr"/>
            <a:r>
              <a:rPr lang="ru-RU" sz="2400" b="1" dirty="0" smtClean="0"/>
              <a:t>участник строит рассуждение, привлекая для аргументации не менее одного произведения отечественной или мировой литературы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411760" y="2517421"/>
            <a:ext cx="936104" cy="767563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32932" y="2533563"/>
            <a:ext cx="1060531" cy="1028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03479" y="3284984"/>
            <a:ext cx="44939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FF0000"/>
                </a:solidFill>
              </a:rPr>
              <a:t>НЕЗАЧЕТ</a:t>
            </a:r>
          </a:p>
          <a:p>
            <a:pPr lvl="0" algn="ctr"/>
            <a:r>
              <a:rPr lang="ru-RU" sz="2400" b="1" kern="0" dirty="0">
                <a:solidFill>
                  <a:sysClr val="windowText" lastClr="000000"/>
                </a:solidFill>
              </a:rPr>
              <a:t>сочинение написано без привлечения литературного материала, или в нем существенно искажено содержание произведения, или литературные произведения лишь упоминаются в работе</a:t>
            </a:r>
          </a:p>
        </p:txBody>
      </p:sp>
    </p:spTree>
    <p:extLst>
      <p:ext uri="{BB962C8B-B14F-4D97-AF65-F5344CB8AC3E}">
        <p14:creationId xmlns:p14="http://schemas.microsoft.com/office/powerpoint/2010/main" val="258352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177" b="75701"/>
          <a:stretch/>
        </p:blipFill>
        <p:spPr bwMode="auto">
          <a:xfrm>
            <a:off x="0" y="-27384"/>
            <a:ext cx="1141119" cy="158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b="83610"/>
          <a:stretch/>
        </p:blipFill>
        <p:spPr bwMode="auto">
          <a:xfrm>
            <a:off x="1141119" y="-27384"/>
            <a:ext cx="800288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76661" y="1066645"/>
            <a:ext cx="2710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u="sng" dirty="0" smtClean="0"/>
              <a:t>Критерий 3</a:t>
            </a:r>
            <a:endParaRPr lang="ru-RU" sz="4000" b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774531"/>
            <a:ext cx="72927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u="sng" dirty="0" smtClean="0">
                <a:solidFill>
                  <a:srgbClr val="FF0000"/>
                </a:solidFill>
              </a:rPr>
              <a:t>Композиция и логика рассуждения</a:t>
            </a: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130025" y="3352820"/>
            <a:ext cx="430811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FF0000"/>
                </a:solidFill>
              </a:rPr>
              <a:t>ЗАЧЕТ</a:t>
            </a:r>
          </a:p>
          <a:p>
            <a:pPr lvl="0" algn="ctr"/>
            <a:r>
              <a:rPr lang="ru-RU" sz="2400" b="1" dirty="0" smtClean="0"/>
              <a:t>участник аргументирует высказанные мысли, выдерживая соотношение между тезисом и доказательствами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411760" y="2517421"/>
            <a:ext cx="936104" cy="767563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32932" y="2533563"/>
            <a:ext cx="1060531" cy="1028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03479" y="3284984"/>
            <a:ext cx="449397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FF0000"/>
                </a:solidFill>
              </a:rPr>
              <a:t>НЕЗАЧЕТ</a:t>
            </a:r>
          </a:p>
          <a:p>
            <a:pPr lvl="0" algn="ctr"/>
            <a:r>
              <a:rPr lang="ru-RU" sz="2400" b="1" kern="0" dirty="0" smtClean="0">
                <a:solidFill>
                  <a:sysClr val="windowText" lastClr="000000"/>
                </a:solidFill>
              </a:rPr>
              <a:t>грубые логические нарушения мешают пониманию смысла сказанного или отсутствует </a:t>
            </a:r>
            <a:r>
              <a:rPr lang="ru-RU" sz="2400" b="1" kern="0" dirty="0" err="1" smtClean="0">
                <a:solidFill>
                  <a:sysClr val="windowText" lastClr="000000"/>
                </a:solidFill>
              </a:rPr>
              <a:t>тезисно</a:t>
            </a:r>
            <a:r>
              <a:rPr lang="ru-RU" sz="2400" b="1" kern="0" dirty="0" smtClean="0">
                <a:solidFill>
                  <a:sysClr val="windowText" lastClr="000000"/>
                </a:solidFill>
              </a:rPr>
              <a:t>-доказательная часть</a:t>
            </a:r>
            <a:endParaRPr lang="ru-RU" sz="24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25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177" b="75701"/>
          <a:stretch/>
        </p:blipFill>
        <p:spPr bwMode="auto">
          <a:xfrm>
            <a:off x="0" y="-27384"/>
            <a:ext cx="1141119" cy="158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b="83610"/>
          <a:stretch/>
        </p:blipFill>
        <p:spPr bwMode="auto">
          <a:xfrm>
            <a:off x="1141119" y="-27384"/>
            <a:ext cx="800288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76661" y="1066645"/>
            <a:ext cx="2710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u="sng" dirty="0" smtClean="0"/>
              <a:t>Критерий 4</a:t>
            </a:r>
            <a:endParaRPr lang="ru-RU" sz="4000" b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14052" y="1702549"/>
            <a:ext cx="6488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u="sng" dirty="0" smtClean="0">
                <a:solidFill>
                  <a:srgbClr val="FF0000"/>
                </a:solidFill>
              </a:rPr>
              <a:t>Качество письменной речи</a:t>
            </a: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95366" y="3047686"/>
            <a:ext cx="430811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FF0000"/>
                </a:solidFill>
              </a:rPr>
              <a:t>ЗАЧЕТ</a:t>
            </a:r>
          </a:p>
          <a:p>
            <a:pPr lvl="0" algn="ctr"/>
            <a:r>
              <a:rPr lang="ru-RU" sz="2400" b="1" dirty="0" smtClean="0"/>
              <a:t>участник точно выражает мысли, используя разнообразную лексику и различные грамматические конструкции, при необходимости уместно употребляет термины, избегает речевых штампов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555776" y="2517421"/>
            <a:ext cx="792088" cy="530265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15043" y="2526580"/>
            <a:ext cx="923239" cy="89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03479" y="3284984"/>
            <a:ext cx="449397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FF0000"/>
                </a:solidFill>
              </a:rPr>
              <a:t>НЕЗАЧЕТ</a:t>
            </a:r>
          </a:p>
          <a:p>
            <a:pPr lvl="0" algn="ctr"/>
            <a:r>
              <a:rPr lang="ru-RU" sz="2400" b="1" kern="0" dirty="0" smtClean="0">
                <a:solidFill>
                  <a:sysClr val="windowText" lastClr="000000"/>
                </a:solidFill>
              </a:rPr>
              <a:t>низкое качество речи, в том числе речевые ошибки, существенно затрудняющие понимание смысла сочинения</a:t>
            </a:r>
          </a:p>
        </p:txBody>
      </p:sp>
    </p:spTree>
    <p:extLst>
      <p:ext uri="{BB962C8B-B14F-4D97-AF65-F5344CB8AC3E}">
        <p14:creationId xmlns:p14="http://schemas.microsoft.com/office/powerpoint/2010/main" val="64969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177" b="75701"/>
          <a:stretch/>
        </p:blipFill>
        <p:spPr bwMode="auto">
          <a:xfrm>
            <a:off x="0" y="-27384"/>
            <a:ext cx="1141119" cy="158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b="83610"/>
          <a:stretch/>
        </p:blipFill>
        <p:spPr bwMode="auto">
          <a:xfrm>
            <a:off x="1141119" y="-27384"/>
            <a:ext cx="800288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86520" y="993615"/>
            <a:ext cx="2710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u="sng" dirty="0" smtClean="0"/>
              <a:t>Критерий 5</a:t>
            </a:r>
            <a:endParaRPr lang="ru-RU" sz="4000" b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92962" y="1486959"/>
            <a:ext cx="26903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u="sng" dirty="0" smtClean="0">
                <a:solidFill>
                  <a:srgbClr val="FF0000"/>
                </a:solidFill>
              </a:rPr>
              <a:t>Грамотность</a:t>
            </a: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130025" y="3068079"/>
            <a:ext cx="430811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FF0000"/>
                </a:solidFill>
              </a:rPr>
              <a:t>ЗАЧЕТ</a:t>
            </a:r>
          </a:p>
          <a:p>
            <a:pPr lvl="0" algn="ctr"/>
            <a:r>
              <a:rPr lang="ru-RU" sz="2400" b="1" dirty="0" smtClean="0"/>
              <a:t>в сумме не более </a:t>
            </a:r>
            <a:r>
              <a:rPr lang="ru-RU" sz="2400" b="1" dirty="0" smtClean="0">
                <a:solidFill>
                  <a:srgbClr val="FF0000"/>
                </a:solidFill>
              </a:rPr>
              <a:t>5 ошибок на 100 слов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411760" y="2300516"/>
            <a:ext cx="936104" cy="767563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10319" y="2243489"/>
            <a:ext cx="1060531" cy="1028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247310" y="3068079"/>
            <a:ext cx="46854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FF0000"/>
                </a:solidFill>
              </a:rPr>
              <a:t>НЕЗАЧЕТ</a:t>
            </a:r>
          </a:p>
          <a:p>
            <a:pPr lvl="0" algn="ctr"/>
            <a:r>
              <a:rPr lang="ru-RU" sz="2400" b="1" kern="0" dirty="0" smtClean="0">
                <a:solidFill>
                  <a:sysClr val="windowText" lastClr="000000"/>
                </a:solidFill>
              </a:rPr>
              <a:t>грамматические, орфографические и пунктуационные ошибки, допущенные в сочинении, затрудняют чтение и понимание текста </a:t>
            </a:r>
            <a:r>
              <a:rPr lang="ru-RU" sz="2400" b="1" kern="0" dirty="0" smtClean="0">
                <a:solidFill>
                  <a:srgbClr val="FF0000"/>
                </a:solidFill>
              </a:rPr>
              <a:t>(в сумме более 5 ошибок на 100 слов)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4367" y="6173379"/>
            <a:ext cx="8895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u="sng" dirty="0" smtClean="0">
                <a:solidFill>
                  <a:srgbClr val="FF0000"/>
                </a:solidFill>
              </a:rPr>
              <a:t>В течение всего времени работы над  сочинением можно пользоваться орфографическим словарем  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38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177" b="75701"/>
          <a:stretch/>
        </p:blipFill>
        <p:spPr bwMode="auto">
          <a:xfrm>
            <a:off x="0" y="-27384"/>
            <a:ext cx="1141119" cy="158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b="83610"/>
          <a:stretch/>
        </p:blipFill>
        <p:spPr bwMode="auto">
          <a:xfrm>
            <a:off x="1141119" y="-27384"/>
            <a:ext cx="800288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718" y="1340768"/>
            <a:ext cx="9226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u="sng" dirty="0" smtClean="0">
                <a:solidFill>
                  <a:srgbClr val="CC0000"/>
                </a:solidFill>
              </a:rPr>
              <a:t>Тематические направления </a:t>
            </a:r>
          </a:p>
          <a:p>
            <a:pPr lvl="0" algn="ctr"/>
            <a:r>
              <a:rPr lang="ru-RU" sz="3600" b="1" u="sng" dirty="0" smtClean="0">
                <a:solidFill>
                  <a:srgbClr val="CC0000"/>
                </a:solidFill>
              </a:rPr>
              <a:t>2021-2022 учебного года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2852936"/>
            <a:ext cx="9721858" cy="3356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0" dirty="0" smtClean="0">
                <a:solidFill>
                  <a:srgbClr val="000000"/>
                </a:solidFill>
                <a:effectLst/>
                <a:latin typeface="Futura"/>
              </a:rPr>
              <a:t>1. Человек путешествующий: дорога в жизни человека</a:t>
            </a:r>
            <a:br>
              <a:rPr lang="ru-RU" sz="2400" b="1" i="0" dirty="0" smtClean="0">
                <a:solidFill>
                  <a:srgbClr val="000000"/>
                </a:solidFill>
                <a:effectLst/>
                <a:latin typeface="Futura"/>
              </a:rPr>
            </a:br>
            <a:r>
              <a:rPr lang="ru-RU" sz="2400" b="1" i="0" dirty="0" smtClean="0">
                <a:solidFill>
                  <a:srgbClr val="000000"/>
                </a:solidFill>
                <a:effectLst/>
                <a:latin typeface="Futura"/>
              </a:rPr>
              <a:t>2. Цивилизация и технологии — спасение, вызов или трагедия?</a:t>
            </a:r>
            <a:br>
              <a:rPr lang="ru-RU" sz="2400" b="1" i="0" dirty="0" smtClean="0">
                <a:solidFill>
                  <a:srgbClr val="000000"/>
                </a:solidFill>
                <a:effectLst/>
                <a:latin typeface="Futura"/>
              </a:rPr>
            </a:br>
            <a:r>
              <a:rPr lang="ru-RU" sz="2400" b="1" i="0" dirty="0" smtClean="0">
                <a:solidFill>
                  <a:srgbClr val="000000"/>
                </a:solidFill>
                <a:effectLst/>
                <a:latin typeface="Futura"/>
              </a:rPr>
              <a:t>3. Преступление и наказание — вечная тема</a:t>
            </a:r>
            <a:br>
              <a:rPr lang="ru-RU" sz="2400" b="1" i="0" dirty="0" smtClean="0">
                <a:solidFill>
                  <a:srgbClr val="000000"/>
                </a:solidFill>
                <a:effectLst/>
                <a:latin typeface="Futura"/>
              </a:rPr>
            </a:br>
            <a:r>
              <a:rPr lang="ru-RU" sz="2400" b="1" i="0" dirty="0" smtClean="0">
                <a:solidFill>
                  <a:srgbClr val="000000"/>
                </a:solidFill>
                <a:effectLst/>
                <a:latin typeface="Futura"/>
              </a:rPr>
              <a:t>4. Книга (музыка, спектакль, фильм) — про меня</a:t>
            </a:r>
            <a:br>
              <a:rPr lang="ru-RU" sz="2400" b="1" i="0" dirty="0" smtClean="0">
                <a:solidFill>
                  <a:srgbClr val="000000"/>
                </a:solidFill>
                <a:effectLst/>
                <a:latin typeface="Futura"/>
              </a:rPr>
            </a:br>
            <a:r>
              <a:rPr lang="ru-RU" sz="2400" b="1" i="0" dirty="0" smtClean="0">
                <a:solidFill>
                  <a:srgbClr val="000000"/>
                </a:solidFill>
                <a:effectLst/>
                <a:latin typeface="Futura"/>
              </a:rPr>
              <a:t>5. Кому на Руси жить хорошо? — вопрос гражданина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6209624"/>
            <a:ext cx="8230313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31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651</Words>
  <Application>Microsoft Office PowerPoint</Application>
  <PresentationFormat>Экран (4:3)</PresentationFormat>
  <Paragraphs>93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Futura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Валентина Владимировна Гапоненко</cp:lastModifiedBy>
  <cp:revision>23</cp:revision>
  <dcterms:created xsi:type="dcterms:W3CDTF">2021-10-07T01:38:01Z</dcterms:created>
  <dcterms:modified xsi:type="dcterms:W3CDTF">2021-10-20T07:25:19Z</dcterms:modified>
</cp:coreProperties>
</file>