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2" r:id="rId1"/>
  </p:sldMasterIdLst>
  <p:notesMasterIdLst>
    <p:notesMasterId r:id="rId21"/>
  </p:notesMasterIdLst>
  <p:handoutMasterIdLst>
    <p:handoutMasterId r:id="rId22"/>
  </p:handoutMasterIdLst>
  <p:sldIdLst>
    <p:sldId id="677" r:id="rId2"/>
    <p:sldId id="681" r:id="rId3"/>
    <p:sldId id="687" r:id="rId4"/>
    <p:sldId id="689" r:id="rId5"/>
    <p:sldId id="691" r:id="rId6"/>
    <p:sldId id="692" r:id="rId7"/>
    <p:sldId id="690" r:id="rId8"/>
    <p:sldId id="683" r:id="rId9"/>
    <p:sldId id="700" r:id="rId10"/>
    <p:sldId id="699" r:id="rId11"/>
    <p:sldId id="685" r:id="rId12"/>
    <p:sldId id="686" r:id="rId13"/>
    <p:sldId id="679" r:id="rId14"/>
    <p:sldId id="693" r:id="rId15"/>
    <p:sldId id="694" r:id="rId16"/>
    <p:sldId id="695" r:id="rId17"/>
    <p:sldId id="696" r:id="rId18"/>
    <p:sldId id="697" r:id="rId19"/>
    <p:sldId id="701" r:id="rId20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3237F"/>
    <a:srgbClr val="E9EDF4"/>
    <a:srgbClr val="4F81BD"/>
    <a:srgbClr val="446FA2"/>
    <a:srgbClr val="31489F"/>
    <a:srgbClr val="D0D8E8"/>
    <a:srgbClr val="6699FF"/>
    <a:srgbClr val="9933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95" autoAdjust="0"/>
    <p:restoredTop sz="86384" autoAdjust="0"/>
  </p:normalViewPr>
  <p:slideViewPr>
    <p:cSldViewPr snapToObjects="1">
      <p:cViewPr>
        <p:scale>
          <a:sx n="68" d="100"/>
          <a:sy n="68" d="100"/>
        </p:scale>
        <p:origin x="-1284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9290D-03F1-435B-AFE1-EA3DE7CC96A4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348E2-EF53-46F8-A8FB-261F327E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15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AD5DF-33CA-4570-BC7F-6CA97FA29312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84D0B-CF85-4BB7-93B7-9FC357A73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80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7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C7FA-6C0C-499D-9246-5375C7D1E4C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EF3-3395-45EC-84C9-BE5F43FE1E3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740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A098D-AC4F-496C-AF51-53654031B0E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9E45-513B-48E9-A01D-DFF24736E85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6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6EB58-2B91-400E-B7F3-C91054765F6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8585-44E6-4079-8113-FA13AC12F53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26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5787-1E55-4B18-A886-8C7667E65EA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FF4B-86AE-4AF6-9FA7-8F3190F1C2E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500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1F963-721F-4672-BD41-0D43B5BD558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A4AC-C7D3-49CC-BA82-B4CB257DFB7B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371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88EC8-5FF3-4054-867B-AD916111896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85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B8CC-BC9A-4453-BA23-FE51A03ADF7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0C6A-6DEC-4CD0-9E6D-369F08F1195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930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51AD-D580-4FA0-990F-9B4669C47D5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2055-C9E0-4A2B-945C-F8D8E4CE2D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36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D047B-A4E6-4A57-99A6-BFB36ADD871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91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1CADE-8B3A-44C5-99C8-7DC0B0DFD47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59BE-0F8D-4391-B278-F71F515FE921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2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8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EC471-78FD-467A-BD40-C26340464CE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2DC2-57D0-4A9D-80DB-2D85F896AF48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495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E3BB67-46E9-41F1-8A83-6616EFBCF77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>
                <a:defRPr/>
              </a:pPr>
              <a:t>04.03.2021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0EAE-03C2-4DDD-8D85-6EC9D18690A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ru-RU" altLang="ru-RU" smtClean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5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379" y="1628770"/>
            <a:ext cx="100812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по итогам работы в 2019 – 2020 годах </a:t>
            </a:r>
          </a:p>
          <a:p>
            <a:pPr algn="ctr"/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в рамках реализации национального проекта «Образование», национальной программы «Цифровая экономика Российской Федерации» на территории </a:t>
            </a:r>
          </a:p>
          <a:p>
            <a:pPr algn="ctr"/>
            <a:r>
              <a:rPr lang="ru-RU" sz="3600" b="1" dirty="0" err="1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Степновского</a:t>
            </a:r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algn="ctr"/>
            <a:endParaRPr lang="ru-RU" sz="3600" b="1" dirty="0" smtClean="0">
              <a:solidFill>
                <a:srgbClr val="0323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323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91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46948"/>
              </p:ext>
            </p:extLst>
          </p:nvPr>
        </p:nvGraphicFramePr>
        <p:xfrm>
          <a:off x="155241" y="1188490"/>
          <a:ext cx="11852961" cy="5508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87"/>
                <a:gridCol w="3950987"/>
                <a:gridCol w="3950987"/>
              </a:tblGrid>
              <a:tr h="46891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prstClr val="whit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150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которых приняли участие обучающиеся центров «Точка роста»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принявших участие в мероприятиях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(диплом,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грамота, место и т.д.</a:t>
                      </a: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федерального уровня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ЦИФРЫ —всероссийский образовательный проект в сфере цифровой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6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по профориентации школьников «Шоу профессий»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краевого уровня 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90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Всероссийской олимпиады школьников по информатике, 2020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31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турнир по шахматам, 2019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 – 2 чел., 2 место-2 чел, 3 место – 1 чел.</a:t>
                      </a:r>
                      <a:endParaRPr lang="ru-RU" sz="12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202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турнир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шахматам с  МКОУ СОШ №6 п. Затеречный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Нефтекумского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района, 2020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09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 слета УПБ и ТОШ.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г.,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Номинации  «Бригадир», «Ландшафтный дизайнер»,  «Изобретатель и рационализатор»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призера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820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9996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«Цифровая образовательная среда»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2154498"/>
              </p:ext>
            </p:extLst>
          </p:nvPr>
        </p:nvGraphicFramePr>
        <p:xfrm>
          <a:off x="126677" y="1188490"/>
          <a:ext cx="11881522" cy="481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761"/>
                <a:gridCol w="5940761"/>
              </a:tblGrid>
              <a:tr h="440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«Цифровая образовательная среда»</a:t>
                      </a:r>
                      <a:endParaRPr lang="ru-RU" sz="24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«Цифровая образовательная среда»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60030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0179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9996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«Информационная инфраструктура»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3520859"/>
              </p:ext>
            </p:extLst>
          </p:nvPr>
        </p:nvGraphicFramePr>
        <p:xfrm>
          <a:off x="126677" y="1188490"/>
          <a:ext cx="11881521" cy="518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77"/>
                <a:gridCol w="1980252"/>
                <a:gridCol w="1440185"/>
                <a:gridCol w="1440185"/>
                <a:gridCol w="1440185"/>
                <a:gridCol w="4652037"/>
              </a:tblGrid>
              <a:tr h="17004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школ </a:t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округе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подключенные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  ЕСПД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(номер школы/скорость интернета)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колы, не подключенные </a:t>
                      </a:r>
                      <a:b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 ЕСПД (номер школы/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тип подключения/скорость интернета)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том числе </a:t>
                      </a: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имеющих контент-фильтрацию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4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4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24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69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 № 10</a:t>
                      </a: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 № 10/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Мбит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 № 10/</a:t>
                      </a:r>
                      <a:r>
                        <a:rPr lang="en-US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FTTH/30 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Мбит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66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38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visi-download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244" y="1062942"/>
            <a:ext cx="12036756" cy="57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640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 descr="photovisi-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 descr="photovisi-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 descr="photovisi-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 descr="photovisi-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 descr="photovisi-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C:\Users\095849\Desktop\photovisi-downloa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892" y="492486"/>
            <a:ext cx="11103308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751614"/>
              </p:ext>
            </p:extLst>
          </p:nvPr>
        </p:nvGraphicFramePr>
        <p:xfrm>
          <a:off x="180011" y="1062944"/>
          <a:ext cx="11881523" cy="5241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507"/>
                <a:gridCol w="1980254"/>
                <a:gridCol w="1980254"/>
                <a:gridCol w="1980254"/>
                <a:gridCol w="1980254"/>
              </a:tblGrid>
              <a:tr h="80054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 адрес образовательной организации, на базе которой создан центр «Точка роста»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данной образовательной организации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из других образовательных организаций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728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в ОО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центре «Точка роста»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обучающихся в формате сетевого обучения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6200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общеобразовательное учреждение «Средняя общеобразовательная школа № 10», с. Зелёная Роща, </a:t>
                      </a:r>
                      <a:r>
                        <a:rPr lang="ru-RU" sz="18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Степновского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муниципального округа Ставропольского края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845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0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996576"/>
              </p:ext>
            </p:extLst>
          </p:nvPr>
        </p:nvGraphicFramePr>
        <p:xfrm>
          <a:off x="251454" y="578276"/>
          <a:ext cx="11730058" cy="604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4432"/>
                <a:gridCol w="2880368"/>
                <a:gridCol w="720092"/>
                <a:gridCol w="2520322"/>
                <a:gridCol w="664844"/>
              </a:tblGrid>
              <a:tr h="40005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6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3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Количество, шт.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Количество, шт.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0035">
                <a:tc rowSpan="8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предмет «Информатика»  и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образования: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«Графический язык моделирования  </a:t>
                      </a:r>
                      <a:r>
                        <a:rPr lang="en-US" sz="1800" b="1" baseline="0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blockly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«Векторная и растровая графика. Презентации»,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Scratch 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текстовые документы»,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«Введение в язык программирования </a:t>
                      </a:r>
                      <a:r>
                        <a:rPr lang="en-US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Python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(Для учителя)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Планшет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180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(Для мобильного класса)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Карта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памяти для фотоаппарата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523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Внешний жесткий диск TOSHIBA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Canvio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Basics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HDTB405EK3AA, 500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Микрофон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Sennheiser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XS1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023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Фотограмметрическое ПО (Лицензионный ключ)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Принтер цветной А4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Epson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312739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 «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Newline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Лицензия: </a:t>
                      </a:r>
                      <a:r>
                        <a:rPr lang="en-US" sz="1200" b="0" i="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Kaspersky</a:t>
                      </a:r>
                      <a:r>
                        <a:rPr lang="en-US" sz="12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Endpoint Security </a:t>
                      </a:r>
                      <a:r>
                        <a:rPr lang="ru-RU" sz="12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1200" b="0" i="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бизнеса-стандартный</a:t>
                      </a:r>
                      <a:r>
                        <a:rPr lang="ru-RU" sz="12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3 </a:t>
                      </a:r>
                      <a:r>
                        <a:rPr lang="en-US" sz="1200" b="0" i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 Educational Special License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1800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Тележка для зарядки ноутбуков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6574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МФУ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 Laser Jet Pro MFP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M426fdn RU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51475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Фотоаппарат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штатив для фотоаппарата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/1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Комплект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мебели для кабинета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91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0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996576"/>
              </p:ext>
            </p:extLst>
          </p:nvPr>
        </p:nvGraphicFramePr>
        <p:xfrm>
          <a:off x="251453" y="662032"/>
          <a:ext cx="11785307" cy="593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340"/>
                <a:gridCol w="6480828"/>
                <a:gridCol w="1080139"/>
              </a:tblGrid>
              <a:tr h="4000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9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0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Количество, шт.</a:t>
                      </a:r>
                      <a:endParaRPr lang="ru-RU" sz="1200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2892">
                <a:tc rowSpan="1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предмет «Технология»  и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образования: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«3</a:t>
                      </a:r>
                      <a:r>
                        <a:rPr lang="en-US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«Моделируем из бумаги»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Шуруповерт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ELTI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ДА-18-2ЛС,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набор бит для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шуруповерта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180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Лобзик электрический, 570Вт, Зубр с набором пилок для лобзика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346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Многофункциональный инструмент Гравер Зубр электрический с набором мини-насадок в кейсе. 176 предметов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мультитул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122938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Лобзик ручной хромированный Зубр Эксперт 130*300 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109540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Конструктор: Набор из 50 моделей с мотором, серия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INVENTOR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616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Конструктор: Механика: шестерни и червячные передачи, набор из 12 моделей, серия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DISCOVERING STEM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501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Конструктор для практико-ориентированного изучения устройства и принципов работы механических моделей различной степени сложности.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023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Конструктор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Engino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INVENTOR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в комплекте с исследовательским набором Ветряной Монстр.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6625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Конструктор: Набор из 8 моделей с мотором, серия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INVENTOR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3768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Конструктор: Набор для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модели, серия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STEM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HEROES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Конструктор: Ветряной Монстр.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91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0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996576"/>
              </p:ext>
            </p:extLst>
          </p:nvPr>
        </p:nvGraphicFramePr>
        <p:xfrm>
          <a:off x="251453" y="522845"/>
          <a:ext cx="11785307" cy="605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340"/>
                <a:gridCol w="6480828"/>
                <a:gridCol w="1080139"/>
              </a:tblGrid>
              <a:tr h="4000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9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0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Кол-во, шт.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19261">
                <a:tc rowSpan="14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предмет «Технология»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рограммы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образования: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«3</a:t>
                      </a:r>
                      <a:r>
                        <a:rPr lang="en-US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«Моделируем из бумаги»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принтер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Picaso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Design-</a:t>
                      </a:r>
                      <a:r>
                        <a:rPr lang="en-US" sz="11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Пластик цветной для 3</a:t>
                      </a:r>
                      <a:r>
                        <a:rPr lang="en-US" sz="11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ru-RU" sz="11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принтера</a:t>
                      </a:r>
                      <a:endParaRPr lang="ru-RU" sz="11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Сопло для 3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принтера, 0,3</a:t>
                      </a: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Сопло для 3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принтера, 0,5</a:t>
                      </a: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391313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Конструктор для </a:t>
                      </a:r>
                      <a:r>
                        <a:rPr lang="ru-RU" sz="11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практико-ориентированного 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изучения устройства и принципов работы механических моделей различной степени сложности</a:t>
                      </a: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1550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Программируемый конструктор для обучения детей робототехнике 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Lego </a:t>
                      </a:r>
                      <a:r>
                        <a:rPr lang="en-US" sz="11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Mindstorms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EV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276570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Программируемый конструктор для обучения детей робототехнике 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LEGO WEDO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2.0</a:t>
                      </a: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180023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Аккумуляторная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дрель-винтоверт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, набор сверл универсальный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2/1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166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Многофункциональный инструмент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ru-RU" sz="11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мультитул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Цифровой штангенциркуль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1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Кресло-трансформер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(мешок-груша)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210312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Электролобзик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765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Ручной лобзик 200 мм/ ручной лобзик 300 мм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5/2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443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Клеевой пистолет с комплектом запасных стержней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91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0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996576"/>
              </p:ext>
            </p:extLst>
          </p:nvPr>
        </p:nvGraphicFramePr>
        <p:xfrm>
          <a:off x="251453" y="309611"/>
          <a:ext cx="11785307" cy="63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340"/>
                <a:gridCol w="6480828"/>
                <a:gridCol w="1080139"/>
              </a:tblGrid>
              <a:tr h="4000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0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Кол-во, шт.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5749">
                <a:tc rowSpan="9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предмет «ОБЖ»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рограмма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образования: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«Школа безопасности»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Тренажер –манекен для отработки сердечно-легочной реанимации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Тренажер –манекен для отработки приемов удаления инородного тела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 верхних дыхательных путей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2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Набор имитаторов травм и поражений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272415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мебели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кабинета шахмат и зоны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коворкинга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131575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Шина лестничная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Воротник шейный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309337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Табельные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средства для оказания ПМП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</a:tr>
              <a:tr h="221973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Коврик для проведения сердечно-легочной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реанимации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707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образования: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«Шахматы»</a:t>
                      </a: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Комплект мебели</a:t>
                      </a: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Кресло-трансформер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(мешок-груша)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16008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Комплект для обучения шахматам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686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Комплект для обучения шахматам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55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Доска шахматная демонстрационная цельная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91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0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996576"/>
              </p:ext>
            </p:extLst>
          </p:nvPr>
        </p:nvGraphicFramePr>
        <p:xfrm>
          <a:off x="251454" y="680522"/>
          <a:ext cx="11730060" cy="586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4432"/>
                <a:gridCol w="2340299"/>
                <a:gridCol w="900116"/>
                <a:gridCol w="2340299"/>
                <a:gridCol w="1204914"/>
              </a:tblGrid>
              <a:tr h="40005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84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3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Количество, шт.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Количество, шт.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2892">
                <a:tc rowSpan="6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образования: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«Черчение»,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1" baseline="0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Промдизайн+Робо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baseline="0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Геоинформационные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технологии»,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«Кройка и шитье»,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(Для учителя)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Шлем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ВИАР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360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Ноутбук.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(Для мобильного класса)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Ноутбук (для шлема)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312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 «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Newline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Квадрокоптер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DJI MAVIC AIR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269052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МФУ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 Laser Jet Pro MFP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M426fdn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Квадрокоптер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DJI  </a:t>
                      </a:r>
                      <a:r>
                        <a:rPr lang="en-US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Ryze</a:t>
                      </a:r>
                      <a:r>
                        <a:rPr lang="en-US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Tello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405388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Принтер цветной А4 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Epson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Батарея (аккумулятор) для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квадрокоптера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6" marR="36196" marT="36195" marB="36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</a:tr>
              <a:tr h="5291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Планшет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Комплект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мебели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91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46948"/>
              </p:ext>
            </p:extLst>
          </p:nvPr>
        </p:nvGraphicFramePr>
        <p:xfrm>
          <a:off x="155241" y="1188490"/>
          <a:ext cx="11852961" cy="510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87"/>
                <a:gridCol w="3950987"/>
                <a:gridCol w="3950987"/>
              </a:tblGrid>
              <a:tr h="4198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prstClr val="whit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15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которых приняли участие обучающиеся центров «Точка роста»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принявших участие в мероприятиях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(диплом,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грамота, место и т.д.</a:t>
                      </a: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федерального уровня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ЦИФРЫ —всероссийский образовательный проект в сфере цифровой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390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по профориентации школьников «Шоу профессий»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1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научно-технологических проектов «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Большие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вызовы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направление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Умный город и безопасность»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краевого уровня 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 краевого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туристко-краеведческого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слета «Отечество», 2020 г.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 краевого  конкурса «Безопасный труд  глазами  детей», 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Краевая  комплексная олимпиада  четвероклассников «Старт», 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820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4" y="378943"/>
            <a:ext cx="11881516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46948"/>
              </p:ext>
            </p:extLst>
          </p:nvPr>
        </p:nvGraphicFramePr>
        <p:xfrm>
          <a:off x="155241" y="1188490"/>
          <a:ext cx="11852961" cy="426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87"/>
                <a:gridCol w="3950987"/>
                <a:gridCol w="3950987"/>
              </a:tblGrid>
              <a:tr h="46891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prstClr val="whit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150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которых приняли участие обучающиеся центров «Точка роста»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принявших участие в мероприятиях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(диплом,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грамота, место и т.д.</a:t>
                      </a: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1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Всероссийской олимпиады школьников по информатике, 2020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1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Районные соревнования по быстрым шахматам, 2019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 – 3 чел., 2 место-2 чел, 3 место – 1 чел,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участие- 1 чел.</a:t>
                      </a:r>
                      <a:endParaRPr lang="ru-RU" sz="12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18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турнир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быстрым шахматам с  МКОУ СОШ №6 п. Затеречный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Нефтекумского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района, 2020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1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 слета УПБ и ТОШ.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г.,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Номинации  «Бригадир», «Ландшафтный дизайнер»,  «Изобретатель и рационализатор»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призера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8618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820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14951</TotalTime>
  <Words>1529</Words>
  <Application>Microsoft Office PowerPoint</Application>
  <PresentationFormat>Произвольный</PresentationFormat>
  <Paragraphs>340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095849</cp:lastModifiedBy>
  <cp:revision>2072</cp:revision>
  <cp:lastPrinted>2021-02-16T14:27:58Z</cp:lastPrinted>
  <dcterms:created xsi:type="dcterms:W3CDTF">2015-03-05T16:55:48Z</dcterms:created>
  <dcterms:modified xsi:type="dcterms:W3CDTF">2021-03-04T13:19:28Z</dcterms:modified>
</cp:coreProperties>
</file>