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9144000" cy="6858000"/>
  <p:embeddedFontLst>
    <p:embeddedFont>
      <p:font typeface="Calibri" pitchFamily="34" charset="0"/>
      <p:regular r:id="rId41"/>
      <p:bold r:id="rId42"/>
      <p:italic r:id="rId43"/>
      <p:boldItalic r:id="rId44"/>
    </p:embeddedFont>
    <p:embeddedFont>
      <p:font typeface="Arial Black" pitchFamily="34" charset="0"/>
      <p:bold r:id="rId45"/>
    </p:embeddedFont>
    <p:embeddedFont>
      <p:font typeface="Arial Narrow" pitchFamily="34" charset="0"/>
      <p:regular r:id="rId46"/>
      <p:bold r:id="rId47"/>
      <p:italic r:id="rId48"/>
      <p:boldItalic r:id="rId49"/>
    </p:embeddedFont>
  </p:embeddedFontLst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18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5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F3F3F3"/>
                </a:solidFill>
                <a:latin typeface="Arial Narrow"/>
                <a:cs typeface="Arial Narrow"/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1C2043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F3F3F3"/>
                </a:solidFill>
                <a:latin typeface="Arial Narrow"/>
                <a:cs typeface="Arial Narrow"/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1C2043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F3F3F3"/>
                </a:solidFill>
                <a:latin typeface="Arial Narrow"/>
                <a:cs typeface="Arial Narrow"/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1C2043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F3F3F3"/>
                </a:solidFill>
                <a:latin typeface="Arial Narrow"/>
                <a:cs typeface="Arial Narrow"/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F3F3F3"/>
                </a:solidFill>
                <a:latin typeface="Arial Narrow"/>
                <a:cs typeface="Arial Narrow"/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808988" y="85343"/>
            <a:ext cx="393700" cy="175260"/>
          </a:xfrm>
          <a:custGeom>
            <a:avLst/>
            <a:gdLst/>
            <a:ahLst/>
            <a:cxnLst/>
            <a:rect l="l" t="t" r="r" b="b"/>
            <a:pathLst>
              <a:path w="393700" h="175260">
                <a:moveTo>
                  <a:pt x="127507" y="0"/>
                </a:moveTo>
                <a:lnTo>
                  <a:pt x="0" y="175259"/>
                </a:lnTo>
                <a:lnTo>
                  <a:pt x="393192" y="175259"/>
                </a:lnTo>
                <a:lnTo>
                  <a:pt x="127507" y="0"/>
                </a:lnTo>
                <a:close/>
              </a:path>
            </a:pathLst>
          </a:custGeom>
          <a:solidFill>
            <a:srgbClr val="1C2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048" y="0"/>
            <a:ext cx="2040889" cy="894715"/>
          </a:xfrm>
          <a:custGeom>
            <a:avLst/>
            <a:gdLst/>
            <a:ahLst/>
            <a:cxnLst/>
            <a:rect l="l" t="t" r="r" b="b"/>
            <a:pathLst>
              <a:path w="2040889" h="894715">
                <a:moveTo>
                  <a:pt x="2040636" y="0"/>
                </a:moveTo>
                <a:lnTo>
                  <a:pt x="1371600" y="0"/>
                </a:lnTo>
                <a:lnTo>
                  <a:pt x="1368552" y="0"/>
                </a:lnTo>
                <a:lnTo>
                  <a:pt x="0" y="0"/>
                </a:lnTo>
                <a:lnTo>
                  <a:pt x="0" y="894588"/>
                </a:lnTo>
                <a:lnTo>
                  <a:pt x="1368552" y="894588"/>
                </a:lnTo>
                <a:lnTo>
                  <a:pt x="1371600" y="894588"/>
                </a:lnTo>
                <a:lnTo>
                  <a:pt x="1371600" y="890536"/>
                </a:lnTo>
                <a:lnTo>
                  <a:pt x="2040636" y="0"/>
                </a:lnTo>
                <a:close/>
              </a:path>
            </a:pathLst>
          </a:custGeom>
          <a:solidFill>
            <a:srgbClr val="5DC9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256031"/>
            <a:ext cx="2199640" cy="407034"/>
          </a:xfrm>
          <a:custGeom>
            <a:avLst/>
            <a:gdLst/>
            <a:ahLst/>
            <a:cxnLst/>
            <a:rect l="l" t="t" r="r" b="b"/>
            <a:pathLst>
              <a:path w="2199640" h="407034">
                <a:moveTo>
                  <a:pt x="2199132" y="0"/>
                </a:moveTo>
                <a:lnTo>
                  <a:pt x="1901952" y="0"/>
                </a:lnTo>
                <a:lnTo>
                  <a:pt x="1895856" y="0"/>
                </a:lnTo>
                <a:lnTo>
                  <a:pt x="0" y="0"/>
                </a:lnTo>
                <a:lnTo>
                  <a:pt x="0" y="406908"/>
                </a:lnTo>
                <a:lnTo>
                  <a:pt x="1895856" y="406908"/>
                </a:lnTo>
                <a:lnTo>
                  <a:pt x="1901952" y="406908"/>
                </a:lnTo>
                <a:lnTo>
                  <a:pt x="1901952" y="398729"/>
                </a:lnTo>
                <a:lnTo>
                  <a:pt x="2199132" y="0"/>
                </a:lnTo>
                <a:close/>
              </a:path>
            </a:pathLst>
          </a:custGeom>
          <a:solidFill>
            <a:srgbClr val="043C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946392" y="6597395"/>
            <a:ext cx="394970" cy="175260"/>
          </a:xfrm>
          <a:custGeom>
            <a:avLst/>
            <a:gdLst/>
            <a:ahLst/>
            <a:cxnLst/>
            <a:rect l="l" t="t" r="r" b="b"/>
            <a:pathLst>
              <a:path w="394970" h="175259">
                <a:moveTo>
                  <a:pt x="394715" y="0"/>
                </a:moveTo>
                <a:lnTo>
                  <a:pt x="0" y="0"/>
                </a:lnTo>
                <a:lnTo>
                  <a:pt x="266700" y="175259"/>
                </a:lnTo>
                <a:lnTo>
                  <a:pt x="394715" y="0"/>
                </a:lnTo>
                <a:close/>
              </a:path>
            </a:pathLst>
          </a:custGeom>
          <a:solidFill>
            <a:srgbClr val="D2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106412" y="5963411"/>
            <a:ext cx="2037714" cy="894715"/>
          </a:xfrm>
          <a:custGeom>
            <a:avLst/>
            <a:gdLst/>
            <a:ahLst/>
            <a:cxnLst/>
            <a:rect l="l" t="t" r="r" b="b"/>
            <a:pathLst>
              <a:path w="2037715" h="894715">
                <a:moveTo>
                  <a:pt x="2037575" y="0"/>
                </a:moveTo>
                <a:lnTo>
                  <a:pt x="670560" y="0"/>
                </a:lnTo>
                <a:lnTo>
                  <a:pt x="669036" y="0"/>
                </a:lnTo>
                <a:lnTo>
                  <a:pt x="669036" y="2044"/>
                </a:lnTo>
                <a:lnTo>
                  <a:pt x="0" y="894588"/>
                </a:lnTo>
                <a:lnTo>
                  <a:pt x="669036" y="894588"/>
                </a:lnTo>
                <a:lnTo>
                  <a:pt x="670560" y="894588"/>
                </a:lnTo>
                <a:lnTo>
                  <a:pt x="2037575" y="894588"/>
                </a:lnTo>
                <a:lnTo>
                  <a:pt x="2037575" y="0"/>
                </a:lnTo>
                <a:close/>
              </a:path>
            </a:pathLst>
          </a:custGeom>
          <a:solidFill>
            <a:srgbClr val="5DC9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949440" y="6195059"/>
            <a:ext cx="2194560" cy="407034"/>
          </a:xfrm>
          <a:custGeom>
            <a:avLst/>
            <a:gdLst/>
            <a:ahLst/>
            <a:cxnLst/>
            <a:rect l="l" t="t" r="r" b="b"/>
            <a:pathLst>
              <a:path w="2194559" h="407034">
                <a:moveTo>
                  <a:pt x="2194560" y="0"/>
                </a:moveTo>
                <a:lnTo>
                  <a:pt x="304800" y="0"/>
                </a:lnTo>
                <a:lnTo>
                  <a:pt x="298704" y="0"/>
                </a:lnTo>
                <a:lnTo>
                  <a:pt x="298704" y="8140"/>
                </a:lnTo>
                <a:lnTo>
                  <a:pt x="0" y="406908"/>
                </a:lnTo>
                <a:lnTo>
                  <a:pt x="298704" y="406908"/>
                </a:lnTo>
                <a:lnTo>
                  <a:pt x="304800" y="406908"/>
                </a:lnTo>
                <a:lnTo>
                  <a:pt x="2194560" y="406908"/>
                </a:lnTo>
                <a:lnTo>
                  <a:pt x="2194560" y="0"/>
                </a:lnTo>
                <a:close/>
              </a:path>
            </a:pathLst>
          </a:custGeom>
          <a:solidFill>
            <a:srgbClr val="FFCA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7141" y="242392"/>
            <a:ext cx="7649717" cy="575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1C2043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9374" y="1208024"/>
            <a:ext cx="8585835" cy="4738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35517" y="6296424"/>
            <a:ext cx="229234" cy="200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F3F3F3"/>
                </a:solidFill>
                <a:latin typeface="Arial Narrow"/>
                <a:cs typeface="Arial Narrow"/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vip.1zavuch.ru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543800" y="876300"/>
            <a:ext cx="1300480" cy="577850"/>
          </a:xfrm>
          <a:custGeom>
            <a:avLst/>
            <a:gdLst/>
            <a:ahLst/>
            <a:cxnLst/>
            <a:rect l="l" t="t" r="r" b="b"/>
            <a:pathLst>
              <a:path w="1300479" h="577850">
                <a:moveTo>
                  <a:pt x="421513" y="0"/>
                </a:moveTo>
                <a:lnTo>
                  <a:pt x="0" y="577596"/>
                </a:lnTo>
                <a:lnTo>
                  <a:pt x="1299972" y="577596"/>
                </a:lnTo>
                <a:lnTo>
                  <a:pt x="421513" y="0"/>
                </a:lnTo>
                <a:close/>
              </a:path>
            </a:pathLst>
          </a:custGeom>
          <a:solidFill>
            <a:srgbClr val="1C2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8654415" cy="6858000"/>
            </a:xfrm>
            <a:custGeom>
              <a:avLst/>
              <a:gdLst/>
              <a:ahLst/>
              <a:cxnLst/>
              <a:rect l="l" t="t" r="r" b="b"/>
              <a:pathLst>
                <a:path w="8654415" h="6858000">
                  <a:moveTo>
                    <a:pt x="8654021" y="0"/>
                  </a:moveTo>
                  <a:lnTo>
                    <a:pt x="3525012" y="0"/>
                  </a:lnTo>
                  <a:lnTo>
                    <a:pt x="3517392" y="0"/>
                  </a:lnTo>
                  <a:lnTo>
                    <a:pt x="0" y="0"/>
                  </a:lnTo>
                  <a:lnTo>
                    <a:pt x="0" y="6858000"/>
                  </a:lnTo>
                  <a:lnTo>
                    <a:pt x="3525012" y="6858000"/>
                  </a:lnTo>
                  <a:lnTo>
                    <a:pt x="3525012" y="6838696"/>
                  </a:lnTo>
                  <a:lnTo>
                    <a:pt x="8654021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453895"/>
              <a:ext cx="8846820" cy="3950335"/>
            </a:xfrm>
            <a:custGeom>
              <a:avLst/>
              <a:gdLst/>
              <a:ahLst/>
              <a:cxnLst/>
              <a:rect l="l" t="t" r="r" b="b"/>
              <a:pathLst>
                <a:path w="8846820" h="3950335">
                  <a:moveTo>
                    <a:pt x="8846820" y="0"/>
                  </a:moveTo>
                  <a:lnTo>
                    <a:pt x="5888736" y="0"/>
                  </a:lnTo>
                  <a:lnTo>
                    <a:pt x="5885688" y="0"/>
                  </a:lnTo>
                  <a:lnTo>
                    <a:pt x="0" y="0"/>
                  </a:lnTo>
                  <a:lnTo>
                    <a:pt x="0" y="3950208"/>
                  </a:lnTo>
                  <a:lnTo>
                    <a:pt x="5885688" y="3950208"/>
                  </a:lnTo>
                  <a:lnTo>
                    <a:pt x="5888736" y="3950208"/>
                  </a:lnTo>
                  <a:lnTo>
                    <a:pt x="5888736" y="3946144"/>
                  </a:lnTo>
                  <a:lnTo>
                    <a:pt x="8846820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77411" y="6106667"/>
              <a:ext cx="394970" cy="175260"/>
            </a:xfrm>
            <a:custGeom>
              <a:avLst/>
              <a:gdLst/>
              <a:ahLst/>
              <a:cxnLst/>
              <a:rect l="l" t="t" r="r" b="b"/>
              <a:pathLst>
                <a:path w="394970" h="175260">
                  <a:moveTo>
                    <a:pt x="394715" y="0"/>
                  </a:moveTo>
                  <a:lnTo>
                    <a:pt x="0" y="0"/>
                  </a:lnTo>
                  <a:lnTo>
                    <a:pt x="266700" y="175259"/>
                  </a:lnTo>
                  <a:lnTo>
                    <a:pt x="394715" y="0"/>
                  </a:lnTo>
                  <a:close/>
                </a:path>
              </a:pathLst>
            </a:custGeom>
            <a:solidFill>
              <a:srgbClr val="D26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80460" y="5704332"/>
              <a:ext cx="5463540" cy="407034"/>
            </a:xfrm>
            <a:custGeom>
              <a:avLst/>
              <a:gdLst/>
              <a:ahLst/>
              <a:cxnLst/>
              <a:rect l="l" t="t" r="r" b="b"/>
              <a:pathLst>
                <a:path w="5463540" h="407035">
                  <a:moveTo>
                    <a:pt x="5463540" y="0"/>
                  </a:moveTo>
                  <a:lnTo>
                    <a:pt x="304800" y="0"/>
                  </a:lnTo>
                  <a:lnTo>
                    <a:pt x="297180" y="0"/>
                  </a:lnTo>
                  <a:lnTo>
                    <a:pt x="297180" y="10172"/>
                  </a:lnTo>
                  <a:lnTo>
                    <a:pt x="0" y="406908"/>
                  </a:lnTo>
                  <a:lnTo>
                    <a:pt x="297180" y="406908"/>
                  </a:lnTo>
                  <a:lnTo>
                    <a:pt x="304800" y="406908"/>
                  </a:lnTo>
                  <a:lnTo>
                    <a:pt x="5463540" y="406908"/>
                  </a:lnTo>
                  <a:lnTo>
                    <a:pt x="5463540" y="0"/>
                  </a:lnTo>
                  <a:close/>
                </a:path>
              </a:pathLst>
            </a:custGeom>
            <a:solidFill>
              <a:srgbClr val="FFC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71347" y="2172080"/>
            <a:ext cx="4314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F3F3F3"/>
                </a:solidFill>
              </a:rPr>
              <a:t>ФГОС-</a:t>
            </a:r>
            <a:r>
              <a:rPr sz="3600" dirty="0">
                <a:solidFill>
                  <a:srgbClr val="F3F3F3"/>
                </a:solidFill>
              </a:rPr>
              <a:t>21:</a:t>
            </a:r>
            <a:r>
              <a:rPr sz="3600" spc="25" dirty="0">
                <a:solidFill>
                  <a:srgbClr val="F3F3F3"/>
                </a:solidFill>
              </a:rPr>
              <a:t> </a:t>
            </a:r>
            <a:r>
              <a:rPr sz="3600" spc="-10" dirty="0">
                <a:solidFill>
                  <a:srgbClr val="F3F3F3"/>
                </a:solidFill>
              </a:rPr>
              <a:t>особенности</a:t>
            </a:r>
            <a:endParaRPr sz="3600"/>
          </a:p>
        </p:txBody>
      </p:sp>
      <p:sp>
        <p:nvSpPr>
          <p:cNvPr id="10" name="object 10"/>
          <p:cNvSpPr txBox="1"/>
          <p:nvPr/>
        </p:nvSpPr>
        <p:spPr>
          <a:xfrm>
            <a:off x="371347" y="2720416"/>
            <a:ext cx="4720590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3F3F3"/>
                </a:solidFill>
                <a:latin typeface="Arial Narrow"/>
                <a:cs typeface="Arial Narrow"/>
              </a:rPr>
              <a:t>организации</a:t>
            </a:r>
            <a:r>
              <a:rPr sz="3600" b="1" spc="-25" dirty="0">
                <a:solidFill>
                  <a:srgbClr val="F3F3F3"/>
                </a:solidFill>
                <a:latin typeface="Arial Narrow"/>
                <a:cs typeface="Arial Narrow"/>
              </a:rPr>
              <a:t> </a:t>
            </a:r>
            <a:r>
              <a:rPr sz="3600" b="1" spc="-10" dirty="0">
                <a:solidFill>
                  <a:srgbClr val="F3F3F3"/>
                </a:solidFill>
                <a:latin typeface="Arial Narrow"/>
                <a:cs typeface="Arial Narrow"/>
              </a:rPr>
              <a:t>управления образовательной</a:t>
            </a:r>
            <a:endParaRPr sz="3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600" b="1" spc="-10" dirty="0">
                <a:solidFill>
                  <a:srgbClr val="F3F3F3"/>
                </a:solidFill>
                <a:latin typeface="Arial Narrow"/>
                <a:cs typeface="Arial Narrow"/>
              </a:rPr>
              <a:t>деятельности</a:t>
            </a:r>
            <a:endParaRPr sz="3600">
              <a:latin typeface="Arial Narrow"/>
              <a:cs typeface="Arial Narrow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4084" y="1597152"/>
            <a:ext cx="3714750" cy="35181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100"/>
              </a:spcBef>
            </a:pPr>
            <a:r>
              <a:rPr dirty="0"/>
              <a:t>Организуем</a:t>
            </a:r>
            <a:r>
              <a:rPr spc="-35" dirty="0"/>
              <a:t> </a:t>
            </a:r>
            <a:r>
              <a:rPr dirty="0"/>
              <a:t>методическое</a:t>
            </a:r>
            <a:r>
              <a:rPr spc="-20" dirty="0"/>
              <a:t> </a:t>
            </a:r>
            <a:r>
              <a:rPr dirty="0"/>
              <a:t>обеспечение</a:t>
            </a:r>
            <a:r>
              <a:rPr spc="-5" dirty="0"/>
              <a:t> </a:t>
            </a:r>
            <a:r>
              <a:rPr dirty="0"/>
              <a:t>по</a:t>
            </a:r>
            <a:r>
              <a:rPr spc="-50" dirty="0"/>
              <a:t> </a:t>
            </a:r>
            <a:r>
              <a:rPr dirty="0"/>
              <a:t>переходу</a:t>
            </a:r>
            <a:r>
              <a:rPr spc="-25" dirty="0"/>
              <a:t> на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8916" y="517397"/>
            <a:ext cx="8060055" cy="5561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8445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обновленные</a:t>
            </a:r>
            <a:r>
              <a:rPr sz="1800" b="1" spc="38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spc="-20" dirty="0">
                <a:solidFill>
                  <a:srgbClr val="1C2043"/>
                </a:solidFill>
                <a:latin typeface="Arial Narrow"/>
                <a:cs typeface="Arial Narrow"/>
              </a:rPr>
              <a:t>ФГОС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Arial Narrow"/>
              <a:cs typeface="Arial Narrow"/>
            </a:endParaRPr>
          </a:p>
          <a:p>
            <a:pPr marL="1132205">
              <a:lnSpc>
                <a:spcPct val="100000"/>
              </a:lnSpc>
            </a:pPr>
            <a:r>
              <a:rPr sz="2000" b="1" dirty="0">
                <a:solidFill>
                  <a:srgbClr val="1C2043"/>
                </a:solidFill>
                <a:latin typeface="Arial Narrow"/>
                <a:cs typeface="Arial Narrow"/>
              </a:rPr>
              <a:t>Основные</a:t>
            </a:r>
            <a:r>
              <a:rPr sz="2000" b="1" spc="-6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1C2043"/>
                </a:solidFill>
                <a:latin typeface="Arial Narrow"/>
                <a:cs typeface="Arial Narrow"/>
              </a:rPr>
              <a:t>изменения</a:t>
            </a:r>
            <a:r>
              <a:rPr sz="2000" b="1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2000" b="1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1C2043"/>
                </a:solidFill>
                <a:latin typeface="Arial Narrow"/>
                <a:cs typeface="Arial Narrow"/>
              </a:rPr>
              <a:t>обновленных</a:t>
            </a:r>
            <a:r>
              <a:rPr sz="2000" b="1" spc="-6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1C2043"/>
                </a:solidFill>
                <a:latin typeface="Arial Narrow"/>
                <a:cs typeface="Arial Narrow"/>
              </a:rPr>
              <a:t>стандартах</a:t>
            </a:r>
            <a:r>
              <a:rPr sz="2000" b="1" spc="-6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000" b="1" spc="-50" dirty="0">
                <a:solidFill>
                  <a:srgbClr val="1C2043"/>
                </a:solidFill>
                <a:latin typeface="Arial Narrow"/>
                <a:cs typeface="Arial Narrow"/>
              </a:rPr>
              <a:t>:</a:t>
            </a:r>
            <a:endParaRPr sz="2000">
              <a:latin typeface="Arial Narrow"/>
              <a:cs typeface="Arial Narrow"/>
            </a:endParaRPr>
          </a:p>
          <a:p>
            <a:pPr marL="463550" indent="-451484">
              <a:lnSpc>
                <a:spcPct val="100000"/>
              </a:lnSpc>
              <a:spcBef>
                <a:spcPts val="1165"/>
              </a:spcBef>
              <a:buClr>
                <a:srgbClr val="207076"/>
              </a:buClr>
              <a:buFont typeface="Wingdings"/>
              <a:buChar char=""/>
              <a:tabLst>
                <a:tab pos="463550" algn="l"/>
                <a:tab pos="464184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Обеспечение</a:t>
            </a:r>
            <a:r>
              <a:rPr sz="1800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вариативности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 ООП.</a:t>
            </a:r>
            <a:endParaRPr sz="1800">
              <a:latin typeface="Arial Narrow"/>
              <a:cs typeface="Arial Narrow"/>
            </a:endParaRPr>
          </a:p>
          <a:p>
            <a:pPr marL="463550" indent="-451484">
              <a:lnSpc>
                <a:spcPct val="100000"/>
              </a:lnSpc>
              <a:spcBef>
                <a:spcPts val="300"/>
              </a:spcBef>
              <a:buClr>
                <a:srgbClr val="207076"/>
              </a:buClr>
              <a:buFont typeface="Wingdings"/>
              <a:buChar char=""/>
              <a:tabLst>
                <a:tab pos="463550" algn="l"/>
                <a:tab pos="464184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Конкретизация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планируемых</a:t>
            </a:r>
            <a:r>
              <a:rPr sz="1800" spc="-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результатов.</a:t>
            </a:r>
            <a:endParaRPr sz="1800">
              <a:latin typeface="Arial Narrow"/>
              <a:cs typeface="Arial Narrow"/>
            </a:endParaRPr>
          </a:p>
          <a:p>
            <a:pPr marL="463550" indent="-451484">
              <a:lnSpc>
                <a:spcPct val="100000"/>
              </a:lnSpc>
              <a:spcBef>
                <a:spcPts val="300"/>
              </a:spcBef>
              <a:buClr>
                <a:srgbClr val="207076"/>
              </a:buClr>
              <a:buFont typeface="Wingdings"/>
              <a:buChar char=""/>
              <a:tabLst>
                <a:tab pos="463550" algn="l"/>
                <a:tab pos="464184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Требования</a:t>
            </a:r>
            <a:r>
              <a:rPr sz="1800" spc="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пояснительной записке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ООП.</a:t>
            </a:r>
            <a:endParaRPr sz="1800">
              <a:latin typeface="Arial Narrow"/>
              <a:cs typeface="Arial Narrow"/>
            </a:endParaRPr>
          </a:p>
          <a:p>
            <a:pPr marL="463550" marR="5080" indent="-451484" algn="just">
              <a:lnSpc>
                <a:spcPct val="100000"/>
              </a:lnSpc>
              <a:spcBef>
                <a:spcPts val="300"/>
              </a:spcBef>
              <a:buClr>
                <a:srgbClr val="207076"/>
              </a:buClr>
              <a:buFont typeface="Wingdings"/>
              <a:buChar char=""/>
              <a:tabLst>
                <a:tab pos="464184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Требования</a:t>
            </a:r>
            <a:r>
              <a:rPr sz="18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содержательному</a:t>
            </a:r>
            <a:r>
              <a:rPr sz="1800" spc="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разделу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ООП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его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структурным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элементам: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рабочим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программам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учебных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предметов,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курсов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8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модулей,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курсов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внеурочной</a:t>
            </a:r>
            <a:r>
              <a:rPr sz="18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деятельности;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программе</a:t>
            </a:r>
            <a:r>
              <a:rPr sz="18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формирования УУД,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рабочей</a:t>
            </a:r>
            <a:r>
              <a:rPr sz="18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программе</a:t>
            </a:r>
            <a:r>
              <a:rPr sz="18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воспитания.</a:t>
            </a:r>
            <a:endParaRPr sz="1800">
              <a:latin typeface="Arial Narrow"/>
              <a:cs typeface="Arial Narrow"/>
            </a:endParaRPr>
          </a:p>
          <a:p>
            <a:pPr marL="463550" indent="-451484" algn="just">
              <a:lnSpc>
                <a:spcPct val="100000"/>
              </a:lnSpc>
              <a:spcBef>
                <a:spcPts val="305"/>
              </a:spcBef>
              <a:buClr>
                <a:srgbClr val="207076"/>
              </a:buClr>
              <a:buFont typeface="Wingdings"/>
              <a:buChar char=""/>
              <a:tabLst>
                <a:tab pos="464184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Перечень</a:t>
            </a:r>
            <a:r>
              <a:rPr sz="18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предметных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областей,</a:t>
            </a:r>
            <a:r>
              <a:rPr sz="1800" spc="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учебных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предметов,</a:t>
            </a:r>
            <a:r>
              <a:rPr sz="18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курсов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модулей.</a:t>
            </a:r>
            <a:endParaRPr sz="1800">
              <a:latin typeface="Arial Narrow"/>
              <a:cs typeface="Arial Narrow"/>
            </a:endParaRPr>
          </a:p>
          <a:p>
            <a:pPr marL="463550" indent="-451484" algn="just">
              <a:lnSpc>
                <a:spcPct val="100000"/>
              </a:lnSpc>
              <a:spcBef>
                <a:spcPts val="300"/>
              </a:spcBef>
              <a:buClr>
                <a:srgbClr val="207076"/>
              </a:buClr>
              <a:buFont typeface="Wingdings"/>
              <a:buChar char=""/>
              <a:tabLst>
                <a:tab pos="464184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Объем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урочной и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внеурочной</a:t>
            </a:r>
            <a:r>
              <a:rPr sz="1800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деятельности.</a:t>
            </a:r>
            <a:endParaRPr sz="1800">
              <a:latin typeface="Arial Narrow"/>
              <a:cs typeface="Arial Narrow"/>
            </a:endParaRPr>
          </a:p>
          <a:p>
            <a:pPr marL="463550" indent="-451484" algn="just">
              <a:lnSpc>
                <a:spcPct val="100000"/>
              </a:lnSpc>
              <a:spcBef>
                <a:spcPts val="300"/>
              </a:spcBef>
              <a:buClr>
                <a:srgbClr val="207076"/>
              </a:buClr>
              <a:buFont typeface="Wingdings"/>
              <a:buChar char=""/>
              <a:tabLst>
                <a:tab pos="464184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Обучение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детей</a:t>
            </a:r>
            <a:r>
              <a:rPr sz="18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с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ОВЗ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интеллектуальными</a:t>
            </a:r>
            <a:r>
              <a:rPr sz="18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нарушениями.</a:t>
            </a:r>
            <a:endParaRPr sz="1800">
              <a:latin typeface="Arial Narrow"/>
              <a:cs typeface="Arial Narrow"/>
            </a:endParaRPr>
          </a:p>
          <a:p>
            <a:pPr marL="463550" indent="-451484" algn="just">
              <a:lnSpc>
                <a:spcPct val="100000"/>
              </a:lnSpc>
              <a:spcBef>
                <a:spcPts val="300"/>
              </a:spcBef>
              <a:buClr>
                <a:srgbClr val="207076"/>
              </a:buClr>
              <a:buFont typeface="Wingdings"/>
              <a:buChar char=""/>
              <a:tabLst>
                <a:tab pos="464184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Использование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электронных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средств</a:t>
            </a:r>
            <a:r>
              <a:rPr sz="18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обучения,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дистанционных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технологий.</a:t>
            </a:r>
            <a:endParaRPr sz="1800">
              <a:latin typeface="Arial Narrow"/>
              <a:cs typeface="Arial Narrow"/>
            </a:endParaRPr>
          </a:p>
          <a:p>
            <a:pPr marL="463550" indent="-451484" algn="just">
              <a:lnSpc>
                <a:spcPct val="100000"/>
              </a:lnSpc>
              <a:spcBef>
                <a:spcPts val="300"/>
              </a:spcBef>
              <a:buClr>
                <a:srgbClr val="207076"/>
              </a:buClr>
              <a:buFont typeface="Wingdings"/>
              <a:buChar char=""/>
              <a:tabLst>
                <a:tab pos="464184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Деление</a:t>
            </a:r>
            <a:r>
              <a:rPr sz="18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учеников</a:t>
            </a:r>
            <a:r>
              <a:rPr sz="18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на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группы.</a:t>
            </a:r>
            <a:endParaRPr sz="1800">
              <a:latin typeface="Arial Narrow"/>
              <a:cs typeface="Arial Narrow"/>
            </a:endParaRPr>
          </a:p>
          <a:p>
            <a:pPr marL="463550" indent="-451484" algn="just">
              <a:lnSpc>
                <a:spcPct val="100000"/>
              </a:lnSpc>
              <a:spcBef>
                <a:spcPts val="300"/>
              </a:spcBef>
              <a:buClr>
                <a:srgbClr val="207076"/>
              </a:buClr>
              <a:buFont typeface="Wingdings"/>
              <a:buChar char=""/>
              <a:tabLst>
                <a:tab pos="464184" algn="l"/>
              </a:tabLst>
            </a:pP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Информационно-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образовательная</a:t>
            </a:r>
            <a:r>
              <a:rPr sz="1800" spc="8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среда.</a:t>
            </a:r>
            <a:endParaRPr sz="1800">
              <a:latin typeface="Arial Narrow"/>
              <a:cs typeface="Arial Narrow"/>
            </a:endParaRPr>
          </a:p>
          <a:p>
            <a:pPr marL="463550" indent="-451484" algn="just">
              <a:lnSpc>
                <a:spcPct val="100000"/>
              </a:lnSpc>
              <a:spcBef>
                <a:spcPts val="300"/>
              </a:spcBef>
              <a:buClr>
                <a:srgbClr val="207076"/>
              </a:buClr>
              <a:buFont typeface="Wingdings"/>
              <a:buChar char=""/>
              <a:tabLst>
                <a:tab pos="464184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Оснащение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кабинетов.</a:t>
            </a:r>
            <a:endParaRPr sz="1800">
              <a:latin typeface="Arial Narrow"/>
              <a:cs typeface="Arial Narrow"/>
            </a:endParaRPr>
          </a:p>
          <a:p>
            <a:pPr marL="463550" indent="-451484" algn="just">
              <a:lnSpc>
                <a:spcPct val="100000"/>
              </a:lnSpc>
              <a:spcBef>
                <a:spcPts val="300"/>
              </a:spcBef>
              <a:buClr>
                <a:srgbClr val="207076"/>
              </a:buClr>
              <a:buFont typeface="Wingdings"/>
              <a:buChar char=""/>
              <a:tabLst>
                <a:tab pos="464184" algn="l"/>
              </a:tabLst>
            </a:pP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Психолого-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педагогические</a:t>
            </a:r>
            <a:r>
              <a:rPr sz="1800" spc="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условия.</a:t>
            </a:r>
            <a:endParaRPr sz="1800">
              <a:latin typeface="Arial Narrow"/>
              <a:cs typeface="Arial Narrow"/>
            </a:endParaRPr>
          </a:p>
          <a:p>
            <a:pPr marL="463550" indent="-451484" algn="just">
              <a:lnSpc>
                <a:spcPct val="100000"/>
              </a:lnSpc>
              <a:spcBef>
                <a:spcPts val="305"/>
              </a:spcBef>
              <a:buClr>
                <a:srgbClr val="207076"/>
              </a:buClr>
              <a:buFont typeface="Wingdings"/>
              <a:buChar char=""/>
              <a:tabLst>
                <a:tab pos="464184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Повышение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квалификации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педагогов.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15730" y="271462"/>
            <a:ext cx="528955" cy="530225"/>
            <a:chOff x="2415730" y="271462"/>
            <a:chExt cx="528955" cy="530225"/>
          </a:xfrm>
        </p:grpSpPr>
        <p:sp>
          <p:nvSpPr>
            <p:cNvPr id="5" name="object 5"/>
            <p:cNvSpPr/>
            <p:nvPr/>
          </p:nvSpPr>
          <p:spPr>
            <a:xfrm>
              <a:off x="2430017" y="285750"/>
              <a:ext cx="500380" cy="501650"/>
            </a:xfrm>
            <a:custGeom>
              <a:avLst/>
              <a:gdLst/>
              <a:ahLst/>
              <a:cxnLst/>
              <a:rect l="l" t="t" r="r" b="b"/>
              <a:pathLst>
                <a:path w="500380" h="501650">
                  <a:moveTo>
                    <a:pt x="249936" y="0"/>
                  </a:moveTo>
                  <a:lnTo>
                    <a:pt x="205006" y="4039"/>
                  </a:lnTo>
                  <a:lnTo>
                    <a:pt x="162719" y="15687"/>
                  </a:lnTo>
                  <a:lnTo>
                    <a:pt x="123782" y="34233"/>
                  </a:lnTo>
                  <a:lnTo>
                    <a:pt x="88900" y="58969"/>
                  </a:lnTo>
                  <a:lnTo>
                    <a:pt x="58777" y="89187"/>
                  </a:lnTo>
                  <a:lnTo>
                    <a:pt x="34120" y="124177"/>
                  </a:lnTo>
                  <a:lnTo>
                    <a:pt x="15635" y="163232"/>
                  </a:lnTo>
                  <a:lnTo>
                    <a:pt x="4026" y="205641"/>
                  </a:lnTo>
                  <a:lnTo>
                    <a:pt x="0" y="250698"/>
                  </a:lnTo>
                  <a:lnTo>
                    <a:pt x="4026" y="295754"/>
                  </a:lnTo>
                  <a:lnTo>
                    <a:pt x="15635" y="338163"/>
                  </a:lnTo>
                  <a:lnTo>
                    <a:pt x="34120" y="377218"/>
                  </a:lnTo>
                  <a:lnTo>
                    <a:pt x="58777" y="412208"/>
                  </a:lnTo>
                  <a:lnTo>
                    <a:pt x="88899" y="442426"/>
                  </a:lnTo>
                  <a:lnTo>
                    <a:pt x="123782" y="467162"/>
                  </a:lnTo>
                  <a:lnTo>
                    <a:pt x="162719" y="485708"/>
                  </a:lnTo>
                  <a:lnTo>
                    <a:pt x="205006" y="497356"/>
                  </a:lnTo>
                  <a:lnTo>
                    <a:pt x="249936" y="501396"/>
                  </a:lnTo>
                  <a:lnTo>
                    <a:pt x="294865" y="497356"/>
                  </a:lnTo>
                  <a:lnTo>
                    <a:pt x="337152" y="485708"/>
                  </a:lnTo>
                  <a:lnTo>
                    <a:pt x="376089" y="467162"/>
                  </a:lnTo>
                  <a:lnTo>
                    <a:pt x="410971" y="442426"/>
                  </a:lnTo>
                  <a:lnTo>
                    <a:pt x="441094" y="412208"/>
                  </a:lnTo>
                  <a:lnTo>
                    <a:pt x="465751" y="377218"/>
                  </a:lnTo>
                  <a:lnTo>
                    <a:pt x="484236" y="338163"/>
                  </a:lnTo>
                  <a:lnTo>
                    <a:pt x="495845" y="295754"/>
                  </a:lnTo>
                  <a:lnTo>
                    <a:pt x="499871" y="250698"/>
                  </a:lnTo>
                  <a:lnTo>
                    <a:pt x="495845" y="205641"/>
                  </a:lnTo>
                  <a:lnTo>
                    <a:pt x="484236" y="163232"/>
                  </a:lnTo>
                  <a:lnTo>
                    <a:pt x="465751" y="124177"/>
                  </a:lnTo>
                  <a:lnTo>
                    <a:pt x="441094" y="89187"/>
                  </a:lnTo>
                  <a:lnTo>
                    <a:pt x="410971" y="58969"/>
                  </a:lnTo>
                  <a:lnTo>
                    <a:pt x="376089" y="34233"/>
                  </a:lnTo>
                  <a:lnTo>
                    <a:pt x="337152" y="15687"/>
                  </a:lnTo>
                  <a:lnTo>
                    <a:pt x="294865" y="4039"/>
                  </a:lnTo>
                  <a:lnTo>
                    <a:pt x="249936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30017" y="285750"/>
              <a:ext cx="500380" cy="501650"/>
            </a:xfrm>
            <a:custGeom>
              <a:avLst/>
              <a:gdLst/>
              <a:ahLst/>
              <a:cxnLst/>
              <a:rect l="l" t="t" r="r" b="b"/>
              <a:pathLst>
                <a:path w="500380" h="501650">
                  <a:moveTo>
                    <a:pt x="0" y="250698"/>
                  </a:moveTo>
                  <a:lnTo>
                    <a:pt x="4026" y="205641"/>
                  </a:lnTo>
                  <a:lnTo>
                    <a:pt x="15635" y="163232"/>
                  </a:lnTo>
                  <a:lnTo>
                    <a:pt x="34120" y="124177"/>
                  </a:lnTo>
                  <a:lnTo>
                    <a:pt x="58777" y="89187"/>
                  </a:lnTo>
                  <a:lnTo>
                    <a:pt x="88900" y="58969"/>
                  </a:lnTo>
                  <a:lnTo>
                    <a:pt x="123782" y="34233"/>
                  </a:lnTo>
                  <a:lnTo>
                    <a:pt x="162719" y="15687"/>
                  </a:lnTo>
                  <a:lnTo>
                    <a:pt x="205006" y="4039"/>
                  </a:lnTo>
                  <a:lnTo>
                    <a:pt x="249936" y="0"/>
                  </a:lnTo>
                  <a:lnTo>
                    <a:pt x="294865" y="4039"/>
                  </a:lnTo>
                  <a:lnTo>
                    <a:pt x="337152" y="15687"/>
                  </a:lnTo>
                  <a:lnTo>
                    <a:pt x="376089" y="34233"/>
                  </a:lnTo>
                  <a:lnTo>
                    <a:pt x="410971" y="58969"/>
                  </a:lnTo>
                  <a:lnTo>
                    <a:pt x="441094" y="89187"/>
                  </a:lnTo>
                  <a:lnTo>
                    <a:pt x="465751" y="124177"/>
                  </a:lnTo>
                  <a:lnTo>
                    <a:pt x="484236" y="163232"/>
                  </a:lnTo>
                  <a:lnTo>
                    <a:pt x="495845" y="205641"/>
                  </a:lnTo>
                  <a:lnTo>
                    <a:pt x="499871" y="250698"/>
                  </a:lnTo>
                  <a:lnTo>
                    <a:pt x="495845" y="295754"/>
                  </a:lnTo>
                  <a:lnTo>
                    <a:pt x="484236" y="338163"/>
                  </a:lnTo>
                  <a:lnTo>
                    <a:pt x="465751" y="377218"/>
                  </a:lnTo>
                  <a:lnTo>
                    <a:pt x="441094" y="412208"/>
                  </a:lnTo>
                  <a:lnTo>
                    <a:pt x="410971" y="442426"/>
                  </a:lnTo>
                  <a:lnTo>
                    <a:pt x="376089" y="467162"/>
                  </a:lnTo>
                  <a:lnTo>
                    <a:pt x="337152" y="485708"/>
                  </a:lnTo>
                  <a:lnTo>
                    <a:pt x="294865" y="497356"/>
                  </a:lnTo>
                  <a:lnTo>
                    <a:pt x="249936" y="501396"/>
                  </a:lnTo>
                  <a:lnTo>
                    <a:pt x="205006" y="497356"/>
                  </a:lnTo>
                  <a:lnTo>
                    <a:pt x="162719" y="485708"/>
                  </a:lnTo>
                  <a:lnTo>
                    <a:pt x="123782" y="467162"/>
                  </a:lnTo>
                  <a:lnTo>
                    <a:pt x="88899" y="442426"/>
                  </a:lnTo>
                  <a:lnTo>
                    <a:pt x="58777" y="412208"/>
                  </a:lnTo>
                  <a:lnTo>
                    <a:pt x="34120" y="377218"/>
                  </a:lnTo>
                  <a:lnTo>
                    <a:pt x="15635" y="338163"/>
                  </a:lnTo>
                  <a:lnTo>
                    <a:pt x="4026" y="295754"/>
                  </a:lnTo>
                  <a:lnTo>
                    <a:pt x="0" y="250698"/>
                  </a:lnTo>
                  <a:close/>
                </a:path>
              </a:pathLst>
            </a:custGeom>
            <a:ln w="28575">
              <a:solidFill>
                <a:srgbClr val="032A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613786" y="381380"/>
            <a:ext cx="130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3F3F3"/>
                </a:solidFill>
                <a:latin typeface="Arial Narrow"/>
                <a:cs typeface="Arial Narrow"/>
              </a:rPr>
              <a:t>5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0042" y="987742"/>
            <a:ext cx="2817495" cy="1226820"/>
            <a:chOff x="340042" y="987742"/>
            <a:chExt cx="2817495" cy="1226820"/>
          </a:xfrm>
        </p:grpSpPr>
        <p:sp>
          <p:nvSpPr>
            <p:cNvPr id="3" name="object 3"/>
            <p:cNvSpPr/>
            <p:nvPr/>
          </p:nvSpPr>
          <p:spPr>
            <a:xfrm>
              <a:off x="354329" y="1002030"/>
              <a:ext cx="2788920" cy="1198245"/>
            </a:xfrm>
            <a:custGeom>
              <a:avLst/>
              <a:gdLst/>
              <a:ahLst/>
              <a:cxnLst/>
              <a:rect l="l" t="t" r="r" b="b"/>
              <a:pathLst>
                <a:path w="2788920" h="1198245">
                  <a:moveTo>
                    <a:pt x="2189988" y="0"/>
                  </a:moveTo>
                  <a:lnTo>
                    <a:pt x="0" y="0"/>
                  </a:lnTo>
                  <a:lnTo>
                    <a:pt x="598932" y="598932"/>
                  </a:lnTo>
                  <a:lnTo>
                    <a:pt x="0" y="1197864"/>
                  </a:lnTo>
                  <a:lnTo>
                    <a:pt x="2189988" y="1197864"/>
                  </a:lnTo>
                  <a:lnTo>
                    <a:pt x="2788920" y="598932"/>
                  </a:lnTo>
                  <a:lnTo>
                    <a:pt x="2189988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4329" y="1002030"/>
              <a:ext cx="2788920" cy="1198245"/>
            </a:xfrm>
            <a:custGeom>
              <a:avLst/>
              <a:gdLst/>
              <a:ahLst/>
              <a:cxnLst/>
              <a:rect l="l" t="t" r="r" b="b"/>
              <a:pathLst>
                <a:path w="2788920" h="1198245">
                  <a:moveTo>
                    <a:pt x="0" y="0"/>
                  </a:moveTo>
                  <a:lnTo>
                    <a:pt x="2189988" y="0"/>
                  </a:lnTo>
                  <a:lnTo>
                    <a:pt x="2788920" y="598932"/>
                  </a:lnTo>
                  <a:lnTo>
                    <a:pt x="2189988" y="1197864"/>
                  </a:lnTo>
                  <a:lnTo>
                    <a:pt x="0" y="1197864"/>
                  </a:lnTo>
                  <a:lnTo>
                    <a:pt x="598932" y="598932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23315" y="1192225"/>
            <a:ext cx="1473835" cy="772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201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3F3F3"/>
                </a:solidFill>
                <a:latin typeface="Arial Narrow"/>
                <a:cs typeface="Arial Narrow"/>
              </a:rPr>
              <a:t>Ключевая</a:t>
            </a:r>
            <a:endParaRPr sz="1800">
              <a:latin typeface="Arial Narrow"/>
              <a:cs typeface="Arial Narrow"/>
            </a:endParaRPr>
          </a:p>
          <a:p>
            <a:pPr marL="12700" marR="5080" algn="ctr">
              <a:lnSpc>
                <a:spcPts val="1860"/>
              </a:lnSpc>
              <a:spcBef>
                <a:spcPts val="165"/>
              </a:spcBef>
            </a:pPr>
            <a:r>
              <a:rPr sz="1800" b="1" spc="-10" dirty="0">
                <a:solidFill>
                  <a:srgbClr val="F3F3F3"/>
                </a:solidFill>
                <a:latin typeface="Arial Narrow"/>
                <a:cs typeface="Arial Narrow"/>
              </a:rPr>
              <a:t>педагогическая задача</a:t>
            </a:r>
            <a:r>
              <a:rPr sz="1800" spc="-10" dirty="0">
                <a:solidFill>
                  <a:srgbClr val="F3F3F3"/>
                </a:solidFill>
                <a:latin typeface="Arial Narrow"/>
                <a:cs typeface="Arial Narrow"/>
              </a:rPr>
              <a:t>: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740342" y="1089850"/>
            <a:ext cx="5993765" cy="1022350"/>
            <a:chOff x="2740342" y="1089850"/>
            <a:chExt cx="5993765" cy="1022350"/>
          </a:xfrm>
        </p:grpSpPr>
        <p:sp>
          <p:nvSpPr>
            <p:cNvPr id="7" name="object 7"/>
            <p:cNvSpPr/>
            <p:nvPr/>
          </p:nvSpPr>
          <p:spPr>
            <a:xfrm>
              <a:off x="2754629" y="1104138"/>
              <a:ext cx="5965190" cy="993775"/>
            </a:xfrm>
            <a:custGeom>
              <a:avLst/>
              <a:gdLst/>
              <a:ahLst/>
              <a:cxnLst/>
              <a:rect l="l" t="t" r="r" b="b"/>
              <a:pathLst>
                <a:path w="5965190" h="993775">
                  <a:moveTo>
                    <a:pt x="5468112" y="0"/>
                  </a:moveTo>
                  <a:lnTo>
                    <a:pt x="0" y="0"/>
                  </a:lnTo>
                  <a:lnTo>
                    <a:pt x="496823" y="496824"/>
                  </a:lnTo>
                  <a:lnTo>
                    <a:pt x="0" y="993648"/>
                  </a:lnTo>
                  <a:lnTo>
                    <a:pt x="5468112" y="993648"/>
                  </a:lnTo>
                  <a:lnTo>
                    <a:pt x="5964936" y="496824"/>
                  </a:lnTo>
                  <a:lnTo>
                    <a:pt x="5468112" y="0"/>
                  </a:lnTo>
                  <a:close/>
                </a:path>
              </a:pathLst>
            </a:custGeom>
            <a:solidFill>
              <a:srgbClr val="CCCED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54629" y="1104138"/>
              <a:ext cx="5965190" cy="993775"/>
            </a:xfrm>
            <a:custGeom>
              <a:avLst/>
              <a:gdLst/>
              <a:ahLst/>
              <a:cxnLst/>
              <a:rect l="l" t="t" r="r" b="b"/>
              <a:pathLst>
                <a:path w="5965190" h="993775">
                  <a:moveTo>
                    <a:pt x="0" y="0"/>
                  </a:moveTo>
                  <a:lnTo>
                    <a:pt x="5468112" y="0"/>
                  </a:lnTo>
                  <a:lnTo>
                    <a:pt x="5964936" y="496824"/>
                  </a:lnTo>
                  <a:lnTo>
                    <a:pt x="5468112" y="993648"/>
                  </a:lnTo>
                  <a:lnTo>
                    <a:pt x="0" y="993648"/>
                  </a:lnTo>
                  <a:lnTo>
                    <a:pt x="496823" y="496824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CCCE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309365" y="1101927"/>
            <a:ext cx="4875530" cy="9550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905"/>
              </a:lnSpc>
              <a:spcBef>
                <a:spcPts val="105"/>
              </a:spcBef>
            </a:pPr>
            <a:r>
              <a:rPr sz="1700" dirty="0">
                <a:solidFill>
                  <a:srgbClr val="1C2043"/>
                </a:solidFill>
                <a:latin typeface="Arial Narrow"/>
                <a:cs typeface="Arial Narrow"/>
              </a:rPr>
              <a:t>создание</a:t>
            </a:r>
            <a:r>
              <a:rPr sz="1700" spc="-6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700" dirty="0">
                <a:solidFill>
                  <a:srgbClr val="1C2043"/>
                </a:solidFill>
                <a:latin typeface="Arial Narrow"/>
                <a:cs typeface="Arial Narrow"/>
              </a:rPr>
              <a:t>условий</a:t>
            </a:r>
            <a:r>
              <a:rPr sz="1700" spc="-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700" dirty="0">
                <a:solidFill>
                  <a:srgbClr val="1C2043"/>
                </a:solidFill>
                <a:latin typeface="Arial Narrow"/>
                <a:cs typeface="Arial Narrow"/>
              </a:rPr>
              <a:t>инициирующих</a:t>
            </a:r>
            <a:r>
              <a:rPr sz="1700" spc="-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700" dirty="0">
                <a:solidFill>
                  <a:srgbClr val="1C2043"/>
                </a:solidFill>
                <a:latin typeface="Arial Narrow"/>
                <a:cs typeface="Arial Narrow"/>
              </a:rPr>
              <a:t>действие</a:t>
            </a:r>
            <a:r>
              <a:rPr sz="1700" spc="-6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700" spc="-10" dirty="0">
                <a:solidFill>
                  <a:srgbClr val="1C2043"/>
                </a:solidFill>
                <a:latin typeface="Arial Narrow"/>
                <a:cs typeface="Arial Narrow"/>
              </a:rPr>
              <a:t>обучающегося</a:t>
            </a:r>
            <a:endParaRPr sz="1700">
              <a:latin typeface="Arial Narrow"/>
              <a:cs typeface="Arial Narrow"/>
            </a:endParaRPr>
          </a:p>
          <a:p>
            <a:pPr marL="5715" algn="ctr">
              <a:lnSpc>
                <a:spcPts val="1760"/>
              </a:lnSpc>
            </a:pPr>
            <a:r>
              <a:rPr sz="1700" dirty="0">
                <a:solidFill>
                  <a:srgbClr val="1C2043"/>
                </a:solidFill>
                <a:latin typeface="Arial Narrow"/>
                <a:cs typeface="Arial Narrow"/>
              </a:rPr>
              <a:t>Требования</a:t>
            </a:r>
            <a:r>
              <a:rPr sz="17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700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17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700" dirty="0">
                <a:solidFill>
                  <a:srgbClr val="1C2043"/>
                </a:solidFill>
                <a:latin typeface="Arial Narrow"/>
                <a:cs typeface="Arial Narrow"/>
              </a:rPr>
              <a:t>результатам</a:t>
            </a:r>
            <a:r>
              <a:rPr sz="17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700" dirty="0">
                <a:solidFill>
                  <a:srgbClr val="1C2043"/>
                </a:solidFill>
                <a:latin typeface="Arial Narrow"/>
                <a:cs typeface="Arial Narrow"/>
              </a:rPr>
              <a:t>реализации</a:t>
            </a:r>
            <a:r>
              <a:rPr sz="1700" spc="-25" dirty="0">
                <a:solidFill>
                  <a:srgbClr val="1C2043"/>
                </a:solidFill>
                <a:latin typeface="Arial Narrow"/>
                <a:cs typeface="Arial Narrow"/>
              </a:rPr>
              <a:t> ОП</a:t>
            </a:r>
            <a:endParaRPr sz="1700">
              <a:latin typeface="Arial Narrow"/>
              <a:cs typeface="Arial Narrow"/>
            </a:endParaRPr>
          </a:p>
          <a:p>
            <a:pPr marL="17145" marR="10160" algn="ctr">
              <a:lnSpc>
                <a:spcPts val="1750"/>
              </a:lnSpc>
              <a:spcBef>
                <a:spcPts val="155"/>
              </a:spcBef>
            </a:pPr>
            <a:r>
              <a:rPr sz="1700" dirty="0">
                <a:solidFill>
                  <a:srgbClr val="1C2043"/>
                </a:solidFill>
                <a:latin typeface="Arial Narrow"/>
                <a:cs typeface="Arial Narrow"/>
              </a:rPr>
              <a:t>сформулированы</a:t>
            </a:r>
            <a:r>
              <a:rPr sz="1700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700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1700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700" dirty="0">
                <a:solidFill>
                  <a:srgbClr val="1C2043"/>
                </a:solidFill>
                <a:latin typeface="Arial Narrow"/>
                <a:cs typeface="Arial Narrow"/>
              </a:rPr>
              <a:t>категориях</a:t>
            </a:r>
            <a:r>
              <a:rPr sz="17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700" spc="-10" dirty="0">
                <a:solidFill>
                  <a:srgbClr val="1C2043"/>
                </a:solidFill>
                <a:latin typeface="Arial Narrow"/>
                <a:cs typeface="Arial Narrow"/>
              </a:rPr>
              <a:t>системно-деятельностного подхода</a:t>
            </a:r>
            <a:endParaRPr sz="1700">
              <a:latin typeface="Arial Narrow"/>
              <a:cs typeface="Arial Narrow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57974" y="2487358"/>
            <a:ext cx="2886075" cy="742315"/>
            <a:chOff x="557974" y="2487358"/>
            <a:chExt cx="2886075" cy="742315"/>
          </a:xfrm>
        </p:grpSpPr>
        <p:sp>
          <p:nvSpPr>
            <p:cNvPr id="11" name="object 11"/>
            <p:cNvSpPr/>
            <p:nvPr/>
          </p:nvSpPr>
          <p:spPr>
            <a:xfrm>
              <a:off x="572262" y="2501645"/>
              <a:ext cx="2857500" cy="713740"/>
            </a:xfrm>
            <a:custGeom>
              <a:avLst/>
              <a:gdLst/>
              <a:ahLst/>
              <a:cxnLst/>
              <a:rect l="l" t="t" r="r" b="b"/>
              <a:pathLst>
                <a:path w="2857500" h="713739">
                  <a:moveTo>
                    <a:pt x="2857500" y="0"/>
                  </a:moveTo>
                  <a:lnTo>
                    <a:pt x="0" y="0"/>
                  </a:lnTo>
                  <a:lnTo>
                    <a:pt x="0" y="713231"/>
                  </a:lnTo>
                  <a:lnTo>
                    <a:pt x="2857500" y="713231"/>
                  </a:lnTo>
                  <a:lnTo>
                    <a:pt x="2857500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2262" y="2501645"/>
              <a:ext cx="2857500" cy="713740"/>
            </a:xfrm>
            <a:custGeom>
              <a:avLst/>
              <a:gdLst/>
              <a:ahLst/>
              <a:cxnLst/>
              <a:rect l="l" t="t" r="r" b="b"/>
              <a:pathLst>
                <a:path w="2857500" h="713739">
                  <a:moveTo>
                    <a:pt x="0" y="713231"/>
                  </a:moveTo>
                  <a:lnTo>
                    <a:pt x="2857500" y="713231"/>
                  </a:lnTo>
                  <a:lnTo>
                    <a:pt x="2857500" y="0"/>
                  </a:lnTo>
                  <a:lnTo>
                    <a:pt x="0" y="0"/>
                  </a:lnTo>
                  <a:lnTo>
                    <a:pt x="0" y="713231"/>
                  </a:lnTo>
                  <a:close/>
                </a:path>
              </a:pathLst>
            </a:custGeom>
            <a:ln w="28575">
              <a:solidFill>
                <a:srgbClr val="032A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08761" y="2566542"/>
            <a:ext cx="25831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3F3F3"/>
                </a:solidFill>
                <a:latin typeface="Arial Narrow"/>
                <a:cs typeface="Arial Narrow"/>
              </a:rPr>
              <a:t>Системно-деятельностный</a:t>
            </a:r>
            <a:endParaRPr sz="1800">
              <a:latin typeface="Arial Narrow"/>
              <a:cs typeface="Arial Narrow"/>
            </a:endParaRPr>
          </a:p>
          <a:p>
            <a:pPr marL="635" algn="ctr">
              <a:lnSpc>
                <a:spcPct val="100000"/>
              </a:lnSpc>
            </a:pPr>
            <a:r>
              <a:rPr sz="1800" b="1" spc="-10" dirty="0">
                <a:solidFill>
                  <a:srgbClr val="F3F3F3"/>
                </a:solidFill>
                <a:latin typeface="Arial Narrow"/>
                <a:cs typeface="Arial Narrow"/>
              </a:rPr>
              <a:t>подход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58646" y="3358134"/>
            <a:ext cx="2786380" cy="753110"/>
          </a:xfrm>
          <a:prstGeom prst="rect">
            <a:avLst/>
          </a:prstGeom>
          <a:solidFill>
            <a:srgbClr val="FFCA73"/>
          </a:solidFill>
          <a:ln w="28575">
            <a:solidFill>
              <a:srgbClr val="043C56"/>
            </a:solidFill>
          </a:ln>
        </p:spPr>
        <p:txBody>
          <a:bodyPr vert="horz" wrap="square" lIns="0" tIns="128905" rIns="0" bIns="0" rtlCol="0">
            <a:spAutoFit/>
          </a:bodyPr>
          <a:lstStyle/>
          <a:p>
            <a:pPr marL="271780" marR="226060" indent="-41275">
              <a:lnSpc>
                <a:spcPts val="1939"/>
              </a:lnSpc>
              <a:spcBef>
                <a:spcPts val="1015"/>
              </a:spcBef>
            </a:pPr>
            <a:r>
              <a:rPr sz="1800" b="1" dirty="0">
                <a:solidFill>
                  <a:srgbClr val="03295C"/>
                </a:solidFill>
                <a:latin typeface="Arial Narrow"/>
                <a:cs typeface="Arial Narrow"/>
              </a:rPr>
              <a:t>Личностные</a:t>
            </a:r>
            <a:r>
              <a:rPr sz="1800" b="1" spc="-20" dirty="0">
                <a:solidFill>
                  <a:srgbClr val="03295C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03295C"/>
                </a:solidFill>
                <a:latin typeface="Arial Narrow"/>
                <a:cs typeface="Arial Narrow"/>
              </a:rPr>
              <a:t>результаты </a:t>
            </a:r>
            <a:r>
              <a:rPr sz="1800" b="1" dirty="0">
                <a:solidFill>
                  <a:srgbClr val="03295C"/>
                </a:solidFill>
                <a:latin typeface="Arial Narrow"/>
                <a:cs typeface="Arial Narrow"/>
              </a:rPr>
              <a:t>(ценности</a:t>
            </a:r>
            <a:r>
              <a:rPr sz="1800" b="1" spc="5" dirty="0">
                <a:solidFill>
                  <a:srgbClr val="03295C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03295C"/>
                </a:solidFill>
                <a:latin typeface="Arial Narrow"/>
                <a:cs typeface="Arial Narrow"/>
              </a:rPr>
              <a:t>и</a:t>
            </a:r>
            <a:r>
              <a:rPr sz="1800" b="1" spc="-5" dirty="0">
                <a:solidFill>
                  <a:srgbClr val="03295C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03295C"/>
                </a:solidFill>
                <a:latin typeface="Arial Narrow"/>
                <a:cs typeface="Arial Narrow"/>
              </a:rPr>
              <a:t>мотивация)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58646" y="4216146"/>
            <a:ext cx="2786380" cy="751840"/>
          </a:xfrm>
          <a:prstGeom prst="rect">
            <a:avLst/>
          </a:prstGeom>
          <a:solidFill>
            <a:srgbClr val="FFCA73"/>
          </a:solidFill>
          <a:ln w="28575">
            <a:solidFill>
              <a:srgbClr val="043C56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 algn="ctr">
              <a:lnSpc>
                <a:spcPts val="2050"/>
              </a:lnSpc>
              <a:spcBef>
                <a:spcPts val="760"/>
              </a:spcBef>
            </a:pPr>
            <a:r>
              <a:rPr sz="1800" b="1" spc="-10" dirty="0">
                <a:solidFill>
                  <a:srgbClr val="03295C"/>
                </a:solidFill>
                <a:latin typeface="Arial Narrow"/>
                <a:cs typeface="Arial Narrow"/>
              </a:rPr>
              <a:t>Метапредметные</a:t>
            </a:r>
            <a:endParaRPr sz="1800">
              <a:latin typeface="Arial Narrow"/>
              <a:cs typeface="Arial Narrow"/>
            </a:endParaRPr>
          </a:p>
          <a:p>
            <a:pPr algn="ctr">
              <a:lnSpc>
                <a:spcPts val="2050"/>
              </a:lnSpc>
            </a:pPr>
            <a:r>
              <a:rPr sz="1800" b="1" dirty="0">
                <a:solidFill>
                  <a:srgbClr val="03295C"/>
                </a:solidFill>
                <a:latin typeface="Arial Narrow"/>
                <a:cs typeface="Arial Narrow"/>
              </a:rPr>
              <a:t>результаты («soft</a:t>
            </a:r>
            <a:r>
              <a:rPr sz="1800" b="1" spc="-20" dirty="0">
                <a:solidFill>
                  <a:srgbClr val="03295C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03295C"/>
                </a:solidFill>
                <a:latin typeface="Arial Narrow"/>
                <a:cs typeface="Arial Narrow"/>
              </a:rPr>
              <a:t>skills»)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58646" y="5072634"/>
            <a:ext cx="2786380" cy="753110"/>
          </a:xfrm>
          <a:prstGeom prst="rect">
            <a:avLst/>
          </a:prstGeom>
          <a:solidFill>
            <a:srgbClr val="FFCA73"/>
          </a:solidFill>
          <a:ln w="28575">
            <a:solidFill>
              <a:srgbClr val="043C56"/>
            </a:solidFill>
          </a:ln>
        </p:spPr>
        <p:txBody>
          <a:bodyPr vert="horz" wrap="square" lIns="0" tIns="221615" rIns="0" bIns="0" rtlCol="0">
            <a:spAutoFit/>
          </a:bodyPr>
          <a:lstStyle/>
          <a:p>
            <a:pPr marL="217170">
              <a:lnSpc>
                <a:spcPct val="100000"/>
              </a:lnSpc>
              <a:spcBef>
                <a:spcPts val="1745"/>
              </a:spcBef>
            </a:pPr>
            <a:r>
              <a:rPr sz="1800" b="1" dirty="0">
                <a:solidFill>
                  <a:srgbClr val="03295C"/>
                </a:solidFill>
                <a:latin typeface="Arial Narrow"/>
                <a:cs typeface="Arial Narrow"/>
              </a:rPr>
              <a:t>Предметные</a:t>
            </a:r>
            <a:r>
              <a:rPr sz="1800" b="1" spc="-10" dirty="0">
                <a:solidFill>
                  <a:srgbClr val="03295C"/>
                </a:solidFill>
                <a:latin typeface="Arial Narrow"/>
                <a:cs typeface="Arial Narrow"/>
              </a:rPr>
              <a:t> результаты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486846" y="3343846"/>
            <a:ext cx="4100829" cy="781685"/>
            <a:chOff x="4486846" y="3343846"/>
            <a:chExt cx="4100829" cy="781685"/>
          </a:xfrm>
        </p:grpSpPr>
        <p:sp>
          <p:nvSpPr>
            <p:cNvPr id="18" name="object 18"/>
            <p:cNvSpPr/>
            <p:nvPr/>
          </p:nvSpPr>
          <p:spPr>
            <a:xfrm>
              <a:off x="4501134" y="3358134"/>
              <a:ext cx="4072254" cy="753110"/>
            </a:xfrm>
            <a:custGeom>
              <a:avLst/>
              <a:gdLst/>
              <a:ahLst/>
              <a:cxnLst/>
              <a:rect l="l" t="t" r="r" b="b"/>
              <a:pathLst>
                <a:path w="4072254" h="753110">
                  <a:moveTo>
                    <a:pt x="0" y="752856"/>
                  </a:moveTo>
                  <a:lnTo>
                    <a:pt x="4072127" y="752856"/>
                  </a:lnTo>
                  <a:lnTo>
                    <a:pt x="4072127" y="0"/>
                  </a:lnTo>
                  <a:lnTo>
                    <a:pt x="0" y="0"/>
                  </a:lnTo>
                  <a:lnTo>
                    <a:pt x="0" y="752856"/>
                  </a:lnTo>
                  <a:close/>
                </a:path>
              </a:pathLst>
            </a:custGeom>
            <a:ln w="28575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00372" y="3357372"/>
              <a:ext cx="4072254" cy="753110"/>
            </a:xfrm>
            <a:custGeom>
              <a:avLst/>
              <a:gdLst/>
              <a:ahLst/>
              <a:cxnLst/>
              <a:rect l="l" t="t" r="r" b="b"/>
              <a:pathLst>
                <a:path w="4072254" h="753110">
                  <a:moveTo>
                    <a:pt x="4072128" y="0"/>
                  </a:moveTo>
                  <a:lnTo>
                    <a:pt x="0" y="0"/>
                  </a:lnTo>
                  <a:lnTo>
                    <a:pt x="0" y="752855"/>
                  </a:lnTo>
                  <a:lnTo>
                    <a:pt x="4072128" y="752855"/>
                  </a:lnTo>
                  <a:lnTo>
                    <a:pt x="4072128" y="0"/>
                  </a:lnTo>
                  <a:close/>
                </a:path>
              </a:pathLst>
            </a:custGeom>
            <a:solidFill>
              <a:srgbClr val="9E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500371" y="3357371"/>
            <a:ext cx="4072254" cy="753110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1194435" marR="360680" indent="-826135">
              <a:lnSpc>
                <a:spcPts val="1730"/>
              </a:lnSpc>
              <a:spcBef>
                <a:spcPts val="1235"/>
              </a:spcBef>
            </a:pP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Ориентация</a:t>
            </a:r>
            <a:r>
              <a:rPr sz="1600" b="1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на</a:t>
            </a:r>
            <a:r>
              <a:rPr sz="1600" b="1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формирование</a:t>
            </a:r>
            <a:r>
              <a:rPr sz="1600" b="1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системы ценности</a:t>
            </a:r>
            <a:r>
              <a:rPr sz="1600" b="1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600" b="1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мотивов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486846" y="4201858"/>
            <a:ext cx="4100829" cy="780415"/>
            <a:chOff x="4486846" y="4201858"/>
            <a:chExt cx="4100829" cy="780415"/>
          </a:xfrm>
        </p:grpSpPr>
        <p:sp>
          <p:nvSpPr>
            <p:cNvPr id="22" name="object 22"/>
            <p:cNvSpPr/>
            <p:nvPr/>
          </p:nvSpPr>
          <p:spPr>
            <a:xfrm>
              <a:off x="4501134" y="4216146"/>
              <a:ext cx="4072254" cy="751840"/>
            </a:xfrm>
            <a:custGeom>
              <a:avLst/>
              <a:gdLst/>
              <a:ahLst/>
              <a:cxnLst/>
              <a:rect l="l" t="t" r="r" b="b"/>
              <a:pathLst>
                <a:path w="4072254" h="751839">
                  <a:moveTo>
                    <a:pt x="0" y="751331"/>
                  </a:moveTo>
                  <a:lnTo>
                    <a:pt x="4072127" y="751331"/>
                  </a:lnTo>
                  <a:lnTo>
                    <a:pt x="4072127" y="0"/>
                  </a:lnTo>
                  <a:lnTo>
                    <a:pt x="0" y="0"/>
                  </a:lnTo>
                  <a:lnTo>
                    <a:pt x="0" y="751331"/>
                  </a:lnTo>
                  <a:close/>
                </a:path>
              </a:pathLst>
            </a:custGeom>
            <a:ln w="28575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00372" y="4215384"/>
              <a:ext cx="4072254" cy="751840"/>
            </a:xfrm>
            <a:custGeom>
              <a:avLst/>
              <a:gdLst/>
              <a:ahLst/>
              <a:cxnLst/>
              <a:rect l="l" t="t" r="r" b="b"/>
              <a:pathLst>
                <a:path w="4072254" h="751839">
                  <a:moveTo>
                    <a:pt x="4072128" y="0"/>
                  </a:moveTo>
                  <a:lnTo>
                    <a:pt x="0" y="0"/>
                  </a:lnTo>
                  <a:lnTo>
                    <a:pt x="0" y="751332"/>
                  </a:lnTo>
                  <a:lnTo>
                    <a:pt x="4072128" y="751332"/>
                  </a:lnTo>
                  <a:lnTo>
                    <a:pt x="4072128" y="0"/>
                  </a:lnTo>
                  <a:close/>
                </a:path>
              </a:pathLst>
            </a:custGeom>
            <a:solidFill>
              <a:srgbClr val="9E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500371" y="4215384"/>
            <a:ext cx="4072254" cy="751840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algn="ctr">
              <a:lnSpc>
                <a:spcPts val="1825"/>
              </a:lnSpc>
              <a:spcBef>
                <a:spcPts val="1015"/>
              </a:spcBef>
            </a:pP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Три</a:t>
            </a:r>
            <a:r>
              <a:rPr sz="1600" b="1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группы</a:t>
            </a:r>
            <a:r>
              <a:rPr sz="1600" b="1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УУД:</a:t>
            </a:r>
            <a:r>
              <a:rPr sz="1600" b="1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познавательные,</a:t>
            </a:r>
            <a:endParaRPr sz="1600">
              <a:latin typeface="Arial Narrow"/>
              <a:cs typeface="Arial Narrow"/>
            </a:endParaRPr>
          </a:p>
          <a:p>
            <a:pPr algn="ctr">
              <a:lnSpc>
                <a:spcPts val="1825"/>
              </a:lnSpc>
            </a:pP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коммуникативные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 и</a:t>
            </a:r>
            <a:r>
              <a:rPr sz="1600" b="1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регулятивные</a:t>
            </a:r>
            <a:r>
              <a:rPr sz="1600" b="1" spc="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действия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486846" y="5058346"/>
            <a:ext cx="4100829" cy="781685"/>
            <a:chOff x="4486846" y="5058346"/>
            <a:chExt cx="4100829" cy="781685"/>
          </a:xfrm>
        </p:grpSpPr>
        <p:sp>
          <p:nvSpPr>
            <p:cNvPr id="26" name="object 26"/>
            <p:cNvSpPr/>
            <p:nvPr/>
          </p:nvSpPr>
          <p:spPr>
            <a:xfrm>
              <a:off x="4501134" y="5072634"/>
              <a:ext cx="4072254" cy="753110"/>
            </a:xfrm>
            <a:custGeom>
              <a:avLst/>
              <a:gdLst/>
              <a:ahLst/>
              <a:cxnLst/>
              <a:rect l="l" t="t" r="r" b="b"/>
              <a:pathLst>
                <a:path w="4072254" h="753110">
                  <a:moveTo>
                    <a:pt x="0" y="752855"/>
                  </a:moveTo>
                  <a:lnTo>
                    <a:pt x="4072127" y="752855"/>
                  </a:lnTo>
                  <a:lnTo>
                    <a:pt x="4072127" y="0"/>
                  </a:lnTo>
                  <a:lnTo>
                    <a:pt x="0" y="0"/>
                  </a:lnTo>
                  <a:lnTo>
                    <a:pt x="0" y="752855"/>
                  </a:lnTo>
                  <a:close/>
                </a:path>
              </a:pathLst>
            </a:custGeom>
            <a:ln w="28575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500372" y="5071872"/>
              <a:ext cx="4072254" cy="753110"/>
            </a:xfrm>
            <a:custGeom>
              <a:avLst/>
              <a:gdLst/>
              <a:ahLst/>
              <a:cxnLst/>
              <a:rect l="l" t="t" r="r" b="b"/>
              <a:pathLst>
                <a:path w="4072254" h="753110">
                  <a:moveTo>
                    <a:pt x="4072128" y="0"/>
                  </a:moveTo>
                  <a:lnTo>
                    <a:pt x="0" y="0"/>
                  </a:lnTo>
                  <a:lnTo>
                    <a:pt x="0" y="752855"/>
                  </a:lnTo>
                  <a:lnTo>
                    <a:pt x="4072128" y="752855"/>
                  </a:lnTo>
                  <a:lnTo>
                    <a:pt x="4072128" y="0"/>
                  </a:lnTo>
                  <a:close/>
                </a:path>
              </a:pathLst>
            </a:custGeom>
            <a:solidFill>
              <a:srgbClr val="9E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500371" y="5071871"/>
            <a:ext cx="4072254" cy="753110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517650" marR="99060" indent="-1413510">
              <a:lnSpc>
                <a:spcPts val="1730"/>
              </a:lnSpc>
              <a:spcBef>
                <a:spcPts val="1240"/>
              </a:spcBef>
            </a:pP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Конкретизация</a:t>
            </a:r>
            <a:r>
              <a:rPr sz="1600" b="1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600" b="1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систематизация</a:t>
            </a:r>
            <a:r>
              <a:rPr sz="1600" b="1" spc="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предметных результатов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29374" y="2843910"/>
            <a:ext cx="1029335" cy="2671445"/>
          </a:xfrm>
          <a:custGeom>
            <a:avLst/>
            <a:gdLst/>
            <a:ahLst/>
            <a:cxnLst/>
            <a:rect l="l" t="t" r="r" b="b"/>
            <a:pathLst>
              <a:path w="1029335" h="2671445">
                <a:moveTo>
                  <a:pt x="1028763" y="890651"/>
                </a:moveTo>
                <a:lnTo>
                  <a:pt x="1004163" y="876300"/>
                </a:lnTo>
                <a:lnTo>
                  <a:pt x="915073" y="824357"/>
                </a:lnTo>
                <a:lnTo>
                  <a:pt x="906322" y="826643"/>
                </a:lnTo>
                <a:lnTo>
                  <a:pt x="902347" y="833374"/>
                </a:lnTo>
                <a:lnTo>
                  <a:pt x="898372" y="840232"/>
                </a:lnTo>
                <a:lnTo>
                  <a:pt x="900671" y="848995"/>
                </a:lnTo>
                <a:lnTo>
                  <a:pt x="947483" y="876300"/>
                </a:lnTo>
                <a:lnTo>
                  <a:pt x="28575" y="876300"/>
                </a:lnTo>
                <a:lnTo>
                  <a:pt x="28575" y="28575"/>
                </a:lnTo>
                <a:lnTo>
                  <a:pt x="242887" y="28575"/>
                </a:lnTo>
                <a:lnTo>
                  <a:pt x="242887" y="14351"/>
                </a:lnTo>
                <a:lnTo>
                  <a:pt x="242887" y="0"/>
                </a:lnTo>
                <a:lnTo>
                  <a:pt x="6400" y="0"/>
                </a:lnTo>
                <a:lnTo>
                  <a:pt x="0" y="6477"/>
                </a:lnTo>
                <a:lnTo>
                  <a:pt x="0" y="898525"/>
                </a:lnTo>
                <a:lnTo>
                  <a:pt x="0" y="1755775"/>
                </a:lnTo>
                <a:lnTo>
                  <a:pt x="0" y="2613025"/>
                </a:lnTo>
                <a:lnTo>
                  <a:pt x="6400" y="2619375"/>
                </a:lnTo>
                <a:lnTo>
                  <a:pt x="947610" y="2619375"/>
                </a:lnTo>
                <a:lnTo>
                  <a:pt x="907491" y="2642743"/>
                </a:lnTo>
                <a:lnTo>
                  <a:pt x="900671" y="2646807"/>
                </a:lnTo>
                <a:lnTo>
                  <a:pt x="898372" y="2655570"/>
                </a:lnTo>
                <a:lnTo>
                  <a:pt x="902347" y="2662301"/>
                </a:lnTo>
                <a:lnTo>
                  <a:pt x="906322" y="2669159"/>
                </a:lnTo>
                <a:lnTo>
                  <a:pt x="915073" y="2671445"/>
                </a:lnTo>
                <a:lnTo>
                  <a:pt x="1004379" y="2619375"/>
                </a:lnTo>
                <a:lnTo>
                  <a:pt x="1028763" y="2605151"/>
                </a:lnTo>
                <a:lnTo>
                  <a:pt x="1004163" y="2590800"/>
                </a:lnTo>
                <a:lnTo>
                  <a:pt x="915073" y="2538857"/>
                </a:lnTo>
                <a:lnTo>
                  <a:pt x="906322" y="2541143"/>
                </a:lnTo>
                <a:lnTo>
                  <a:pt x="902347" y="2547874"/>
                </a:lnTo>
                <a:lnTo>
                  <a:pt x="898372" y="2554732"/>
                </a:lnTo>
                <a:lnTo>
                  <a:pt x="900671" y="2563495"/>
                </a:lnTo>
                <a:lnTo>
                  <a:pt x="947483" y="2590800"/>
                </a:lnTo>
                <a:lnTo>
                  <a:pt x="28575" y="2590800"/>
                </a:lnTo>
                <a:lnTo>
                  <a:pt x="28575" y="1762125"/>
                </a:lnTo>
                <a:lnTo>
                  <a:pt x="947610" y="1762125"/>
                </a:lnTo>
                <a:lnTo>
                  <a:pt x="907491" y="1785493"/>
                </a:lnTo>
                <a:lnTo>
                  <a:pt x="900671" y="1789557"/>
                </a:lnTo>
                <a:lnTo>
                  <a:pt x="898372" y="1798320"/>
                </a:lnTo>
                <a:lnTo>
                  <a:pt x="902347" y="1805051"/>
                </a:lnTo>
                <a:lnTo>
                  <a:pt x="906322" y="1811909"/>
                </a:lnTo>
                <a:lnTo>
                  <a:pt x="915073" y="1814195"/>
                </a:lnTo>
                <a:lnTo>
                  <a:pt x="1004379" y="1762125"/>
                </a:lnTo>
                <a:lnTo>
                  <a:pt x="1028763" y="1747901"/>
                </a:lnTo>
                <a:lnTo>
                  <a:pt x="1004163" y="1733550"/>
                </a:lnTo>
                <a:lnTo>
                  <a:pt x="915073" y="1681607"/>
                </a:lnTo>
                <a:lnTo>
                  <a:pt x="906322" y="1683893"/>
                </a:lnTo>
                <a:lnTo>
                  <a:pt x="902347" y="1690624"/>
                </a:lnTo>
                <a:lnTo>
                  <a:pt x="898372" y="1697482"/>
                </a:lnTo>
                <a:lnTo>
                  <a:pt x="900671" y="1706245"/>
                </a:lnTo>
                <a:lnTo>
                  <a:pt x="947483" y="1733550"/>
                </a:lnTo>
                <a:lnTo>
                  <a:pt x="28575" y="1733550"/>
                </a:lnTo>
                <a:lnTo>
                  <a:pt x="28575" y="904875"/>
                </a:lnTo>
                <a:lnTo>
                  <a:pt x="947610" y="904875"/>
                </a:lnTo>
                <a:lnTo>
                  <a:pt x="907491" y="928243"/>
                </a:lnTo>
                <a:lnTo>
                  <a:pt x="900671" y="932307"/>
                </a:lnTo>
                <a:lnTo>
                  <a:pt x="898372" y="941070"/>
                </a:lnTo>
                <a:lnTo>
                  <a:pt x="902347" y="947801"/>
                </a:lnTo>
                <a:lnTo>
                  <a:pt x="906322" y="954659"/>
                </a:lnTo>
                <a:lnTo>
                  <a:pt x="915073" y="956945"/>
                </a:lnTo>
                <a:lnTo>
                  <a:pt x="1004379" y="904875"/>
                </a:lnTo>
                <a:lnTo>
                  <a:pt x="1028763" y="890651"/>
                </a:lnTo>
                <a:close/>
              </a:path>
            </a:pathLst>
          </a:custGeom>
          <a:solidFill>
            <a:srgbClr val="033B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44390" y="3669284"/>
            <a:ext cx="357505" cy="132715"/>
          </a:xfrm>
          <a:custGeom>
            <a:avLst/>
            <a:gdLst/>
            <a:ahLst/>
            <a:cxnLst/>
            <a:rect l="l" t="t" r="r" b="b"/>
            <a:pathLst>
              <a:path w="357504" h="132714">
                <a:moveTo>
                  <a:pt x="276190" y="80781"/>
                </a:moveTo>
                <a:lnTo>
                  <a:pt x="229108" y="107950"/>
                </a:lnTo>
                <a:lnTo>
                  <a:pt x="226822" y="116713"/>
                </a:lnTo>
                <a:lnTo>
                  <a:pt x="230759" y="123571"/>
                </a:lnTo>
                <a:lnTo>
                  <a:pt x="234696" y="130302"/>
                </a:lnTo>
                <a:lnTo>
                  <a:pt x="243332" y="132715"/>
                </a:lnTo>
                <a:lnTo>
                  <a:pt x="332777" y="81026"/>
                </a:lnTo>
                <a:lnTo>
                  <a:pt x="328930" y="81026"/>
                </a:lnTo>
                <a:lnTo>
                  <a:pt x="276190" y="80781"/>
                </a:lnTo>
                <a:close/>
              </a:path>
              <a:path w="357504" h="132714">
                <a:moveTo>
                  <a:pt x="300734" y="66606"/>
                </a:moveTo>
                <a:lnTo>
                  <a:pt x="276190" y="80781"/>
                </a:lnTo>
                <a:lnTo>
                  <a:pt x="328930" y="81026"/>
                </a:lnTo>
                <a:lnTo>
                  <a:pt x="328939" y="78994"/>
                </a:lnTo>
                <a:lnTo>
                  <a:pt x="321818" y="78994"/>
                </a:lnTo>
                <a:lnTo>
                  <a:pt x="300734" y="66606"/>
                </a:lnTo>
                <a:close/>
              </a:path>
              <a:path w="357504" h="132714">
                <a:moveTo>
                  <a:pt x="243967" y="0"/>
                </a:moveTo>
                <a:lnTo>
                  <a:pt x="235204" y="2286"/>
                </a:lnTo>
                <a:lnTo>
                  <a:pt x="231267" y="9144"/>
                </a:lnTo>
                <a:lnTo>
                  <a:pt x="227203" y="15875"/>
                </a:lnTo>
                <a:lnTo>
                  <a:pt x="229488" y="24638"/>
                </a:lnTo>
                <a:lnTo>
                  <a:pt x="236220" y="28702"/>
                </a:lnTo>
                <a:lnTo>
                  <a:pt x="276224" y="52206"/>
                </a:lnTo>
                <a:lnTo>
                  <a:pt x="329057" y="52451"/>
                </a:lnTo>
                <a:lnTo>
                  <a:pt x="328930" y="81026"/>
                </a:lnTo>
                <a:lnTo>
                  <a:pt x="332777" y="81026"/>
                </a:lnTo>
                <a:lnTo>
                  <a:pt x="357378" y="66802"/>
                </a:lnTo>
                <a:lnTo>
                  <a:pt x="243967" y="0"/>
                </a:lnTo>
                <a:close/>
              </a:path>
              <a:path w="357504" h="132714">
                <a:moveTo>
                  <a:pt x="126" y="50927"/>
                </a:moveTo>
                <a:lnTo>
                  <a:pt x="0" y="79502"/>
                </a:lnTo>
                <a:lnTo>
                  <a:pt x="276190" y="80781"/>
                </a:lnTo>
                <a:lnTo>
                  <a:pt x="300734" y="66606"/>
                </a:lnTo>
                <a:lnTo>
                  <a:pt x="276224" y="52206"/>
                </a:lnTo>
                <a:lnTo>
                  <a:pt x="126" y="50927"/>
                </a:lnTo>
                <a:close/>
              </a:path>
              <a:path w="357504" h="132714">
                <a:moveTo>
                  <a:pt x="321945" y="54356"/>
                </a:moveTo>
                <a:lnTo>
                  <a:pt x="300734" y="66606"/>
                </a:lnTo>
                <a:lnTo>
                  <a:pt x="321818" y="78994"/>
                </a:lnTo>
                <a:lnTo>
                  <a:pt x="321945" y="54356"/>
                </a:lnTo>
                <a:close/>
              </a:path>
              <a:path w="357504" h="132714">
                <a:moveTo>
                  <a:pt x="329048" y="54356"/>
                </a:moveTo>
                <a:lnTo>
                  <a:pt x="321945" y="54356"/>
                </a:lnTo>
                <a:lnTo>
                  <a:pt x="321818" y="78994"/>
                </a:lnTo>
                <a:lnTo>
                  <a:pt x="328939" y="78994"/>
                </a:lnTo>
                <a:lnTo>
                  <a:pt x="329048" y="54356"/>
                </a:lnTo>
                <a:close/>
              </a:path>
              <a:path w="357504" h="132714">
                <a:moveTo>
                  <a:pt x="276224" y="52206"/>
                </a:moveTo>
                <a:lnTo>
                  <a:pt x="300734" y="66606"/>
                </a:lnTo>
                <a:lnTo>
                  <a:pt x="321945" y="54356"/>
                </a:lnTo>
                <a:lnTo>
                  <a:pt x="329048" y="54356"/>
                </a:lnTo>
                <a:lnTo>
                  <a:pt x="329057" y="52451"/>
                </a:lnTo>
                <a:lnTo>
                  <a:pt x="276224" y="52206"/>
                </a:lnTo>
                <a:close/>
              </a:path>
            </a:pathLst>
          </a:custGeom>
          <a:solidFill>
            <a:srgbClr val="033B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44390" y="4525771"/>
            <a:ext cx="357505" cy="132715"/>
          </a:xfrm>
          <a:custGeom>
            <a:avLst/>
            <a:gdLst/>
            <a:ahLst/>
            <a:cxnLst/>
            <a:rect l="l" t="t" r="r" b="b"/>
            <a:pathLst>
              <a:path w="357504" h="132714">
                <a:moveTo>
                  <a:pt x="276190" y="80781"/>
                </a:moveTo>
                <a:lnTo>
                  <a:pt x="229108" y="107950"/>
                </a:lnTo>
                <a:lnTo>
                  <a:pt x="226822" y="116712"/>
                </a:lnTo>
                <a:lnTo>
                  <a:pt x="230759" y="123443"/>
                </a:lnTo>
                <a:lnTo>
                  <a:pt x="234696" y="130301"/>
                </a:lnTo>
                <a:lnTo>
                  <a:pt x="243332" y="132714"/>
                </a:lnTo>
                <a:lnTo>
                  <a:pt x="332777" y="81025"/>
                </a:lnTo>
                <a:lnTo>
                  <a:pt x="328930" y="81025"/>
                </a:lnTo>
                <a:lnTo>
                  <a:pt x="276190" y="80781"/>
                </a:lnTo>
                <a:close/>
              </a:path>
              <a:path w="357504" h="132714">
                <a:moveTo>
                  <a:pt x="300734" y="66606"/>
                </a:moveTo>
                <a:lnTo>
                  <a:pt x="276190" y="80781"/>
                </a:lnTo>
                <a:lnTo>
                  <a:pt x="328930" y="81025"/>
                </a:lnTo>
                <a:lnTo>
                  <a:pt x="328939" y="78993"/>
                </a:lnTo>
                <a:lnTo>
                  <a:pt x="321818" y="78993"/>
                </a:lnTo>
                <a:lnTo>
                  <a:pt x="300734" y="66606"/>
                </a:lnTo>
                <a:close/>
              </a:path>
              <a:path w="357504" h="132714">
                <a:moveTo>
                  <a:pt x="243967" y="0"/>
                </a:moveTo>
                <a:lnTo>
                  <a:pt x="235204" y="2285"/>
                </a:lnTo>
                <a:lnTo>
                  <a:pt x="231267" y="9143"/>
                </a:lnTo>
                <a:lnTo>
                  <a:pt x="227203" y="15875"/>
                </a:lnTo>
                <a:lnTo>
                  <a:pt x="229488" y="24637"/>
                </a:lnTo>
                <a:lnTo>
                  <a:pt x="236220" y="28701"/>
                </a:lnTo>
                <a:lnTo>
                  <a:pt x="276224" y="52206"/>
                </a:lnTo>
                <a:lnTo>
                  <a:pt x="329057" y="52450"/>
                </a:lnTo>
                <a:lnTo>
                  <a:pt x="328930" y="81025"/>
                </a:lnTo>
                <a:lnTo>
                  <a:pt x="332777" y="81025"/>
                </a:lnTo>
                <a:lnTo>
                  <a:pt x="357378" y="66801"/>
                </a:lnTo>
                <a:lnTo>
                  <a:pt x="243967" y="0"/>
                </a:lnTo>
                <a:close/>
              </a:path>
              <a:path w="357504" h="132714">
                <a:moveTo>
                  <a:pt x="126" y="50926"/>
                </a:moveTo>
                <a:lnTo>
                  <a:pt x="0" y="79501"/>
                </a:lnTo>
                <a:lnTo>
                  <a:pt x="276190" y="80781"/>
                </a:lnTo>
                <a:lnTo>
                  <a:pt x="300734" y="66606"/>
                </a:lnTo>
                <a:lnTo>
                  <a:pt x="276224" y="52206"/>
                </a:lnTo>
                <a:lnTo>
                  <a:pt x="126" y="50926"/>
                </a:lnTo>
                <a:close/>
              </a:path>
              <a:path w="357504" h="132714">
                <a:moveTo>
                  <a:pt x="321945" y="54355"/>
                </a:moveTo>
                <a:lnTo>
                  <a:pt x="300734" y="66606"/>
                </a:lnTo>
                <a:lnTo>
                  <a:pt x="321818" y="78993"/>
                </a:lnTo>
                <a:lnTo>
                  <a:pt x="321945" y="54355"/>
                </a:lnTo>
                <a:close/>
              </a:path>
              <a:path w="357504" h="132714">
                <a:moveTo>
                  <a:pt x="329048" y="54355"/>
                </a:moveTo>
                <a:lnTo>
                  <a:pt x="321945" y="54355"/>
                </a:lnTo>
                <a:lnTo>
                  <a:pt x="321818" y="78993"/>
                </a:lnTo>
                <a:lnTo>
                  <a:pt x="328939" y="78993"/>
                </a:lnTo>
                <a:lnTo>
                  <a:pt x="329048" y="54355"/>
                </a:lnTo>
                <a:close/>
              </a:path>
              <a:path w="357504" h="132714">
                <a:moveTo>
                  <a:pt x="276224" y="52206"/>
                </a:moveTo>
                <a:lnTo>
                  <a:pt x="300734" y="66606"/>
                </a:lnTo>
                <a:lnTo>
                  <a:pt x="321945" y="54355"/>
                </a:lnTo>
                <a:lnTo>
                  <a:pt x="329048" y="54355"/>
                </a:lnTo>
                <a:lnTo>
                  <a:pt x="329057" y="52450"/>
                </a:lnTo>
                <a:lnTo>
                  <a:pt x="276224" y="52206"/>
                </a:lnTo>
                <a:close/>
              </a:path>
            </a:pathLst>
          </a:custGeom>
          <a:solidFill>
            <a:srgbClr val="033B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44390" y="5383784"/>
            <a:ext cx="357505" cy="132715"/>
          </a:xfrm>
          <a:custGeom>
            <a:avLst/>
            <a:gdLst/>
            <a:ahLst/>
            <a:cxnLst/>
            <a:rect l="l" t="t" r="r" b="b"/>
            <a:pathLst>
              <a:path w="357504" h="132714">
                <a:moveTo>
                  <a:pt x="276190" y="80781"/>
                </a:moveTo>
                <a:lnTo>
                  <a:pt x="229108" y="107949"/>
                </a:lnTo>
                <a:lnTo>
                  <a:pt x="226822" y="116712"/>
                </a:lnTo>
                <a:lnTo>
                  <a:pt x="230759" y="123570"/>
                </a:lnTo>
                <a:lnTo>
                  <a:pt x="234696" y="130301"/>
                </a:lnTo>
                <a:lnTo>
                  <a:pt x="243332" y="132714"/>
                </a:lnTo>
                <a:lnTo>
                  <a:pt x="332777" y="81025"/>
                </a:lnTo>
                <a:lnTo>
                  <a:pt x="328930" y="81025"/>
                </a:lnTo>
                <a:lnTo>
                  <a:pt x="276190" y="80781"/>
                </a:lnTo>
                <a:close/>
              </a:path>
              <a:path w="357504" h="132714">
                <a:moveTo>
                  <a:pt x="300734" y="66606"/>
                </a:moveTo>
                <a:lnTo>
                  <a:pt x="276190" y="80781"/>
                </a:lnTo>
                <a:lnTo>
                  <a:pt x="328930" y="81025"/>
                </a:lnTo>
                <a:lnTo>
                  <a:pt x="328939" y="78993"/>
                </a:lnTo>
                <a:lnTo>
                  <a:pt x="321818" y="78993"/>
                </a:lnTo>
                <a:lnTo>
                  <a:pt x="300734" y="66606"/>
                </a:lnTo>
                <a:close/>
              </a:path>
              <a:path w="357504" h="132714">
                <a:moveTo>
                  <a:pt x="243967" y="0"/>
                </a:moveTo>
                <a:lnTo>
                  <a:pt x="235204" y="2285"/>
                </a:lnTo>
                <a:lnTo>
                  <a:pt x="231267" y="9143"/>
                </a:lnTo>
                <a:lnTo>
                  <a:pt x="227203" y="15874"/>
                </a:lnTo>
                <a:lnTo>
                  <a:pt x="229488" y="24637"/>
                </a:lnTo>
                <a:lnTo>
                  <a:pt x="236220" y="28701"/>
                </a:lnTo>
                <a:lnTo>
                  <a:pt x="276224" y="52206"/>
                </a:lnTo>
                <a:lnTo>
                  <a:pt x="329057" y="52450"/>
                </a:lnTo>
                <a:lnTo>
                  <a:pt x="328930" y="81025"/>
                </a:lnTo>
                <a:lnTo>
                  <a:pt x="332777" y="81025"/>
                </a:lnTo>
                <a:lnTo>
                  <a:pt x="357378" y="66801"/>
                </a:lnTo>
                <a:lnTo>
                  <a:pt x="243967" y="0"/>
                </a:lnTo>
                <a:close/>
              </a:path>
              <a:path w="357504" h="132714">
                <a:moveTo>
                  <a:pt x="126" y="50926"/>
                </a:moveTo>
                <a:lnTo>
                  <a:pt x="0" y="79501"/>
                </a:lnTo>
                <a:lnTo>
                  <a:pt x="276190" y="80781"/>
                </a:lnTo>
                <a:lnTo>
                  <a:pt x="300734" y="66606"/>
                </a:lnTo>
                <a:lnTo>
                  <a:pt x="276224" y="52206"/>
                </a:lnTo>
                <a:lnTo>
                  <a:pt x="126" y="50926"/>
                </a:lnTo>
                <a:close/>
              </a:path>
              <a:path w="357504" h="132714">
                <a:moveTo>
                  <a:pt x="321945" y="54355"/>
                </a:moveTo>
                <a:lnTo>
                  <a:pt x="300734" y="66606"/>
                </a:lnTo>
                <a:lnTo>
                  <a:pt x="321818" y="78993"/>
                </a:lnTo>
                <a:lnTo>
                  <a:pt x="321945" y="54355"/>
                </a:lnTo>
                <a:close/>
              </a:path>
              <a:path w="357504" h="132714">
                <a:moveTo>
                  <a:pt x="329048" y="54355"/>
                </a:moveTo>
                <a:lnTo>
                  <a:pt x="321945" y="54355"/>
                </a:lnTo>
                <a:lnTo>
                  <a:pt x="321818" y="78993"/>
                </a:lnTo>
                <a:lnTo>
                  <a:pt x="328939" y="78993"/>
                </a:lnTo>
                <a:lnTo>
                  <a:pt x="329048" y="54355"/>
                </a:lnTo>
                <a:close/>
              </a:path>
              <a:path w="357504" h="132714">
                <a:moveTo>
                  <a:pt x="276224" y="52206"/>
                </a:moveTo>
                <a:lnTo>
                  <a:pt x="300734" y="66606"/>
                </a:lnTo>
                <a:lnTo>
                  <a:pt x="321945" y="54355"/>
                </a:lnTo>
                <a:lnTo>
                  <a:pt x="329048" y="54355"/>
                </a:lnTo>
                <a:lnTo>
                  <a:pt x="329057" y="52450"/>
                </a:lnTo>
                <a:lnTo>
                  <a:pt x="276224" y="52206"/>
                </a:lnTo>
                <a:close/>
              </a:path>
            </a:pathLst>
          </a:custGeom>
          <a:solidFill>
            <a:srgbClr val="043C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75447" y="6195059"/>
            <a:ext cx="1369060" cy="407034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R="123189" algn="r">
              <a:lnSpc>
                <a:spcPct val="100000"/>
              </a:lnSpc>
              <a:spcBef>
                <a:spcPts val="819"/>
              </a:spcBef>
            </a:pPr>
            <a:r>
              <a:rPr sz="1200" b="1" spc="-25" dirty="0">
                <a:solidFill>
                  <a:srgbClr val="F3F3F3"/>
                </a:solidFill>
                <a:latin typeface="Arial Narrow"/>
                <a:cs typeface="Arial Narrow"/>
              </a:rPr>
              <a:t>13</a:t>
            </a:r>
            <a:endParaRPr sz="1200">
              <a:latin typeface="Arial Narrow"/>
              <a:cs typeface="Arial Narrow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0" y="214884"/>
            <a:ext cx="6635496" cy="76809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28244" y="1071372"/>
            <a:ext cx="7554595" cy="4144010"/>
            <a:chOff x="428244" y="1071372"/>
            <a:chExt cx="7554595" cy="41440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4627" y="1071372"/>
              <a:ext cx="6768083" cy="345643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28244" y="4357116"/>
              <a:ext cx="4078604" cy="858519"/>
            </a:xfrm>
            <a:custGeom>
              <a:avLst/>
              <a:gdLst/>
              <a:ahLst/>
              <a:cxnLst/>
              <a:rect l="l" t="t" r="r" b="b"/>
              <a:pathLst>
                <a:path w="4078604" h="858520">
                  <a:moveTo>
                    <a:pt x="3058668" y="0"/>
                  </a:moveTo>
                  <a:lnTo>
                    <a:pt x="1019556" y="0"/>
                  </a:lnTo>
                  <a:lnTo>
                    <a:pt x="1019556" y="26796"/>
                  </a:lnTo>
                  <a:lnTo>
                    <a:pt x="3058668" y="26796"/>
                  </a:lnTo>
                  <a:lnTo>
                    <a:pt x="3058668" y="0"/>
                  </a:lnTo>
                  <a:close/>
                </a:path>
                <a:path w="4078604" h="858520">
                  <a:moveTo>
                    <a:pt x="3058668" y="53593"/>
                  </a:moveTo>
                  <a:lnTo>
                    <a:pt x="1019556" y="53593"/>
                  </a:lnTo>
                  <a:lnTo>
                    <a:pt x="1019556" y="107187"/>
                  </a:lnTo>
                  <a:lnTo>
                    <a:pt x="3058668" y="107187"/>
                  </a:lnTo>
                  <a:lnTo>
                    <a:pt x="3058668" y="53593"/>
                  </a:lnTo>
                  <a:close/>
                </a:path>
                <a:path w="4078604" h="858520">
                  <a:moveTo>
                    <a:pt x="4078224" y="461009"/>
                  </a:moveTo>
                  <a:lnTo>
                    <a:pt x="0" y="461009"/>
                  </a:lnTo>
                  <a:lnTo>
                    <a:pt x="2039112" y="858011"/>
                  </a:lnTo>
                  <a:lnTo>
                    <a:pt x="4078224" y="461009"/>
                  </a:lnTo>
                  <a:close/>
                </a:path>
                <a:path w="4078604" h="858520">
                  <a:moveTo>
                    <a:pt x="3058668" y="134111"/>
                  </a:moveTo>
                  <a:lnTo>
                    <a:pt x="1019556" y="134111"/>
                  </a:lnTo>
                  <a:lnTo>
                    <a:pt x="1019556" y="461009"/>
                  </a:lnTo>
                  <a:lnTo>
                    <a:pt x="3058668" y="461009"/>
                  </a:lnTo>
                  <a:lnTo>
                    <a:pt x="3058668" y="134111"/>
                  </a:lnTo>
                  <a:close/>
                </a:path>
              </a:pathLst>
            </a:custGeom>
            <a:solidFill>
              <a:srgbClr val="B54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07260" y="4531614"/>
            <a:ext cx="14566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3F3F3"/>
                </a:solidFill>
                <a:latin typeface="Arial Narrow"/>
                <a:cs typeface="Arial Narrow"/>
              </a:rPr>
              <a:t>Hard</a:t>
            </a:r>
            <a:r>
              <a:rPr sz="1600" b="1" spc="-35" dirty="0">
                <a:solidFill>
                  <a:srgbClr val="F3F3F3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F3F3F3"/>
                </a:solidFill>
                <a:latin typeface="Arial Narrow"/>
                <a:cs typeface="Arial Narrow"/>
              </a:rPr>
              <a:t>skills</a:t>
            </a:r>
            <a:endParaRPr sz="16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solidFill>
                  <a:srgbClr val="F3F3F3"/>
                </a:solidFill>
                <a:latin typeface="Arial Narrow"/>
                <a:cs typeface="Arial Narrow"/>
              </a:rPr>
              <a:t>в</a:t>
            </a:r>
            <a:r>
              <a:rPr sz="1600" b="1" spc="-5" dirty="0">
                <a:solidFill>
                  <a:srgbClr val="F3F3F3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F3F3F3"/>
                </a:solidFill>
                <a:latin typeface="Arial Narrow"/>
                <a:cs typeface="Arial Narrow"/>
              </a:rPr>
              <a:t>проектах</a:t>
            </a:r>
            <a:r>
              <a:rPr sz="1600" b="1" spc="-30" dirty="0">
                <a:solidFill>
                  <a:srgbClr val="F3F3F3"/>
                </a:solidFill>
                <a:latin typeface="Arial Narrow"/>
                <a:cs typeface="Arial Narrow"/>
              </a:rPr>
              <a:t> </a:t>
            </a:r>
            <a:r>
              <a:rPr sz="1600" b="1" spc="-20" dirty="0">
                <a:solidFill>
                  <a:srgbClr val="F3F3F3"/>
                </a:solidFill>
                <a:latin typeface="Arial Narrow"/>
                <a:cs typeface="Arial Narrow"/>
              </a:rPr>
              <a:t>ФГОС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7377" y="5215890"/>
            <a:ext cx="8359140" cy="1464945"/>
          </a:xfrm>
          <a:custGeom>
            <a:avLst/>
            <a:gdLst/>
            <a:ahLst/>
            <a:cxnLst/>
            <a:rect l="l" t="t" r="r" b="b"/>
            <a:pathLst>
              <a:path w="8359140" h="1464945">
                <a:moveTo>
                  <a:pt x="8115046" y="1464564"/>
                </a:moveTo>
                <a:lnTo>
                  <a:pt x="8163814" y="1269288"/>
                </a:lnTo>
                <a:lnTo>
                  <a:pt x="8359140" y="1220457"/>
                </a:lnTo>
                <a:lnTo>
                  <a:pt x="8115046" y="1464564"/>
                </a:lnTo>
                <a:lnTo>
                  <a:pt x="0" y="1464564"/>
                </a:lnTo>
                <a:lnTo>
                  <a:pt x="0" y="0"/>
                </a:lnTo>
                <a:lnTo>
                  <a:pt x="8359140" y="0"/>
                </a:lnTo>
                <a:lnTo>
                  <a:pt x="8359140" y="1220457"/>
                </a:lnTo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35965" y="5201158"/>
            <a:ext cx="7248525" cy="9988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4"/>
              </a:lnSpc>
              <a:spcBef>
                <a:spcPts val="95"/>
              </a:spcBef>
            </a:pP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ОТРАЖЕНЫ:</a:t>
            </a:r>
            <a:endParaRPr sz="1600">
              <a:latin typeface="Arial Narrow"/>
              <a:cs typeface="Arial Narrow"/>
            </a:endParaRPr>
          </a:p>
          <a:p>
            <a:pPr marL="279400" marR="5080" indent="-266700">
              <a:lnSpc>
                <a:spcPts val="1920"/>
              </a:lnSpc>
              <a:spcBef>
                <a:spcPts val="60"/>
              </a:spcBef>
              <a:buFont typeface="Wingdings"/>
              <a:buChar char=""/>
              <a:tabLst>
                <a:tab pos="278765" algn="l"/>
                <a:tab pos="279400" algn="l"/>
              </a:tabLst>
            </a:pP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16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требованиях</a:t>
            </a:r>
            <a:r>
              <a:rPr sz="16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предметным</a:t>
            </a:r>
            <a:r>
              <a:rPr sz="16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результатам</a:t>
            </a:r>
            <a:r>
              <a:rPr sz="16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(русский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язык,</a:t>
            </a:r>
            <a:r>
              <a:rPr sz="16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литература,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иностранный язык, математика,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информатика,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обществознание),</a:t>
            </a:r>
            <a:endParaRPr sz="1600">
              <a:latin typeface="Arial Narrow"/>
              <a:cs typeface="Arial Narrow"/>
            </a:endParaRPr>
          </a:p>
          <a:p>
            <a:pPr marL="279400" indent="-266700">
              <a:lnSpc>
                <a:spcPts val="1855"/>
              </a:lnSpc>
              <a:buFont typeface="Wingdings"/>
              <a:buChar char=""/>
              <a:tabLst>
                <a:tab pos="278765" algn="l"/>
                <a:tab pos="279400" algn="l"/>
              </a:tabLst>
            </a:pP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требования</a:t>
            </a:r>
            <a:r>
              <a:rPr sz="16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личностным</a:t>
            </a:r>
            <a:r>
              <a:rPr sz="16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результатам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(гражданско-патриотическое</a:t>
            </a:r>
            <a:r>
              <a:rPr sz="1600" spc="-6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воспитание,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эсте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75447" y="5963411"/>
            <a:ext cx="1369060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60"/>
              </a:lnSpc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тическое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2665" y="6175044"/>
            <a:ext cx="3121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воспитание,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экологическое</a:t>
            </a:r>
            <a:r>
              <a:rPr sz="1600" spc="-6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воспитание)</a:t>
            </a:r>
            <a:endParaRPr sz="16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7377" y="4859273"/>
            <a:ext cx="8288020" cy="1643380"/>
          </a:xfrm>
          <a:custGeom>
            <a:avLst/>
            <a:gdLst/>
            <a:ahLst/>
            <a:cxnLst/>
            <a:rect l="l" t="t" r="r" b="b"/>
            <a:pathLst>
              <a:path w="8288020" h="1643379">
                <a:moveTo>
                  <a:pt x="8117078" y="1642871"/>
                </a:moveTo>
                <a:lnTo>
                  <a:pt x="8151114" y="1506524"/>
                </a:lnTo>
                <a:lnTo>
                  <a:pt x="8287512" y="1472438"/>
                </a:lnTo>
                <a:lnTo>
                  <a:pt x="8117078" y="1642871"/>
                </a:lnTo>
                <a:lnTo>
                  <a:pt x="0" y="1642871"/>
                </a:lnTo>
                <a:lnTo>
                  <a:pt x="0" y="0"/>
                </a:lnTo>
                <a:lnTo>
                  <a:pt x="8287512" y="0"/>
                </a:lnTo>
                <a:lnTo>
                  <a:pt x="8287512" y="1472438"/>
                </a:lnTo>
              </a:path>
            </a:pathLst>
          </a:custGeom>
          <a:ln w="28575">
            <a:solidFill>
              <a:srgbClr val="FFA9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321308" y="966216"/>
            <a:ext cx="6289675" cy="3820795"/>
            <a:chOff x="1321308" y="966216"/>
            <a:chExt cx="6289675" cy="38207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1308" y="966216"/>
              <a:ext cx="6289547" cy="321259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657855" y="3508248"/>
              <a:ext cx="3529965" cy="1278890"/>
            </a:xfrm>
            <a:custGeom>
              <a:avLst/>
              <a:gdLst/>
              <a:ahLst/>
              <a:cxnLst/>
              <a:rect l="l" t="t" r="r" b="b"/>
              <a:pathLst>
                <a:path w="3529965" h="1278889">
                  <a:moveTo>
                    <a:pt x="2647188" y="0"/>
                  </a:moveTo>
                  <a:lnTo>
                    <a:pt x="882395" y="0"/>
                  </a:lnTo>
                  <a:lnTo>
                    <a:pt x="882395" y="40004"/>
                  </a:lnTo>
                  <a:lnTo>
                    <a:pt x="2647188" y="40004"/>
                  </a:lnTo>
                  <a:lnTo>
                    <a:pt x="2647188" y="0"/>
                  </a:lnTo>
                  <a:close/>
                </a:path>
                <a:path w="3529965" h="1278889">
                  <a:moveTo>
                    <a:pt x="2647188" y="79882"/>
                  </a:moveTo>
                  <a:lnTo>
                    <a:pt x="882395" y="79882"/>
                  </a:lnTo>
                  <a:lnTo>
                    <a:pt x="882395" y="159893"/>
                  </a:lnTo>
                  <a:lnTo>
                    <a:pt x="2647188" y="159893"/>
                  </a:lnTo>
                  <a:lnTo>
                    <a:pt x="2647188" y="79882"/>
                  </a:lnTo>
                  <a:close/>
                </a:path>
                <a:path w="3529965" h="1278889">
                  <a:moveTo>
                    <a:pt x="3529583" y="687069"/>
                  </a:moveTo>
                  <a:lnTo>
                    <a:pt x="0" y="687069"/>
                  </a:lnTo>
                  <a:lnTo>
                    <a:pt x="1764792" y="1278635"/>
                  </a:lnTo>
                  <a:lnTo>
                    <a:pt x="3529583" y="687069"/>
                  </a:lnTo>
                  <a:close/>
                </a:path>
                <a:path w="3529965" h="1278889">
                  <a:moveTo>
                    <a:pt x="2647188" y="199770"/>
                  </a:moveTo>
                  <a:lnTo>
                    <a:pt x="882395" y="199770"/>
                  </a:lnTo>
                  <a:lnTo>
                    <a:pt x="882395" y="687069"/>
                  </a:lnTo>
                  <a:lnTo>
                    <a:pt x="2647188" y="687069"/>
                  </a:lnTo>
                  <a:lnTo>
                    <a:pt x="2647188" y="199770"/>
                  </a:lnTo>
                  <a:close/>
                </a:path>
              </a:pathLst>
            </a:custGeom>
            <a:solidFill>
              <a:srgbClr val="E785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714750" y="3854322"/>
            <a:ext cx="14560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Soft</a:t>
            </a:r>
            <a:r>
              <a:rPr sz="1600" b="1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skills</a:t>
            </a:r>
            <a:endParaRPr sz="16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в </a:t>
            </a: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проектах</a:t>
            </a:r>
            <a:r>
              <a:rPr sz="1600" b="1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spc="-20" dirty="0">
                <a:solidFill>
                  <a:srgbClr val="1C2043"/>
                </a:solidFill>
                <a:latin typeface="Arial Narrow"/>
                <a:cs typeface="Arial Narrow"/>
              </a:rPr>
              <a:t>ФГОС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5965" y="4968366"/>
            <a:ext cx="788035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Критическое</a:t>
            </a: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мышление</a:t>
            </a:r>
            <a:r>
              <a:rPr sz="1600" b="1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 Креативность</a:t>
            </a:r>
            <a:r>
              <a:rPr sz="1600" b="1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Symbol"/>
                <a:cs typeface="Symbol"/>
              </a:rPr>
              <a:t></a:t>
            </a:r>
            <a:r>
              <a:rPr sz="1600" spc="-50" dirty="0">
                <a:solidFill>
                  <a:srgbClr val="1C2043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требования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метапредметным</a:t>
            </a:r>
            <a:r>
              <a:rPr sz="1600" spc="-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результатам</a:t>
            </a:r>
            <a:r>
              <a:rPr sz="1600" spc="-6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(базовые логические</a:t>
            </a:r>
            <a:r>
              <a:rPr sz="16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действия</a:t>
            </a:r>
            <a:r>
              <a:rPr sz="16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работа</a:t>
            </a:r>
            <a:r>
              <a:rPr sz="1600" spc="-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с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информацией)</a:t>
            </a:r>
            <a:endParaRPr sz="1600">
              <a:latin typeface="Arial Narrow"/>
              <a:cs typeface="Arial Narrow"/>
            </a:endParaRPr>
          </a:p>
          <a:p>
            <a:pPr marL="12700" marR="491490">
              <a:lnSpc>
                <a:spcPct val="100000"/>
              </a:lnSpc>
            </a:pP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Коммуникация</a:t>
            </a:r>
            <a:r>
              <a:rPr sz="1600" b="1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Symbol"/>
                <a:cs typeface="Symbol"/>
              </a:rPr>
              <a:t></a:t>
            </a:r>
            <a:r>
              <a:rPr sz="1600" spc="-35" dirty="0">
                <a:solidFill>
                  <a:srgbClr val="1C2043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метапредметные</a:t>
            </a:r>
            <a:r>
              <a:rPr sz="16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компетенции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(универсальные</a:t>
            </a:r>
            <a:r>
              <a:rPr sz="16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учебные</a:t>
            </a:r>
            <a:r>
              <a:rPr sz="16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коммуникативные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действия</a:t>
            </a:r>
            <a:r>
              <a:rPr sz="16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–</a:t>
            </a:r>
            <a:r>
              <a:rPr sz="16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общение);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Сотрудничество </a:t>
            </a:r>
            <a:r>
              <a:rPr sz="1600" dirty="0">
                <a:solidFill>
                  <a:srgbClr val="1C2043"/>
                </a:solidFill>
                <a:latin typeface="Symbol"/>
                <a:cs typeface="Symbol"/>
              </a:rPr>
              <a:t></a:t>
            </a:r>
            <a:r>
              <a:rPr sz="1600" spc="-45" dirty="0">
                <a:solidFill>
                  <a:srgbClr val="1C2043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метапредметные</a:t>
            </a:r>
            <a:r>
              <a:rPr sz="16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компетенции</a:t>
            </a:r>
            <a:r>
              <a:rPr sz="16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(совместная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деятельность)</a:t>
            </a:r>
            <a:endParaRPr sz="1600">
              <a:latin typeface="Arial Narrow"/>
              <a:cs typeface="Arial Narrow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0" y="143255"/>
            <a:ext cx="6635496" cy="64312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>
                <a:latin typeface="Times New Roman"/>
                <a:cs typeface="Times New Roman"/>
              </a:rPr>
              <a:t>13</a:t>
            </a:fld>
            <a:endParaRPr spc="-25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4718" y="996696"/>
            <a:ext cx="8244840" cy="5524500"/>
            <a:chOff x="414718" y="996696"/>
            <a:chExt cx="8244840" cy="5524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1788" y="996696"/>
              <a:ext cx="6211823" cy="317296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392167" y="3872484"/>
              <a:ext cx="3865245" cy="952500"/>
            </a:xfrm>
            <a:custGeom>
              <a:avLst/>
              <a:gdLst/>
              <a:ahLst/>
              <a:cxnLst/>
              <a:rect l="l" t="t" r="r" b="b"/>
              <a:pathLst>
                <a:path w="3865245" h="952500">
                  <a:moveTo>
                    <a:pt x="2898648" y="0"/>
                  </a:moveTo>
                  <a:lnTo>
                    <a:pt x="966216" y="0"/>
                  </a:lnTo>
                  <a:lnTo>
                    <a:pt x="966216" y="29718"/>
                  </a:lnTo>
                  <a:lnTo>
                    <a:pt x="2898648" y="29718"/>
                  </a:lnTo>
                  <a:lnTo>
                    <a:pt x="2898648" y="0"/>
                  </a:lnTo>
                  <a:close/>
                </a:path>
                <a:path w="3865245" h="952500">
                  <a:moveTo>
                    <a:pt x="2898648" y="59563"/>
                  </a:moveTo>
                  <a:lnTo>
                    <a:pt x="966216" y="59563"/>
                  </a:lnTo>
                  <a:lnTo>
                    <a:pt x="966216" y="118999"/>
                  </a:lnTo>
                  <a:lnTo>
                    <a:pt x="2898648" y="118999"/>
                  </a:lnTo>
                  <a:lnTo>
                    <a:pt x="2898648" y="59563"/>
                  </a:lnTo>
                  <a:close/>
                </a:path>
                <a:path w="3865245" h="952500">
                  <a:moveTo>
                    <a:pt x="3864864" y="511810"/>
                  </a:moveTo>
                  <a:lnTo>
                    <a:pt x="0" y="511810"/>
                  </a:lnTo>
                  <a:lnTo>
                    <a:pt x="1932432" y="952500"/>
                  </a:lnTo>
                  <a:lnTo>
                    <a:pt x="3864864" y="511810"/>
                  </a:lnTo>
                  <a:close/>
                </a:path>
                <a:path w="3865245" h="952500">
                  <a:moveTo>
                    <a:pt x="2898648" y="148844"/>
                  </a:moveTo>
                  <a:lnTo>
                    <a:pt x="966216" y="148844"/>
                  </a:lnTo>
                  <a:lnTo>
                    <a:pt x="966216" y="511810"/>
                  </a:lnTo>
                  <a:lnTo>
                    <a:pt x="2898648" y="511810"/>
                  </a:lnTo>
                  <a:lnTo>
                    <a:pt x="2898648" y="148844"/>
                  </a:lnTo>
                  <a:close/>
                </a:path>
              </a:pathLst>
            </a:custGeom>
            <a:solidFill>
              <a:srgbClr val="2D9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9005" y="4787646"/>
              <a:ext cx="8216265" cy="1719580"/>
            </a:xfrm>
            <a:custGeom>
              <a:avLst/>
              <a:gdLst/>
              <a:ahLst/>
              <a:cxnLst/>
              <a:rect l="l" t="t" r="r" b="b"/>
              <a:pathLst>
                <a:path w="8216265" h="1719579">
                  <a:moveTo>
                    <a:pt x="8010398" y="1719071"/>
                  </a:moveTo>
                  <a:lnTo>
                    <a:pt x="8051546" y="1554670"/>
                  </a:lnTo>
                  <a:lnTo>
                    <a:pt x="8215884" y="1513573"/>
                  </a:lnTo>
                  <a:lnTo>
                    <a:pt x="8010398" y="1719071"/>
                  </a:lnTo>
                  <a:lnTo>
                    <a:pt x="0" y="1719071"/>
                  </a:lnTo>
                  <a:lnTo>
                    <a:pt x="0" y="0"/>
                  </a:lnTo>
                  <a:lnTo>
                    <a:pt x="8215884" y="0"/>
                  </a:lnTo>
                  <a:lnTo>
                    <a:pt x="8215884" y="1513573"/>
                  </a:lnTo>
                </a:path>
              </a:pathLst>
            </a:custGeom>
            <a:ln w="28575">
              <a:solidFill>
                <a:srgbClr val="0A82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07288" y="4101465"/>
            <a:ext cx="7753984" cy="2182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765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3F3F3"/>
                </a:solidFill>
                <a:latin typeface="Arial Narrow"/>
                <a:cs typeface="Arial Narrow"/>
              </a:rPr>
              <a:t>Soft </a:t>
            </a:r>
            <a:r>
              <a:rPr sz="1800" b="1" spc="-10" dirty="0">
                <a:solidFill>
                  <a:srgbClr val="F3F3F3"/>
                </a:solidFill>
                <a:latin typeface="Arial Narrow"/>
                <a:cs typeface="Arial Narrow"/>
              </a:rPr>
              <a:t>skills</a:t>
            </a:r>
            <a:endParaRPr sz="1800">
              <a:latin typeface="Arial Narrow"/>
              <a:cs typeface="Arial Narrow"/>
            </a:endParaRPr>
          </a:p>
          <a:p>
            <a:pPr marL="4057650" algn="ctr">
              <a:lnSpc>
                <a:spcPct val="100000"/>
              </a:lnSpc>
            </a:pPr>
            <a:r>
              <a:rPr sz="1800" b="1" dirty="0">
                <a:solidFill>
                  <a:srgbClr val="F3F3F3"/>
                </a:solidFill>
                <a:latin typeface="Arial Narrow"/>
                <a:cs typeface="Arial Narrow"/>
              </a:rPr>
              <a:t>в</a:t>
            </a:r>
            <a:r>
              <a:rPr sz="1800" b="1" spc="-15" dirty="0">
                <a:solidFill>
                  <a:srgbClr val="F3F3F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F3F3F3"/>
                </a:solidFill>
                <a:latin typeface="Arial Narrow"/>
                <a:cs typeface="Arial Narrow"/>
              </a:rPr>
              <a:t>проектах</a:t>
            </a:r>
            <a:r>
              <a:rPr sz="1800" b="1" spc="15" dirty="0">
                <a:solidFill>
                  <a:srgbClr val="F3F3F3"/>
                </a:solidFill>
                <a:latin typeface="Arial Narrow"/>
                <a:cs typeface="Arial Narrow"/>
              </a:rPr>
              <a:t> </a:t>
            </a:r>
            <a:r>
              <a:rPr sz="1800" b="1" spc="-20" dirty="0">
                <a:solidFill>
                  <a:srgbClr val="F3F3F3"/>
                </a:solidFill>
                <a:latin typeface="Arial Narrow"/>
                <a:cs typeface="Arial Narrow"/>
              </a:rPr>
              <a:t>ФГОС</a:t>
            </a:r>
            <a:endParaRPr sz="1800">
              <a:latin typeface="Arial Narrow"/>
              <a:cs typeface="Arial Narrow"/>
            </a:endParaRPr>
          </a:p>
          <a:p>
            <a:pPr marL="12700" marR="412115">
              <a:lnSpc>
                <a:spcPct val="100000"/>
              </a:lnSpc>
              <a:spcBef>
                <a:spcPts val="1140"/>
              </a:spcBef>
            </a:pPr>
            <a:r>
              <a:rPr sz="1600" b="1" u="sng" spc="-10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Любознательность</a:t>
            </a:r>
            <a:r>
              <a:rPr sz="1600" b="1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6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u="sng" spc="-10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Инициативность</a:t>
            </a:r>
            <a:r>
              <a:rPr sz="1600" b="1" u="sng" spc="40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Symbol"/>
                <a:cs typeface="Symbol"/>
              </a:rPr>
              <a:t></a:t>
            </a:r>
            <a:r>
              <a:rPr sz="1600" spc="-45" dirty="0">
                <a:solidFill>
                  <a:srgbClr val="1C2043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требования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 личностным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результатам</a:t>
            </a:r>
            <a:r>
              <a:rPr sz="16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(ценность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научного</a:t>
            </a:r>
            <a:r>
              <a:rPr sz="1600" spc="-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познания)</a:t>
            </a:r>
            <a:endParaRPr sz="160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</a:pPr>
            <a:r>
              <a:rPr sz="1600" b="1" u="sng" spc="-10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Упорство/настойчивость</a:t>
            </a:r>
            <a:r>
              <a:rPr sz="1600" b="1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600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u="sng" spc="-10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Приспособляемость</a:t>
            </a:r>
            <a:r>
              <a:rPr sz="1600" b="1" spc="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Symbol"/>
                <a:cs typeface="Symbol"/>
              </a:rPr>
              <a:t></a:t>
            </a:r>
            <a:r>
              <a:rPr sz="1600" spc="-30" dirty="0">
                <a:solidFill>
                  <a:srgbClr val="1C2043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требования</a:t>
            </a:r>
            <a:r>
              <a:rPr sz="16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1600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метапредметным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результатам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(универсальные</a:t>
            </a:r>
            <a:r>
              <a:rPr sz="1600" spc="-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коммуникативные</a:t>
            </a:r>
            <a:r>
              <a:rPr sz="1600" spc="-6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600" spc="-6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регулятивные</a:t>
            </a:r>
            <a:r>
              <a:rPr sz="1600" spc="-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действия);</a:t>
            </a:r>
            <a:endParaRPr sz="1600">
              <a:latin typeface="Arial Narrow"/>
              <a:cs typeface="Arial Narrow"/>
            </a:endParaRPr>
          </a:p>
          <a:p>
            <a:pPr marL="12700" marR="337185">
              <a:lnSpc>
                <a:spcPct val="100000"/>
              </a:lnSpc>
            </a:pPr>
            <a:r>
              <a:rPr sz="1600" b="1" u="sng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Лидерство</a:t>
            </a:r>
            <a:r>
              <a:rPr sz="1600" b="1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u="sng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Социальная</a:t>
            </a:r>
            <a:r>
              <a:rPr sz="1600" b="1" u="sng" spc="5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 </a:t>
            </a:r>
            <a:r>
              <a:rPr sz="1600" b="1" u="sng" spc="-10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осведомленность</a:t>
            </a:r>
            <a:r>
              <a:rPr sz="1600" b="1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Symbol"/>
                <a:cs typeface="Symbol"/>
              </a:rPr>
              <a:t></a:t>
            </a:r>
            <a:r>
              <a:rPr sz="1600" spc="-50" dirty="0">
                <a:solidFill>
                  <a:srgbClr val="1C2043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требования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метапредметным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результатам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(совместная</a:t>
            </a:r>
            <a:r>
              <a:rPr sz="1600" spc="-8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деятельность)</a:t>
            </a:r>
            <a:endParaRPr sz="1600">
              <a:latin typeface="Arial Narrow"/>
              <a:cs typeface="Arial Narrow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0" y="143255"/>
            <a:ext cx="6635496" cy="64312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>
                <a:latin typeface="Times New Roman"/>
                <a:cs typeface="Times New Roman"/>
              </a:rPr>
              <a:t>14</a:t>
            </a:fld>
            <a:endParaRPr spc="-25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48162" y="5584126"/>
            <a:ext cx="4796155" cy="1274445"/>
            <a:chOff x="4348162" y="5584126"/>
            <a:chExt cx="4796155" cy="1274445"/>
          </a:xfrm>
        </p:grpSpPr>
        <p:sp>
          <p:nvSpPr>
            <p:cNvPr id="3" name="object 3"/>
            <p:cNvSpPr/>
            <p:nvPr/>
          </p:nvSpPr>
          <p:spPr>
            <a:xfrm>
              <a:off x="4362450" y="5598414"/>
              <a:ext cx="3926204" cy="783590"/>
            </a:xfrm>
            <a:custGeom>
              <a:avLst/>
              <a:gdLst/>
              <a:ahLst/>
              <a:cxnLst/>
              <a:rect l="l" t="t" r="r" b="b"/>
              <a:pathLst>
                <a:path w="3926204" h="783589">
                  <a:moveTo>
                    <a:pt x="3847465" y="0"/>
                  </a:moveTo>
                  <a:lnTo>
                    <a:pt x="78359" y="0"/>
                  </a:lnTo>
                  <a:lnTo>
                    <a:pt x="47845" y="6154"/>
                  </a:lnTo>
                  <a:lnTo>
                    <a:pt x="22939" y="22940"/>
                  </a:lnTo>
                  <a:lnTo>
                    <a:pt x="6153" y="47839"/>
                  </a:lnTo>
                  <a:lnTo>
                    <a:pt x="0" y="78333"/>
                  </a:lnTo>
                  <a:lnTo>
                    <a:pt x="0" y="705002"/>
                  </a:lnTo>
                  <a:lnTo>
                    <a:pt x="6153" y="735496"/>
                  </a:lnTo>
                  <a:lnTo>
                    <a:pt x="22939" y="760395"/>
                  </a:lnTo>
                  <a:lnTo>
                    <a:pt x="47845" y="777181"/>
                  </a:lnTo>
                  <a:lnTo>
                    <a:pt x="78359" y="783336"/>
                  </a:lnTo>
                  <a:lnTo>
                    <a:pt x="3847465" y="783336"/>
                  </a:lnTo>
                  <a:lnTo>
                    <a:pt x="3877978" y="777181"/>
                  </a:lnTo>
                  <a:lnTo>
                    <a:pt x="3902884" y="760395"/>
                  </a:lnTo>
                  <a:lnTo>
                    <a:pt x="3919670" y="735496"/>
                  </a:lnTo>
                  <a:lnTo>
                    <a:pt x="3925824" y="705002"/>
                  </a:lnTo>
                  <a:lnTo>
                    <a:pt x="3925824" y="78333"/>
                  </a:lnTo>
                  <a:lnTo>
                    <a:pt x="3919670" y="47839"/>
                  </a:lnTo>
                  <a:lnTo>
                    <a:pt x="3902884" y="22940"/>
                  </a:lnTo>
                  <a:lnTo>
                    <a:pt x="3877978" y="6154"/>
                  </a:lnTo>
                  <a:lnTo>
                    <a:pt x="3847465" y="0"/>
                  </a:lnTo>
                  <a:close/>
                </a:path>
              </a:pathLst>
            </a:custGeom>
            <a:solidFill>
              <a:srgbClr val="CCCED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62450" y="5598414"/>
              <a:ext cx="3926204" cy="783590"/>
            </a:xfrm>
            <a:custGeom>
              <a:avLst/>
              <a:gdLst/>
              <a:ahLst/>
              <a:cxnLst/>
              <a:rect l="l" t="t" r="r" b="b"/>
              <a:pathLst>
                <a:path w="3926204" h="783589">
                  <a:moveTo>
                    <a:pt x="0" y="78333"/>
                  </a:moveTo>
                  <a:lnTo>
                    <a:pt x="6153" y="47839"/>
                  </a:lnTo>
                  <a:lnTo>
                    <a:pt x="22939" y="22940"/>
                  </a:lnTo>
                  <a:lnTo>
                    <a:pt x="47845" y="6154"/>
                  </a:lnTo>
                  <a:lnTo>
                    <a:pt x="78359" y="0"/>
                  </a:lnTo>
                  <a:lnTo>
                    <a:pt x="3847465" y="0"/>
                  </a:lnTo>
                  <a:lnTo>
                    <a:pt x="3877978" y="6154"/>
                  </a:lnTo>
                  <a:lnTo>
                    <a:pt x="3902884" y="22940"/>
                  </a:lnTo>
                  <a:lnTo>
                    <a:pt x="3919670" y="47839"/>
                  </a:lnTo>
                  <a:lnTo>
                    <a:pt x="3925824" y="78333"/>
                  </a:lnTo>
                  <a:lnTo>
                    <a:pt x="3925824" y="705002"/>
                  </a:lnTo>
                  <a:lnTo>
                    <a:pt x="3919670" y="735496"/>
                  </a:lnTo>
                  <a:lnTo>
                    <a:pt x="3902884" y="760395"/>
                  </a:lnTo>
                  <a:lnTo>
                    <a:pt x="3877978" y="777181"/>
                  </a:lnTo>
                  <a:lnTo>
                    <a:pt x="3847465" y="783336"/>
                  </a:lnTo>
                  <a:lnTo>
                    <a:pt x="78359" y="783336"/>
                  </a:lnTo>
                  <a:lnTo>
                    <a:pt x="47845" y="777181"/>
                  </a:lnTo>
                  <a:lnTo>
                    <a:pt x="22939" y="760395"/>
                  </a:lnTo>
                  <a:lnTo>
                    <a:pt x="6153" y="735496"/>
                  </a:lnTo>
                  <a:lnTo>
                    <a:pt x="0" y="705002"/>
                  </a:lnTo>
                  <a:lnTo>
                    <a:pt x="0" y="78333"/>
                  </a:lnTo>
                  <a:close/>
                </a:path>
              </a:pathLst>
            </a:custGeom>
            <a:ln w="28575">
              <a:solidFill>
                <a:srgbClr val="CCCE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429255" y="214884"/>
            <a:ext cx="6499860" cy="713740"/>
          </a:xfrm>
          <a:prstGeom prst="rect">
            <a:avLst/>
          </a:prstGeom>
          <a:solidFill>
            <a:srgbClr val="FFDFAB"/>
          </a:solidFill>
        </p:spPr>
        <p:txBody>
          <a:bodyPr vert="horz" wrap="square" lIns="0" tIns="39370" rIns="0" bIns="0" rtlCol="0">
            <a:spAutoFit/>
          </a:bodyPr>
          <a:lstStyle/>
          <a:p>
            <a:pPr marR="82550" algn="r">
              <a:lnSpc>
                <a:spcPct val="100000"/>
              </a:lnSpc>
              <a:spcBef>
                <a:spcPts val="310"/>
              </a:spcBef>
            </a:pPr>
            <a:r>
              <a:rPr sz="2000" b="1" dirty="0">
                <a:solidFill>
                  <a:srgbClr val="30356D"/>
                </a:solidFill>
                <a:latin typeface="Arial Narrow"/>
                <a:cs typeface="Arial Narrow"/>
              </a:rPr>
              <a:t>Механизмы</a:t>
            </a:r>
            <a:r>
              <a:rPr sz="2000" b="1" spc="-70" dirty="0">
                <a:solidFill>
                  <a:srgbClr val="30356D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30356D"/>
                </a:solidFill>
                <a:latin typeface="Arial Narrow"/>
                <a:cs typeface="Arial Narrow"/>
              </a:rPr>
              <a:t>обеспечения</a:t>
            </a:r>
            <a:r>
              <a:rPr sz="2000" b="1" spc="-70" dirty="0">
                <a:solidFill>
                  <a:srgbClr val="30356D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30356D"/>
                </a:solidFill>
                <a:latin typeface="Arial Narrow"/>
                <a:cs typeface="Arial Narrow"/>
              </a:rPr>
              <a:t>вариативности</a:t>
            </a:r>
            <a:r>
              <a:rPr sz="2000" b="1" spc="-45" dirty="0">
                <a:solidFill>
                  <a:srgbClr val="30356D"/>
                </a:solidFill>
                <a:latin typeface="Arial Narrow"/>
                <a:cs typeface="Arial Narrow"/>
              </a:rPr>
              <a:t> </a:t>
            </a:r>
            <a:r>
              <a:rPr sz="2000" b="1" spc="-10" dirty="0">
                <a:solidFill>
                  <a:srgbClr val="30356D"/>
                </a:solidFill>
                <a:latin typeface="Arial Narrow"/>
                <a:cs typeface="Arial Narrow"/>
              </a:rPr>
              <a:t>образовательных</a:t>
            </a:r>
            <a:endParaRPr sz="2000">
              <a:latin typeface="Arial Narrow"/>
              <a:cs typeface="Arial Narrow"/>
            </a:endParaRPr>
          </a:p>
          <a:p>
            <a:pPr marR="85090" algn="r">
              <a:lnSpc>
                <a:spcPct val="100000"/>
              </a:lnSpc>
            </a:pPr>
            <a:r>
              <a:rPr sz="2000" b="1" dirty="0">
                <a:solidFill>
                  <a:srgbClr val="30356D"/>
                </a:solidFill>
                <a:latin typeface="Arial Narrow"/>
                <a:cs typeface="Arial Narrow"/>
              </a:rPr>
              <a:t>программ,</a:t>
            </a:r>
            <a:r>
              <a:rPr sz="2000" b="1" spc="-20" dirty="0">
                <a:solidFill>
                  <a:srgbClr val="30356D"/>
                </a:solidFill>
                <a:latin typeface="Arial Narrow"/>
                <a:cs typeface="Arial Narrow"/>
              </a:rPr>
              <a:t> </a:t>
            </a:r>
            <a:r>
              <a:rPr sz="2000" b="1" spc="-10" dirty="0">
                <a:solidFill>
                  <a:srgbClr val="30356D"/>
                </a:solidFill>
                <a:latin typeface="Arial Narrow"/>
                <a:cs typeface="Arial Narrow"/>
              </a:rPr>
              <a:t>предусмотренные</a:t>
            </a:r>
            <a:r>
              <a:rPr sz="2000" b="1" spc="-15" dirty="0">
                <a:solidFill>
                  <a:srgbClr val="30356D"/>
                </a:solidFill>
                <a:latin typeface="Arial Narrow"/>
                <a:cs typeface="Arial Narrow"/>
              </a:rPr>
              <a:t> </a:t>
            </a:r>
            <a:r>
              <a:rPr sz="2000" b="1" spc="-20" dirty="0">
                <a:solidFill>
                  <a:srgbClr val="30356D"/>
                </a:solidFill>
                <a:latin typeface="Arial Narrow"/>
                <a:cs typeface="Arial Narrow"/>
              </a:rPr>
              <a:t>ФГОС</a:t>
            </a:r>
            <a:endParaRPr sz="2000">
              <a:latin typeface="Arial Narrow"/>
              <a:cs typeface="Arial Narrow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71334" y="1347406"/>
            <a:ext cx="3166745" cy="813435"/>
            <a:chOff x="771334" y="1347406"/>
            <a:chExt cx="3166745" cy="813435"/>
          </a:xfrm>
        </p:grpSpPr>
        <p:sp>
          <p:nvSpPr>
            <p:cNvPr id="7" name="object 7"/>
            <p:cNvSpPr/>
            <p:nvPr/>
          </p:nvSpPr>
          <p:spPr>
            <a:xfrm>
              <a:off x="785622" y="1361694"/>
              <a:ext cx="3138170" cy="784860"/>
            </a:xfrm>
            <a:custGeom>
              <a:avLst/>
              <a:gdLst/>
              <a:ahLst/>
              <a:cxnLst/>
              <a:rect l="l" t="t" r="r" b="b"/>
              <a:pathLst>
                <a:path w="3138170" h="784860">
                  <a:moveTo>
                    <a:pt x="3059429" y="0"/>
                  </a:moveTo>
                  <a:lnTo>
                    <a:pt x="78486" y="0"/>
                  </a:lnTo>
                  <a:lnTo>
                    <a:pt x="47936" y="6173"/>
                  </a:lnTo>
                  <a:lnTo>
                    <a:pt x="22988" y="23002"/>
                  </a:lnTo>
                  <a:lnTo>
                    <a:pt x="6168" y="47952"/>
                  </a:lnTo>
                  <a:lnTo>
                    <a:pt x="0" y="78485"/>
                  </a:lnTo>
                  <a:lnTo>
                    <a:pt x="0" y="706373"/>
                  </a:lnTo>
                  <a:lnTo>
                    <a:pt x="6168" y="736907"/>
                  </a:lnTo>
                  <a:lnTo>
                    <a:pt x="22988" y="761857"/>
                  </a:lnTo>
                  <a:lnTo>
                    <a:pt x="47936" y="778686"/>
                  </a:lnTo>
                  <a:lnTo>
                    <a:pt x="78486" y="784859"/>
                  </a:lnTo>
                  <a:lnTo>
                    <a:pt x="3059429" y="784859"/>
                  </a:lnTo>
                  <a:lnTo>
                    <a:pt x="3089963" y="778686"/>
                  </a:lnTo>
                  <a:lnTo>
                    <a:pt x="3114913" y="761857"/>
                  </a:lnTo>
                  <a:lnTo>
                    <a:pt x="3131742" y="736907"/>
                  </a:lnTo>
                  <a:lnTo>
                    <a:pt x="3137916" y="706373"/>
                  </a:lnTo>
                  <a:lnTo>
                    <a:pt x="3137916" y="78485"/>
                  </a:lnTo>
                  <a:lnTo>
                    <a:pt x="3131742" y="47952"/>
                  </a:lnTo>
                  <a:lnTo>
                    <a:pt x="3114913" y="23002"/>
                  </a:lnTo>
                  <a:lnTo>
                    <a:pt x="3089963" y="6173"/>
                  </a:lnTo>
                  <a:lnTo>
                    <a:pt x="3059429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5622" y="1361694"/>
              <a:ext cx="3138170" cy="784860"/>
            </a:xfrm>
            <a:custGeom>
              <a:avLst/>
              <a:gdLst/>
              <a:ahLst/>
              <a:cxnLst/>
              <a:rect l="l" t="t" r="r" b="b"/>
              <a:pathLst>
                <a:path w="3138170" h="784860">
                  <a:moveTo>
                    <a:pt x="0" y="78485"/>
                  </a:moveTo>
                  <a:lnTo>
                    <a:pt x="6168" y="47952"/>
                  </a:lnTo>
                  <a:lnTo>
                    <a:pt x="22988" y="23002"/>
                  </a:lnTo>
                  <a:lnTo>
                    <a:pt x="47936" y="6173"/>
                  </a:lnTo>
                  <a:lnTo>
                    <a:pt x="78486" y="0"/>
                  </a:lnTo>
                  <a:lnTo>
                    <a:pt x="3059429" y="0"/>
                  </a:lnTo>
                  <a:lnTo>
                    <a:pt x="3089963" y="6173"/>
                  </a:lnTo>
                  <a:lnTo>
                    <a:pt x="3114913" y="23002"/>
                  </a:lnTo>
                  <a:lnTo>
                    <a:pt x="3131742" y="47952"/>
                  </a:lnTo>
                  <a:lnTo>
                    <a:pt x="3137916" y="78485"/>
                  </a:lnTo>
                  <a:lnTo>
                    <a:pt x="3137916" y="706373"/>
                  </a:lnTo>
                  <a:lnTo>
                    <a:pt x="3131742" y="736907"/>
                  </a:lnTo>
                  <a:lnTo>
                    <a:pt x="3114913" y="761857"/>
                  </a:lnTo>
                  <a:lnTo>
                    <a:pt x="3089963" y="778686"/>
                  </a:lnTo>
                  <a:lnTo>
                    <a:pt x="3059429" y="784859"/>
                  </a:lnTo>
                  <a:lnTo>
                    <a:pt x="78486" y="784859"/>
                  </a:lnTo>
                  <a:lnTo>
                    <a:pt x="47936" y="778686"/>
                  </a:lnTo>
                  <a:lnTo>
                    <a:pt x="22988" y="761857"/>
                  </a:lnTo>
                  <a:lnTo>
                    <a:pt x="6168" y="736907"/>
                  </a:lnTo>
                  <a:lnTo>
                    <a:pt x="0" y="706373"/>
                  </a:lnTo>
                  <a:lnTo>
                    <a:pt x="0" y="78485"/>
                  </a:lnTo>
                  <a:close/>
                </a:path>
              </a:pathLst>
            </a:custGeom>
            <a:ln w="28575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75461" y="1463802"/>
            <a:ext cx="2755900" cy="53594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417830" marR="5080" indent="-405765">
              <a:lnSpc>
                <a:spcPts val="1860"/>
              </a:lnSpc>
              <a:spcBef>
                <a:spcPts val="409"/>
              </a:spcBef>
            </a:pPr>
            <a:r>
              <a:rPr sz="1800" b="1" dirty="0">
                <a:solidFill>
                  <a:srgbClr val="F3F3F3"/>
                </a:solidFill>
                <a:latin typeface="Arial Narrow"/>
                <a:cs typeface="Arial Narrow"/>
              </a:rPr>
              <a:t>Механизмы</a:t>
            </a:r>
            <a:r>
              <a:rPr sz="1800" b="1" spc="-10" dirty="0">
                <a:solidFill>
                  <a:srgbClr val="F3F3F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F3F3F3"/>
                </a:solidFill>
                <a:latin typeface="Arial Narrow"/>
                <a:cs typeface="Arial Narrow"/>
              </a:rPr>
              <a:t>вариативности</a:t>
            </a:r>
            <a:r>
              <a:rPr sz="1800" b="1" spc="-20" dirty="0">
                <a:solidFill>
                  <a:srgbClr val="F3F3F3"/>
                </a:solidFill>
                <a:latin typeface="Arial Narrow"/>
                <a:cs typeface="Arial Narrow"/>
              </a:rPr>
              <a:t> </a:t>
            </a:r>
            <a:r>
              <a:rPr sz="1800" b="1" spc="-50" dirty="0">
                <a:solidFill>
                  <a:srgbClr val="F3F3F3"/>
                </a:solidFill>
                <a:latin typeface="Arial Narrow"/>
                <a:cs typeface="Arial Narrow"/>
              </a:rPr>
              <a:t>в </a:t>
            </a:r>
            <a:r>
              <a:rPr sz="1800" b="1" dirty="0">
                <a:solidFill>
                  <a:srgbClr val="F3F3F3"/>
                </a:solidFill>
                <a:latin typeface="Arial Narrow"/>
                <a:cs typeface="Arial Narrow"/>
              </a:rPr>
              <a:t>действующем</a:t>
            </a:r>
            <a:r>
              <a:rPr sz="1800" b="1" spc="-20" dirty="0">
                <a:solidFill>
                  <a:srgbClr val="F3F3F3"/>
                </a:solidFill>
                <a:latin typeface="Arial Narrow"/>
                <a:cs typeface="Arial Narrow"/>
              </a:rPr>
              <a:t> ФГОС</a:t>
            </a:r>
            <a:endParaRPr sz="1800">
              <a:latin typeface="Arial Narrow"/>
              <a:cs typeface="Arial Narrow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0" y="2214372"/>
            <a:ext cx="137160" cy="137160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771334" y="2406586"/>
            <a:ext cx="3166745" cy="813435"/>
            <a:chOff x="771334" y="2406586"/>
            <a:chExt cx="3166745" cy="813435"/>
          </a:xfrm>
        </p:grpSpPr>
        <p:sp>
          <p:nvSpPr>
            <p:cNvPr id="12" name="object 12"/>
            <p:cNvSpPr/>
            <p:nvPr/>
          </p:nvSpPr>
          <p:spPr>
            <a:xfrm>
              <a:off x="785622" y="2420873"/>
              <a:ext cx="3138170" cy="784860"/>
            </a:xfrm>
            <a:custGeom>
              <a:avLst/>
              <a:gdLst/>
              <a:ahLst/>
              <a:cxnLst/>
              <a:rect l="l" t="t" r="r" b="b"/>
              <a:pathLst>
                <a:path w="3138170" h="784860">
                  <a:moveTo>
                    <a:pt x="3059429" y="0"/>
                  </a:moveTo>
                  <a:lnTo>
                    <a:pt x="78486" y="0"/>
                  </a:lnTo>
                  <a:lnTo>
                    <a:pt x="47936" y="6173"/>
                  </a:lnTo>
                  <a:lnTo>
                    <a:pt x="22988" y="23002"/>
                  </a:lnTo>
                  <a:lnTo>
                    <a:pt x="6168" y="47952"/>
                  </a:lnTo>
                  <a:lnTo>
                    <a:pt x="0" y="78486"/>
                  </a:lnTo>
                  <a:lnTo>
                    <a:pt x="0" y="706374"/>
                  </a:lnTo>
                  <a:lnTo>
                    <a:pt x="6168" y="736907"/>
                  </a:lnTo>
                  <a:lnTo>
                    <a:pt x="22988" y="761857"/>
                  </a:lnTo>
                  <a:lnTo>
                    <a:pt x="47936" y="778686"/>
                  </a:lnTo>
                  <a:lnTo>
                    <a:pt x="78486" y="784860"/>
                  </a:lnTo>
                  <a:lnTo>
                    <a:pt x="3059429" y="784860"/>
                  </a:lnTo>
                  <a:lnTo>
                    <a:pt x="3089963" y="778686"/>
                  </a:lnTo>
                  <a:lnTo>
                    <a:pt x="3114913" y="761857"/>
                  </a:lnTo>
                  <a:lnTo>
                    <a:pt x="3131742" y="736907"/>
                  </a:lnTo>
                  <a:lnTo>
                    <a:pt x="3137916" y="706374"/>
                  </a:lnTo>
                  <a:lnTo>
                    <a:pt x="3137916" y="78486"/>
                  </a:lnTo>
                  <a:lnTo>
                    <a:pt x="3131742" y="47952"/>
                  </a:lnTo>
                  <a:lnTo>
                    <a:pt x="3114913" y="23002"/>
                  </a:lnTo>
                  <a:lnTo>
                    <a:pt x="3089963" y="6173"/>
                  </a:lnTo>
                  <a:lnTo>
                    <a:pt x="3059429" y="0"/>
                  </a:lnTo>
                  <a:close/>
                </a:path>
              </a:pathLst>
            </a:custGeom>
            <a:solidFill>
              <a:srgbClr val="CCCED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622" y="2420873"/>
              <a:ext cx="3138170" cy="784860"/>
            </a:xfrm>
            <a:custGeom>
              <a:avLst/>
              <a:gdLst/>
              <a:ahLst/>
              <a:cxnLst/>
              <a:rect l="l" t="t" r="r" b="b"/>
              <a:pathLst>
                <a:path w="3138170" h="784860">
                  <a:moveTo>
                    <a:pt x="0" y="78486"/>
                  </a:moveTo>
                  <a:lnTo>
                    <a:pt x="6168" y="47952"/>
                  </a:lnTo>
                  <a:lnTo>
                    <a:pt x="22988" y="23002"/>
                  </a:lnTo>
                  <a:lnTo>
                    <a:pt x="47936" y="6173"/>
                  </a:lnTo>
                  <a:lnTo>
                    <a:pt x="78486" y="0"/>
                  </a:lnTo>
                  <a:lnTo>
                    <a:pt x="3059429" y="0"/>
                  </a:lnTo>
                  <a:lnTo>
                    <a:pt x="3089963" y="6173"/>
                  </a:lnTo>
                  <a:lnTo>
                    <a:pt x="3114913" y="23002"/>
                  </a:lnTo>
                  <a:lnTo>
                    <a:pt x="3131742" y="47952"/>
                  </a:lnTo>
                  <a:lnTo>
                    <a:pt x="3137916" y="78486"/>
                  </a:lnTo>
                  <a:lnTo>
                    <a:pt x="3137916" y="706374"/>
                  </a:lnTo>
                  <a:lnTo>
                    <a:pt x="3131742" y="736907"/>
                  </a:lnTo>
                  <a:lnTo>
                    <a:pt x="3114913" y="761857"/>
                  </a:lnTo>
                  <a:lnTo>
                    <a:pt x="3089963" y="778686"/>
                  </a:lnTo>
                  <a:lnTo>
                    <a:pt x="3059429" y="784860"/>
                  </a:lnTo>
                  <a:lnTo>
                    <a:pt x="78486" y="784860"/>
                  </a:lnTo>
                  <a:lnTo>
                    <a:pt x="47936" y="778686"/>
                  </a:lnTo>
                  <a:lnTo>
                    <a:pt x="22988" y="761857"/>
                  </a:lnTo>
                  <a:lnTo>
                    <a:pt x="6168" y="736907"/>
                  </a:lnTo>
                  <a:lnTo>
                    <a:pt x="0" y="706374"/>
                  </a:lnTo>
                  <a:lnTo>
                    <a:pt x="0" y="78486"/>
                  </a:lnTo>
                  <a:close/>
                </a:path>
              </a:pathLst>
            </a:custGeom>
            <a:ln w="28575">
              <a:solidFill>
                <a:srgbClr val="CCCE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31265" y="2522982"/>
            <a:ext cx="2841625" cy="53594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93675" marR="5080" indent="-181610">
              <a:lnSpc>
                <a:spcPts val="1860"/>
              </a:lnSpc>
              <a:spcBef>
                <a:spcPts val="409"/>
              </a:spcBef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Часть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ОП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по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выбору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участников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образовательного</a:t>
            </a:r>
            <a:r>
              <a:rPr sz="1800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процесса</a:t>
            </a:r>
            <a:endParaRPr sz="1800">
              <a:latin typeface="Arial Narrow"/>
              <a:cs typeface="Arial Narrow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0" y="3273552"/>
            <a:ext cx="137160" cy="137160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771334" y="3465766"/>
            <a:ext cx="3166745" cy="812165"/>
            <a:chOff x="771334" y="3465766"/>
            <a:chExt cx="3166745" cy="812165"/>
          </a:xfrm>
        </p:grpSpPr>
        <p:sp>
          <p:nvSpPr>
            <p:cNvPr id="17" name="object 17"/>
            <p:cNvSpPr/>
            <p:nvPr/>
          </p:nvSpPr>
          <p:spPr>
            <a:xfrm>
              <a:off x="785622" y="3480053"/>
              <a:ext cx="3138170" cy="783590"/>
            </a:xfrm>
            <a:custGeom>
              <a:avLst/>
              <a:gdLst/>
              <a:ahLst/>
              <a:cxnLst/>
              <a:rect l="l" t="t" r="r" b="b"/>
              <a:pathLst>
                <a:path w="3138170" h="783589">
                  <a:moveTo>
                    <a:pt x="3059556" y="0"/>
                  </a:moveTo>
                  <a:lnTo>
                    <a:pt x="78333" y="0"/>
                  </a:lnTo>
                  <a:lnTo>
                    <a:pt x="47845" y="6153"/>
                  </a:lnTo>
                  <a:lnTo>
                    <a:pt x="22945" y="22939"/>
                  </a:lnTo>
                  <a:lnTo>
                    <a:pt x="6156" y="47845"/>
                  </a:lnTo>
                  <a:lnTo>
                    <a:pt x="0" y="78359"/>
                  </a:lnTo>
                  <a:lnTo>
                    <a:pt x="0" y="704977"/>
                  </a:lnTo>
                  <a:lnTo>
                    <a:pt x="6156" y="735490"/>
                  </a:lnTo>
                  <a:lnTo>
                    <a:pt x="22945" y="760396"/>
                  </a:lnTo>
                  <a:lnTo>
                    <a:pt x="47845" y="777182"/>
                  </a:lnTo>
                  <a:lnTo>
                    <a:pt x="78333" y="783336"/>
                  </a:lnTo>
                  <a:lnTo>
                    <a:pt x="3059556" y="783336"/>
                  </a:lnTo>
                  <a:lnTo>
                    <a:pt x="3090070" y="777182"/>
                  </a:lnTo>
                  <a:lnTo>
                    <a:pt x="3114976" y="760396"/>
                  </a:lnTo>
                  <a:lnTo>
                    <a:pt x="3131762" y="735490"/>
                  </a:lnTo>
                  <a:lnTo>
                    <a:pt x="3137916" y="704977"/>
                  </a:lnTo>
                  <a:lnTo>
                    <a:pt x="3137916" y="78359"/>
                  </a:lnTo>
                  <a:lnTo>
                    <a:pt x="3131762" y="47845"/>
                  </a:lnTo>
                  <a:lnTo>
                    <a:pt x="3114976" y="22939"/>
                  </a:lnTo>
                  <a:lnTo>
                    <a:pt x="3090070" y="6153"/>
                  </a:lnTo>
                  <a:lnTo>
                    <a:pt x="3059556" y="0"/>
                  </a:lnTo>
                  <a:close/>
                </a:path>
              </a:pathLst>
            </a:custGeom>
            <a:solidFill>
              <a:srgbClr val="CCCED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85622" y="3480053"/>
              <a:ext cx="3138170" cy="783590"/>
            </a:xfrm>
            <a:custGeom>
              <a:avLst/>
              <a:gdLst/>
              <a:ahLst/>
              <a:cxnLst/>
              <a:rect l="l" t="t" r="r" b="b"/>
              <a:pathLst>
                <a:path w="3138170" h="783589">
                  <a:moveTo>
                    <a:pt x="0" y="78359"/>
                  </a:moveTo>
                  <a:lnTo>
                    <a:pt x="6156" y="47845"/>
                  </a:lnTo>
                  <a:lnTo>
                    <a:pt x="22945" y="22939"/>
                  </a:lnTo>
                  <a:lnTo>
                    <a:pt x="47845" y="6153"/>
                  </a:lnTo>
                  <a:lnTo>
                    <a:pt x="78333" y="0"/>
                  </a:lnTo>
                  <a:lnTo>
                    <a:pt x="3059556" y="0"/>
                  </a:lnTo>
                  <a:lnTo>
                    <a:pt x="3090070" y="6153"/>
                  </a:lnTo>
                  <a:lnTo>
                    <a:pt x="3114976" y="22939"/>
                  </a:lnTo>
                  <a:lnTo>
                    <a:pt x="3131762" y="47845"/>
                  </a:lnTo>
                  <a:lnTo>
                    <a:pt x="3137916" y="78359"/>
                  </a:lnTo>
                  <a:lnTo>
                    <a:pt x="3137916" y="704977"/>
                  </a:lnTo>
                  <a:lnTo>
                    <a:pt x="3131762" y="735490"/>
                  </a:lnTo>
                  <a:lnTo>
                    <a:pt x="3114976" y="760396"/>
                  </a:lnTo>
                  <a:lnTo>
                    <a:pt x="3090070" y="777182"/>
                  </a:lnTo>
                  <a:lnTo>
                    <a:pt x="3059556" y="783336"/>
                  </a:lnTo>
                  <a:lnTo>
                    <a:pt x="78333" y="783336"/>
                  </a:lnTo>
                  <a:lnTo>
                    <a:pt x="47845" y="777182"/>
                  </a:lnTo>
                  <a:lnTo>
                    <a:pt x="22945" y="760396"/>
                  </a:lnTo>
                  <a:lnTo>
                    <a:pt x="6156" y="735490"/>
                  </a:lnTo>
                  <a:lnTo>
                    <a:pt x="0" y="704977"/>
                  </a:lnTo>
                  <a:lnTo>
                    <a:pt x="0" y="78359"/>
                  </a:lnTo>
                  <a:close/>
                </a:path>
              </a:pathLst>
            </a:custGeom>
            <a:ln w="28575">
              <a:solidFill>
                <a:srgbClr val="CCCE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91641" y="3582161"/>
            <a:ext cx="2925445" cy="53594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 indent="353060">
              <a:lnSpc>
                <a:spcPts val="1860"/>
              </a:lnSpc>
              <a:spcBef>
                <a:spcPts val="409"/>
              </a:spcBef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Возможность</a:t>
            </a:r>
            <a:r>
              <a:rPr sz="1800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разработки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дифференцированных</a:t>
            </a:r>
            <a:r>
              <a:rPr sz="18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программ</a:t>
            </a:r>
            <a:endParaRPr sz="1800">
              <a:latin typeface="Arial Narrow"/>
              <a:cs typeface="Arial Narrow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0" y="4332732"/>
            <a:ext cx="137160" cy="137160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771334" y="4524946"/>
            <a:ext cx="3166745" cy="812165"/>
            <a:chOff x="771334" y="4524946"/>
            <a:chExt cx="3166745" cy="812165"/>
          </a:xfrm>
        </p:grpSpPr>
        <p:sp>
          <p:nvSpPr>
            <p:cNvPr id="22" name="object 22"/>
            <p:cNvSpPr/>
            <p:nvPr/>
          </p:nvSpPr>
          <p:spPr>
            <a:xfrm>
              <a:off x="785622" y="4539234"/>
              <a:ext cx="3138170" cy="783590"/>
            </a:xfrm>
            <a:custGeom>
              <a:avLst/>
              <a:gdLst/>
              <a:ahLst/>
              <a:cxnLst/>
              <a:rect l="l" t="t" r="r" b="b"/>
              <a:pathLst>
                <a:path w="3138170" h="783589">
                  <a:moveTo>
                    <a:pt x="3059556" y="0"/>
                  </a:moveTo>
                  <a:lnTo>
                    <a:pt x="78333" y="0"/>
                  </a:lnTo>
                  <a:lnTo>
                    <a:pt x="47845" y="6153"/>
                  </a:lnTo>
                  <a:lnTo>
                    <a:pt x="22945" y="22939"/>
                  </a:lnTo>
                  <a:lnTo>
                    <a:pt x="6156" y="47845"/>
                  </a:lnTo>
                  <a:lnTo>
                    <a:pt x="0" y="78359"/>
                  </a:lnTo>
                  <a:lnTo>
                    <a:pt x="0" y="704977"/>
                  </a:lnTo>
                  <a:lnTo>
                    <a:pt x="6156" y="735490"/>
                  </a:lnTo>
                  <a:lnTo>
                    <a:pt x="22945" y="760396"/>
                  </a:lnTo>
                  <a:lnTo>
                    <a:pt x="47845" y="777182"/>
                  </a:lnTo>
                  <a:lnTo>
                    <a:pt x="78333" y="783336"/>
                  </a:lnTo>
                  <a:lnTo>
                    <a:pt x="3059556" y="783336"/>
                  </a:lnTo>
                  <a:lnTo>
                    <a:pt x="3090070" y="777182"/>
                  </a:lnTo>
                  <a:lnTo>
                    <a:pt x="3114976" y="760396"/>
                  </a:lnTo>
                  <a:lnTo>
                    <a:pt x="3131762" y="735490"/>
                  </a:lnTo>
                  <a:lnTo>
                    <a:pt x="3137916" y="704977"/>
                  </a:lnTo>
                  <a:lnTo>
                    <a:pt x="3137916" y="78359"/>
                  </a:lnTo>
                  <a:lnTo>
                    <a:pt x="3131762" y="47845"/>
                  </a:lnTo>
                  <a:lnTo>
                    <a:pt x="3114976" y="22939"/>
                  </a:lnTo>
                  <a:lnTo>
                    <a:pt x="3090070" y="6153"/>
                  </a:lnTo>
                  <a:lnTo>
                    <a:pt x="3059556" y="0"/>
                  </a:lnTo>
                  <a:close/>
                </a:path>
              </a:pathLst>
            </a:custGeom>
            <a:solidFill>
              <a:srgbClr val="CCCED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85622" y="4539234"/>
              <a:ext cx="3138170" cy="783590"/>
            </a:xfrm>
            <a:custGeom>
              <a:avLst/>
              <a:gdLst/>
              <a:ahLst/>
              <a:cxnLst/>
              <a:rect l="l" t="t" r="r" b="b"/>
              <a:pathLst>
                <a:path w="3138170" h="783589">
                  <a:moveTo>
                    <a:pt x="0" y="78359"/>
                  </a:moveTo>
                  <a:lnTo>
                    <a:pt x="6156" y="47845"/>
                  </a:lnTo>
                  <a:lnTo>
                    <a:pt x="22945" y="22939"/>
                  </a:lnTo>
                  <a:lnTo>
                    <a:pt x="47845" y="6153"/>
                  </a:lnTo>
                  <a:lnTo>
                    <a:pt x="78333" y="0"/>
                  </a:lnTo>
                  <a:lnTo>
                    <a:pt x="3059556" y="0"/>
                  </a:lnTo>
                  <a:lnTo>
                    <a:pt x="3090070" y="6153"/>
                  </a:lnTo>
                  <a:lnTo>
                    <a:pt x="3114976" y="22939"/>
                  </a:lnTo>
                  <a:lnTo>
                    <a:pt x="3131762" y="47845"/>
                  </a:lnTo>
                  <a:lnTo>
                    <a:pt x="3137916" y="78359"/>
                  </a:lnTo>
                  <a:lnTo>
                    <a:pt x="3137916" y="704977"/>
                  </a:lnTo>
                  <a:lnTo>
                    <a:pt x="3131762" y="735490"/>
                  </a:lnTo>
                  <a:lnTo>
                    <a:pt x="3114976" y="760396"/>
                  </a:lnTo>
                  <a:lnTo>
                    <a:pt x="3090070" y="777182"/>
                  </a:lnTo>
                  <a:lnTo>
                    <a:pt x="3059556" y="783336"/>
                  </a:lnTo>
                  <a:lnTo>
                    <a:pt x="78333" y="783336"/>
                  </a:lnTo>
                  <a:lnTo>
                    <a:pt x="47845" y="777182"/>
                  </a:lnTo>
                  <a:lnTo>
                    <a:pt x="22945" y="760396"/>
                  </a:lnTo>
                  <a:lnTo>
                    <a:pt x="6156" y="735490"/>
                  </a:lnTo>
                  <a:lnTo>
                    <a:pt x="0" y="704977"/>
                  </a:lnTo>
                  <a:lnTo>
                    <a:pt x="0" y="78359"/>
                  </a:lnTo>
                  <a:close/>
                </a:path>
              </a:pathLst>
            </a:custGeom>
            <a:ln w="28575">
              <a:solidFill>
                <a:srgbClr val="CCCE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057757" y="4523358"/>
            <a:ext cx="2589530" cy="77216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 indent="1905" algn="ctr">
              <a:lnSpc>
                <a:spcPts val="1860"/>
              </a:lnSpc>
              <a:spcBef>
                <a:spcPts val="409"/>
              </a:spcBef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Возможность</a:t>
            </a:r>
            <a:r>
              <a:rPr sz="1800" spc="-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разработки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50" dirty="0">
                <a:solidFill>
                  <a:srgbClr val="1C2043"/>
                </a:solidFill>
                <a:latin typeface="Arial Narrow"/>
                <a:cs typeface="Arial Narrow"/>
              </a:rPr>
              <a:t>и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реализации</a:t>
            </a:r>
            <a:r>
              <a:rPr sz="18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индивидуальных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учебных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планов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348162" y="1347406"/>
            <a:ext cx="3954779" cy="813435"/>
            <a:chOff x="4348162" y="1347406"/>
            <a:chExt cx="3954779" cy="813435"/>
          </a:xfrm>
        </p:grpSpPr>
        <p:sp>
          <p:nvSpPr>
            <p:cNvPr id="26" name="object 26"/>
            <p:cNvSpPr/>
            <p:nvPr/>
          </p:nvSpPr>
          <p:spPr>
            <a:xfrm>
              <a:off x="4362450" y="1361694"/>
              <a:ext cx="3926204" cy="784860"/>
            </a:xfrm>
            <a:custGeom>
              <a:avLst/>
              <a:gdLst/>
              <a:ahLst/>
              <a:cxnLst/>
              <a:rect l="l" t="t" r="r" b="b"/>
              <a:pathLst>
                <a:path w="3926204" h="784860">
                  <a:moveTo>
                    <a:pt x="3847338" y="0"/>
                  </a:moveTo>
                  <a:lnTo>
                    <a:pt x="78486" y="0"/>
                  </a:lnTo>
                  <a:lnTo>
                    <a:pt x="47952" y="6173"/>
                  </a:lnTo>
                  <a:lnTo>
                    <a:pt x="23002" y="23002"/>
                  </a:lnTo>
                  <a:lnTo>
                    <a:pt x="6173" y="47952"/>
                  </a:lnTo>
                  <a:lnTo>
                    <a:pt x="0" y="78485"/>
                  </a:lnTo>
                  <a:lnTo>
                    <a:pt x="0" y="706373"/>
                  </a:lnTo>
                  <a:lnTo>
                    <a:pt x="6173" y="736907"/>
                  </a:lnTo>
                  <a:lnTo>
                    <a:pt x="23002" y="761857"/>
                  </a:lnTo>
                  <a:lnTo>
                    <a:pt x="47952" y="778686"/>
                  </a:lnTo>
                  <a:lnTo>
                    <a:pt x="78486" y="784859"/>
                  </a:lnTo>
                  <a:lnTo>
                    <a:pt x="3847338" y="784859"/>
                  </a:lnTo>
                  <a:lnTo>
                    <a:pt x="3877871" y="778686"/>
                  </a:lnTo>
                  <a:lnTo>
                    <a:pt x="3902821" y="761857"/>
                  </a:lnTo>
                  <a:lnTo>
                    <a:pt x="3919650" y="736907"/>
                  </a:lnTo>
                  <a:lnTo>
                    <a:pt x="3925824" y="706373"/>
                  </a:lnTo>
                  <a:lnTo>
                    <a:pt x="3925824" y="78485"/>
                  </a:lnTo>
                  <a:lnTo>
                    <a:pt x="3919650" y="47952"/>
                  </a:lnTo>
                  <a:lnTo>
                    <a:pt x="3902821" y="23002"/>
                  </a:lnTo>
                  <a:lnTo>
                    <a:pt x="3877871" y="6173"/>
                  </a:lnTo>
                  <a:lnTo>
                    <a:pt x="3847338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362450" y="1361694"/>
              <a:ext cx="3926204" cy="784860"/>
            </a:xfrm>
            <a:custGeom>
              <a:avLst/>
              <a:gdLst/>
              <a:ahLst/>
              <a:cxnLst/>
              <a:rect l="l" t="t" r="r" b="b"/>
              <a:pathLst>
                <a:path w="3926204" h="784860">
                  <a:moveTo>
                    <a:pt x="0" y="78485"/>
                  </a:moveTo>
                  <a:lnTo>
                    <a:pt x="6173" y="47952"/>
                  </a:lnTo>
                  <a:lnTo>
                    <a:pt x="23002" y="23002"/>
                  </a:lnTo>
                  <a:lnTo>
                    <a:pt x="47952" y="6173"/>
                  </a:lnTo>
                  <a:lnTo>
                    <a:pt x="78486" y="0"/>
                  </a:lnTo>
                  <a:lnTo>
                    <a:pt x="3847338" y="0"/>
                  </a:lnTo>
                  <a:lnTo>
                    <a:pt x="3877871" y="6173"/>
                  </a:lnTo>
                  <a:lnTo>
                    <a:pt x="3902821" y="23002"/>
                  </a:lnTo>
                  <a:lnTo>
                    <a:pt x="3919650" y="47952"/>
                  </a:lnTo>
                  <a:lnTo>
                    <a:pt x="3925824" y="78485"/>
                  </a:lnTo>
                  <a:lnTo>
                    <a:pt x="3925824" y="706373"/>
                  </a:lnTo>
                  <a:lnTo>
                    <a:pt x="3919650" y="736907"/>
                  </a:lnTo>
                  <a:lnTo>
                    <a:pt x="3902821" y="761857"/>
                  </a:lnTo>
                  <a:lnTo>
                    <a:pt x="3877871" y="778686"/>
                  </a:lnTo>
                  <a:lnTo>
                    <a:pt x="3847338" y="784859"/>
                  </a:lnTo>
                  <a:lnTo>
                    <a:pt x="78486" y="784859"/>
                  </a:lnTo>
                  <a:lnTo>
                    <a:pt x="47952" y="778686"/>
                  </a:lnTo>
                  <a:lnTo>
                    <a:pt x="23002" y="761857"/>
                  </a:lnTo>
                  <a:lnTo>
                    <a:pt x="6173" y="736907"/>
                  </a:lnTo>
                  <a:lnTo>
                    <a:pt x="0" y="706373"/>
                  </a:lnTo>
                  <a:lnTo>
                    <a:pt x="0" y="78485"/>
                  </a:lnTo>
                  <a:close/>
                </a:path>
              </a:pathLst>
            </a:custGeom>
            <a:ln w="28575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946396" y="1463802"/>
            <a:ext cx="2755900" cy="53594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426720" marR="5080" indent="-414655">
              <a:lnSpc>
                <a:spcPts val="1860"/>
              </a:lnSpc>
              <a:spcBef>
                <a:spcPts val="409"/>
              </a:spcBef>
            </a:pPr>
            <a:r>
              <a:rPr sz="1800" b="1" dirty="0">
                <a:solidFill>
                  <a:srgbClr val="F3F3F3"/>
                </a:solidFill>
                <a:latin typeface="Arial Narrow"/>
                <a:cs typeface="Arial Narrow"/>
              </a:rPr>
              <a:t>Механизмы</a:t>
            </a:r>
            <a:r>
              <a:rPr sz="1800" b="1" spc="-10" dirty="0">
                <a:solidFill>
                  <a:srgbClr val="F3F3F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F3F3F3"/>
                </a:solidFill>
                <a:latin typeface="Arial Narrow"/>
                <a:cs typeface="Arial Narrow"/>
              </a:rPr>
              <a:t>вариативности</a:t>
            </a:r>
            <a:r>
              <a:rPr sz="1800" b="1" spc="-20" dirty="0">
                <a:solidFill>
                  <a:srgbClr val="F3F3F3"/>
                </a:solidFill>
                <a:latin typeface="Arial Narrow"/>
                <a:cs typeface="Arial Narrow"/>
              </a:rPr>
              <a:t> </a:t>
            </a:r>
            <a:r>
              <a:rPr sz="1800" b="1" spc="-50" dirty="0">
                <a:solidFill>
                  <a:srgbClr val="F3F3F3"/>
                </a:solidFill>
                <a:latin typeface="Arial Narrow"/>
                <a:cs typeface="Arial Narrow"/>
              </a:rPr>
              <a:t>в </a:t>
            </a:r>
            <a:r>
              <a:rPr sz="1800" b="1" dirty="0">
                <a:solidFill>
                  <a:srgbClr val="F3F3F3"/>
                </a:solidFill>
                <a:latin typeface="Arial Narrow"/>
                <a:cs typeface="Arial Narrow"/>
              </a:rPr>
              <a:t>обновленных</a:t>
            </a:r>
            <a:r>
              <a:rPr sz="1800" b="1" spc="-30" dirty="0">
                <a:solidFill>
                  <a:srgbClr val="F3F3F3"/>
                </a:solidFill>
                <a:latin typeface="Arial Narrow"/>
                <a:cs typeface="Arial Narrow"/>
              </a:rPr>
              <a:t> </a:t>
            </a:r>
            <a:r>
              <a:rPr sz="1800" b="1" spc="-20" dirty="0">
                <a:solidFill>
                  <a:srgbClr val="F3F3F3"/>
                </a:solidFill>
                <a:latin typeface="Arial Narrow"/>
                <a:cs typeface="Arial Narrow"/>
              </a:rPr>
              <a:t>ФГОС</a:t>
            </a:r>
            <a:endParaRPr sz="1800">
              <a:latin typeface="Arial Narrow"/>
              <a:cs typeface="Arial Narrow"/>
            </a:endParaRPr>
          </a:p>
        </p:txBody>
      </p:sp>
      <p:pic>
        <p:nvPicPr>
          <p:cNvPr id="29" name="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56020" y="2214372"/>
            <a:ext cx="137159" cy="137160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4348162" y="2406586"/>
            <a:ext cx="3954779" cy="813435"/>
            <a:chOff x="4348162" y="2406586"/>
            <a:chExt cx="3954779" cy="813435"/>
          </a:xfrm>
        </p:grpSpPr>
        <p:sp>
          <p:nvSpPr>
            <p:cNvPr id="31" name="object 31"/>
            <p:cNvSpPr/>
            <p:nvPr/>
          </p:nvSpPr>
          <p:spPr>
            <a:xfrm>
              <a:off x="4362450" y="2420873"/>
              <a:ext cx="3926204" cy="784860"/>
            </a:xfrm>
            <a:custGeom>
              <a:avLst/>
              <a:gdLst/>
              <a:ahLst/>
              <a:cxnLst/>
              <a:rect l="l" t="t" r="r" b="b"/>
              <a:pathLst>
                <a:path w="3926204" h="784860">
                  <a:moveTo>
                    <a:pt x="3847338" y="0"/>
                  </a:moveTo>
                  <a:lnTo>
                    <a:pt x="78486" y="0"/>
                  </a:lnTo>
                  <a:lnTo>
                    <a:pt x="47952" y="6173"/>
                  </a:lnTo>
                  <a:lnTo>
                    <a:pt x="23002" y="23002"/>
                  </a:lnTo>
                  <a:lnTo>
                    <a:pt x="6173" y="47952"/>
                  </a:lnTo>
                  <a:lnTo>
                    <a:pt x="0" y="78486"/>
                  </a:lnTo>
                  <a:lnTo>
                    <a:pt x="0" y="706374"/>
                  </a:lnTo>
                  <a:lnTo>
                    <a:pt x="6173" y="736907"/>
                  </a:lnTo>
                  <a:lnTo>
                    <a:pt x="23002" y="761857"/>
                  </a:lnTo>
                  <a:lnTo>
                    <a:pt x="47952" y="778686"/>
                  </a:lnTo>
                  <a:lnTo>
                    <a:pt x="78486" y="784860"/>
                  </a:lnTo>
                  <a:lnTo>
                    <a:pt x="3847338" y="784860"/>
                  </a:lnTo>
                  <a:lnTo>
                    <a:pt x="3877871" y="778686"/>
                  </a:lnTo>
                  <a:lnTo>
                    <a:pt x="3902821" y="761857"/>
                  </a:lnTo>
                  <a:lnTo>
                    <a:pt x="3919650" y="736907"/>
                  </a:lnTo>
                  <a:lnTo>
                    <a:pt x="3925824" y="706374"/>
                  </a:lnTo>
                  <a:lnTo>
                    <a:pt x="3925824" y="78486"/>
                  </a:lnTo>
                  <a:lnTo>
                    <a:pt x="3919650" y="47952"/>
                  </a:lnTo>
                  <a:lnTo>
                    <a:pt x="3902821" y="23002"/>
                  </a:lnTo>
                  <a:lnTo>
                    <a:pt x="3877871" y="6173"/>
                  </a:lnTo>
                  <a:lnTo>
                    <a:pt x="3847338" y="0"/>
                  </a:lnTo>
                  <a:close/>
                </a:path>
              </a:pathLst>
            </a:custGeom>
            <a:solidFill>
              <a:srgbClr val="CCCED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362450" y="2420873"/>
              <a:ext cx="3926204" cy="784860"/>
            </a:xfrm>
            <a:custGeom>
              <a:avLst/>
              <a:gdLst/>
              <a:ahLst/>
              <a:cxnLst/>
              <a:rect l="l" t="t" r="r" b="b"/>
              <a:pathLst>
                <a:path w="3926204" h="784860">
                  <a:moveTo>
                    <a:pt x="0" y="78486"/>
                  </a:moveTo>
                  <a:lnTo>
                    <a:pt x="6173" y="47952"/>
                  </a:lnTo>
                  <a:lnTo>
                    <a:pt x="23002" y="23002"/>
                  </a:lnTo>
                  <a:lnTo>
                    <a:pt x="47952" y="6173"/>
                  </a:lnTo>
                  <a:lnTo>
                    <a:pt x="78486" y="0"/>
                  </a:lnTo>
                  <a:lnTo>
                    <a:pt x="3847338" y="0"/>
                  </a:lnTo>
                  <a:lnTo>
                    <a:pt x="3877871" y="6173"/>
                  </a:lnTo>
                  <a:lnTo>
                    <a:pt x="3902821" y="23002"/>
                  </a:lnTo>
                  <a:lnTo>
                    <a:pt x="3919650" y="47952"/>
                  </a:lnTo>
                  <a:lnTo>
                    <a:pt x="3925824" y="78486"/>
                  </a:lnTo>
                  <a:lnTo>
                    <a:pt x="3925824" y="706374"/>
                  </a:lnTo>
                  <a:lnTo>
                    <a:pt x="3919650" y="736907"/>
                  </a:lnTo>
                  <a:lnTo>
                    <a:pt x="3902821" y="761857"/>
                  </a:lnTo>
                  <a:lnTo>
                    <a:pt x="3877871" y="778686"/>
                  </a:lnTo>
                  <a:lnTo>
                    <a:pt x="3847338" y="784860"/>
                  </a:lnTo>
                  <a:lnTo>
                    <a:pt x="78486" y="784860"/>
                  </a:lnTo>
                  <a:lnTo>
                    <a:pt x="47952" y="778686"/>
                  </a:lnTo>
                  <a:lnTo>
                    <a:pt x="23002" y="761857"/>
                  </a:lnTo>
                  <a:lnTo>
                    <a:pt x="6173" y="736907"/>
                  </a:lnTo>
                  <a:lnTo>
                    <a:pt x="0" y="706374"/>
                  </a:lnTo>
                  <a:lnTo>
                    <a:pt x="0" y="78486"/>
                  </a:lnTo>
                  <a:close/>
                </a:path>
              </a:pathLst>
            </a:custGeom>
            <a:ln w="28575">
              <a:solidFill>
                <a:srgbClr val="CCCE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525771" y="2522982"/>
            <a:ext cx="3598545" cy="53594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 indent="375920">
              <a:lnSpc>
                <a:spcPts val="1860"/>
              </a:lnSpc>
              <a:spcBef>
                <a:spcPts val="409"/>
              </a:spcBef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Часть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ОП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по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выбору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участников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образовательного</a:t>
            </a:r>
            <a:r>
              <a:rPr sz="18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процесса</a:t>
            </a:r>
            <a:r>
              <a:rPr sz="1800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(п.16</a:t>
            </a:r>
            <a:r>
              <a:rPr sz="18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ФГОС)</a:t>
            </a:r>
            <a:endParaRPr sz="1800">
              <a:latin typeface="Arial Narrow"/>
              <a:cs typeface="Arial Narrow"/>
            </a:endParaRPr>
          </a:p>
        </p:txBody>
      </p:sp>
      <p:pic>
        <p:nvPicPr>
          <p:cNvPr id="34" name="object 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56020" y="3273552"/>
            <a:ext cx="137159" cy="137160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4348162" y="3465766"/>
            <a:ext cx="3954779" cy="812165"/>
            <a:chOff x="4348162" y="3465766"/>
            <a:chExt cx="3954779" cy="812165"/>
          </a:xfrm>
        </p:grpSpPr>
        <p:sp>
          <p:nvSpPr>
            <p:cNvPr id="36" name="object 36"/>
            <p:cNvSpPr/>
            <p:nvPr/>
          </p:nvSpPr>
          <p:spPr>
            <a:xfrm>
              <a:off x="4362450" y="3480053"/>
              <a:ext cx="3926204" cy="783590"/>
            </a:xfrm>
            <a:custGeom>
              <a:avLst/>
              <a:gdLst/>
              <a:ahLst/>
              <a:cxnLst/>
              <a:rect l="l" t="t" r="r" b="b"/>
              <a:pathLst>
                <a:path w="3926204" h="783589">
                  <a:moveTo>
                    <a:pt x="3847465" y="0"/>
                  </a:moveTo>
                  <a:lnTo>
                    <a:pt x="78359" y="0"/>
                  </a:lnTo>
                  <a:lnTo>
                    <a:pt x="47845" y="6153"/>
                  </a:lnTo>
                  <a:lnTo>
                    <a:pt x="22939" y="22939"/>
                  </a:lnTo>
                  <a:lnTo>
                    <a:pt x="6153" y="47845"/>
                  </a:lnTo>
                  <a:lnTo>
                    <a:pt x="0" y="78359"/>
                  </a:lnTo>
                  <a:lnTo>
                    <a:pt x="0" y="704977"/>
                  </a:lnTo>
                  <a:lnTo>
                    <a:pt x="6153" y="735490"/>
                  </a:lnTo>
                  <a:lnTo>
                    <a:pt x="22939" y="760396"/>
                  </a:lnTo>
                  <a:lnTo>
                    <a:pt x="47845" y="777182"/>
                  </a:lnTo>
                  <a:lnTo>
                    <a:pt x="78359" y="783336"/>
                  </a:lnTo>
                  <a:lnTo>
                    <a:pt x="3847465" y="783336"/>
                  </a:lnTo>
                  <a:lnTo>
                    <a:pt x="3877978" y="777182"/>
                  </a:lnTo>
                  <a:lnTo>
                    <a:pt x="3902884" y="760396"/>
                  </a:lnTo>
                  <a:lnTo>
                    <a:pt x="3919670" y="735490"/>
                  </a:lnTo>
                  <a:lnTo>
                    <a:pt x="3925824" y="704977"/>
                  </a:lnTo>
                  <a:lnTo>
                    <a:pt x="3925824" y="78359"/>
                  </a:lnTo>
                  <a:lnTo>
                    <a:pt x="3919670" y="47845"/>
                  </a:lnTo>
                  <a:lnTo>
                    <a:pt x="3902884" y="22939"/>
                  </a:lnTo>
                  <a:lnTo>
                    <a:pt x="3877978" y="6153"/>
                  </a:lnTo>
                  <a:lnTo>
                    <a:pt x="3847465" y="0"/>
                  </a:lnTo>
                  <a:close/>
                </a:path>
              </a:pathLst>
            </a:custGeom>
            <a:solidFill>
              <a:srgbClr val="CCCED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362450" y="3480053"/>
              <a:ext cx="3926204" cy="783590"/>
            </a:xfrm>
            <a:custGeom>
              <a:avLst/>
              <a:gdLst/>
              <a:ahLst/>
              <a:cxnLst/>
              <a:rect l="l" t="t" r="r" b="b"/>
              <a:pathLst>
                <a:path w="3926204" h="783589">
                  <a:moveTo>
                    <a:pt x="0" y="78359"/>
                  </a:moveTo>
                  <a:lnTo>
                    <a:pt x="6153" y="47845"/>
                  </a:lnTo>
                  <a:lnTo>
                    <a:pt x="22939" y="22939"/>
                  </a:lnTo>
                  <a:lnTo>
                    <a:pt x="47845" y="6153"/>
                  </a:lnTo>
                  <a:lnTo>
                    <a:pt x="78359" y="0"/>
                  </a:lnTo>
                  <a:lnTo>
                    <a:pt x="3847465" y="0"/>
                  </a:lnTo>
                  <a:lnTo>
                    <a:pt x="3877978" y="6153"/>
                  </a:lnTo>
                  <a:lnTo>
                    <a:pt x="3902884" y="22939"/>
                  </a:lnTo>
                  <a:lnTo>
                    <a:pt x="3919670" y="47845"/>
                  </a:lnTo>
                  <a:lnTo>
                    <a:pt x="3925824" y="78359"/>
                  </a:lnTo>
                  <a:lnTo>
                    <a:pt x="3925824" y="704977"/>
                  </a:lnTo>
                  <a:lnTo>
                    <a:pt x="3919670" y="735490"/>
                  </a:lnTo>
                  <a:lnTo>
                    <a:pt x="3902884" y="760396"/>
                  </a:lnTo>
                  <a:lnTo>
                    <a:pt x="3877978" y="777182"/>
                  </a:lnTo>
                  <a:lnTo>
                    <a:pt x="3847465" y="783336"/>
                  </a:lnTo>
                  <a:lnTo>
                    <a:pt x="78359" y="783336"/>
                  </a:lnTo>
                  <a:lnTo>
                    <a:pt x="47845" y="777182"/>
                  </a:lnTo>
                  <a:lnTo>
                    <a:pt x="22939" y="760396"/>
                  </a:lnTo>
                  <a:lnTo>
                    <a:pt x="6153" y="735490"/>
                  </a:lnTo>
                  <a:lnTo>
                    <a:pt x="0" y="704977"/>
                  </a:lnTo>
                  <a:lnTo>
                    <a:pt x="0" y="78359"/>
                  </a:lnTo>
                  <a:close/>
                </a:path>
              </a:pathLst>
            </a:custGeom>
            <a:ln w="28575">
              <a:solidFill>
                <a:srgbClr val="CCCE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4836667" y="3582161"/>
            <a:ext cx="2977515" cy="53594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 indent="379095">
              <a:lnSpc>
                <a:spcPts val="1860"/>
              </a:lnSpc>
              <a:spcBef>
                <a:spcPts val="409"/>
              </a:spcBef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Возможность</a:t>
            </a:r>
            <a:r>
              <a:rPr sz="1800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разработки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дифференцированных</a:t>
            </a:r>
            <a:r>
              <a:rPr sz="18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программ.</a:t>
            </a:r>
            <a:endParaRPr sz="1800">
              <a:latin typeface="Arial Narrow"/>
              <a:cs typeface="Arial Narrow"/>
            </a:endParaRPr>
          </a:p>
        </p:txBody>
      </p:sp>
      <p:pic>
        <p:nvPicPr>
          <p:cNvPr id="39" name="object 3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56020" y="4332732"/>
            <a:ext cx="137159" cy="137160"/>
          </a:xfrm>
          <a:prstGeom prst="rect">
            <a:avLst/>
          </a:prstGeom>
        </p:spPr>
      </p:pic>
      <p:grpSp>
        <p:nvGrpSpPr>
          <p:cNvPr id="40" name="object 40"/>
          <p:cNvGrpSpPr/>
          <p:nvPr/>
        </p:nvGrpSpPr>
        <p:grpSpPr>
          <a:xfrm>
            <a:off x="4348162" y="4524946"/>
            <a:ext cx="3954779" cy="812165"/>
            <a:chOff x="4348162" y="4524946"/>
            <a:chExt cx="3954779" cy="812165"/>
          </a:xfrm>
        </p:grpSpPr>
        <p:sp>
          <p:nvSpPr>
            <p:cNvPr id="41" name="object 41"/>
            <p:cNvSpPr/>
            <p:nvPr/>
          </p:nvSpPr>
          <p:spPr>
            <a:xfrm>
              <a:off x="4362450" y="4539234"/>
              <a:ext cx="3926204" cy="783590"/>
            </a:xfrm>
            <a:custGeom>
              <a:avLst/>
              <a:gdLst/>
              <a:ahLst/>
              <a:cxnLst/>
              <a:rect l="l" t="t" r="r" b="b"/>
              <a:pathLst>
                <a:path w="3926204" h="783589">
                  <a:moveTo>
                    <a:pt x="3847465" y="0"/>
                  </a:moveTo>
                  <a:lnTo>
                    <a:pt x="78359" y="0"/>
                  </a:lnTo>
                  <a:lnTo>
                    <a:pt x="47845" y="6153"/>
                  </a:lnTo>
                  <a:lnTo>
                    <a:pt x="22939" y="22939"/>
                  </a:lnTo>
                  <a:lnTo>
                    <a:pt x="6153" y="47845"/>
                  </a:lnTo>
                  <a:lnTo>
                    <a:pt x="0" y="78359"/>
                  </a:lnTo>
                  <a:lnTo>
                    <a:pt x="0" y="704977"/>
                  </a:lnTo>
                  <a:lnTo>
                    <a:pt x="6153" y="735490"/>
                  </a:lnTo>
                  <a:lnTo>
                    <a:pt x="22939" y="760396"/>
                  </a:lnTo>
                  <a:lnTo>
                    <a:pt x="47845" y="777182"/>
                  </a:lnTo>
                  <a:lnTo>
                    <a:pt x="78359" y="783336"/>
                  </a:lnTo>
                  <a:lnTo>
                    <a:pt x="3847465" y="783336"/>
                  </a:lnTo>
                  <a:lnTo>
                    <a:pt x="3877978" y="777182"/>
                  </a:lnTo>
                  <a:lnTo>
                    <a:pt x="3902884" y="760396"/>
                  </a:lnTo>
                  <a:lnTo>
                    <a:pt x="3919670" y="735490"/>
                  </a:lnTo>
                  <a:lnTo>
                    <a:pt x="3925824" y="704977"/>
                  </a:lnTo>
                  <a:lnTo>
                    <a:pt x="3925824" y="78359"/>
                  </a:lnTo>
                  <a:lnTo>
                    <a:pt x="3919670" y="47845"/>
                  </a:lnTo>
                  <a:lnTo>
                    <a:pt x="3902884" y="22939"/>
                  </a:lnTo>
                  <a:lnTo>
                    <a:pt x="3877978" y="6153"/>
                  </a:lnTo>
                  <a:lnTo>
                    <a:pt x="3847465" y="0"/>
                  </a:lnTo>
                  <a:close/>
                </a:path>
              </a:pathLst>
            </a:custGeom>
            <a:solidFill>
              <a:srgbClr val="CCCED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362450" y="4539234"/>
              <a:ext cx="3926204" cy="783590"/>
            </a:xfrm>
            <a:custGeom>
              <a:avLst/>
              <a:gdLst/>
              <a:ahLst/>
              <a:cxnLst/>
              <a:rect l="l" t="t" r="r" b="b"/>
              <a:pathLst>
                <a:path w="3926204" h="783589">
                  <a:moveTo>
                    <a:pt x="0" y="78359"/>
                  </a:moveTo>
                  <a:lnTo>
                    <a:pt x="6153" y="47845"/>
                  </a:lnTo>
                  <a:lnTo>
                    <a:pt x="22939" y="22939"/>
                  </a:lnTo>
                  <a:lnTo>
                    <a:pt x="47845" y="6153"/>
                  </a:lnTo>
                  <a:lnTo>
                    <a:pt x="78359" y="0"/>
                  </a:lnTo>
                  <a:lnTo>
                    <a:pt x="3847465" y="0"/>
                  </a:lnTo>
                  <a:lnTo>
                    <a:pt x="3877978" y="6153"/>
                  </a:lnTo>
                  <a:lnTo>
                    <a:pt x="3902884" y="22939"/>
                  </a:lnTo>
                  <a:lnTo>
                    <a:pt x="3919670" y="47845"/>
                  </a:lnTo>
                  <a:lnTo>
                    <a:pt x="3925824" y="78359"/>
                  </a:lnTo>
                  <a:lnTo>
                    <a:pt x="3925824" y="704977"/>
                  </a:lnTo>
                  <a:lnTo>
                    <a:pt x="3919670" y="735490"/>
                  </a:lnTo>
                  <a:lnTo>
                    <a:pt x="3902884" y="760396"/>
                  </a:lnTo>
                  <a:lnTo>
                    <a:pt x="3877978" y="777182"/>
                  </a:lnTo>
                  <a:lnTo>
                    <a:pt x="3847465" y="783336"/>
                  </a:lnTo>
                  <a:lnTo>
                    <a:pt x="78359" y="783336"/>
                  </a:lnTo>
                  <a:lnTo>
                    <a:pt x="47845" y="777182"/>
                  </a:lnTo>
                  <a:lnTo>
                    <a:pt x="22939" y="760396"/>
                  </a:lnTo>
                  <a:lnTo>
                    <a:pt x="6153" y="735490"/>
                  </a:lnTo>
                  <a:lnTo>
                    <a:pt x="0" y="704977"/>
                  </a:lnTo>
                  <a:lnTo>
                    <a:pt x="0" y="78359"/>
                  </a:lnTo>
                  <a:close/>
                </a:path>
              </a:pathLst>
            </a:custGeom>
            <a:ln w="28575">
              <a:solidFill>
                <a:srgbClr val="CCCE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4592828" y="4641342"/>
            <a:ext cx="3461385" cy="53594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43180" marR="5080" indent="-30480">
              <a:lnSpc>
                <a:spcPts val="1860"/>
              </a:lnSpc>
              <a:spcBef>
                <a:spcPts val="409"/>
              </a:spcBef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Возможность</a:t>
            </a:r>
            <a:r>
              <a:rPr sz="1800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разработки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8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реализации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индивидуальных</a:t>
            </a:r>
            <a:r>
              <a:rPr sz="1800" spc="-6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учебных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планов</a:t>
            </a:r>
            <a:r>
              <a:rPr sz="18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(п.8)</a:t>
            </a:r>
            <a:endParaRPr sz="1800">
              <a:latin typeface="Arial Narrow"/>
              <a:cs typeface="Arial Narrow"/>
            </a:endParaRPr>
          </a:p>
        </p:txBody>
      </p:sp>
      <p:pic>
        <p:nvPicPr>
          <p:cNvPr id="44" name="object 4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56020" y="5390388"/>
            <a:ext cx="137159" cy="137159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4576064" y="5582513"/>
            <a:ext cx="3496945" cy="77216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 indent="-635" algn="ctr">
              <a:lnSpc>
                <a:spcPts val="1860"/>
              </a:lnSpc>
              <a:spcBef>
                <a:spcPts val="409"/>
              </a:spcBef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Произвольный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характер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выполнения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требований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18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предметным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результатам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для</a:t>
            </a:r>
            <a:r>
              <a:rPr sz="18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инновационных школ</a:t>
            </a:r>
            <a:r>
              <a:rPr sz="18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(п.12)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962971" y="2688399"/>
            <a:ext cx="293370" cy="198120"/>
            <a:chOff x="3962971" y="2688399"/>
            <a:chExt cx="293370" cy="198120"/>
          </a:xfrm>
        </p:grpSpPr>
        <p:sp>
          <p:nvSpPr>
            <p:cNvPr id="47" name="object 47"/>
            <p:cNvSpPr/>
            <p:nvPr/>
          </p:nvSpPr>
          <p:spPr>
            <a:xfrm>
              <a:off x="3977259" y="2702686"/>
              <a:ext cx="264795" cy="169545"/>
            </a:xfrm>
            <a:custGeom>
              <a:avLst/>
              <a:gdLst/>
              <a:ahLst/>
              <a:cxnLst/>
              <a:rect l="l" t="t" r="r" b="b"/>
              <a:pathLst>
                <a:path w="264795" h="169544">
                  <a:moveTo>
                    <a:pt x="264414" y="101600"/>
                  </a:moveTo>
                  <a:lnTo>
                    <a:pt x="0" y="101600"/>
                  </a:lnTo>
                  <a:lnTo>
                    <a:pt x="0" y="169418"/>
                  </a:lnTo>
                  <a:lnTo>
                    <a:pt x="264414" y="169418"/>
                  </a:lnTo>
                  <a:lnTo>
                    <a:pt x="264414" y="101600"/>
                  </a:lnTo>
                  <a:close/>
                </a:path>
                <a:path w="264795" h="169544">
                  <a:moveTo>
                    <a:pt x="264414" y="0"/>
                  </a:moveTo>
                  <a:lnTo>
                    <a:pt x="0" y="0"/>
                  </a:lnTo>
                  <a:lnTo>
                    <a:pt x="0" y="67818"/>
                  </a:lnTo>
                  <a:lnTo>
                    <a:pt x="264414" y="67818"/>
                  </a:lnTo>
                  <a:lnTo>
                    <a:pt x="264414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977259" y="2702686"/>
              <a:ext cx="264795" cy="169545"/>
            </a:xfrm>
            <a:custGeom>
              <a:avLst/>
              <a:gdLst/>
              <a:ahLst/>
              <a:cxnLst/>
              <a:rect l="l" t="t" r="r" b="b"/>
              <a:pathLst>
                <a:path w="264795" h="169544">
                  <a:moveTo>
                    <a:pt x="0" y="0"/>
                  </a:moveTo>
                  <a:lnTo>
                    <a:pt x="264413" y="0"/>
                  </a:lnTo>
                  <a:lnTo>
                    <a:pt x="264413" y="67817"/>
                  </a:lnTo>
                  <a:lnTo>
                    <a:pt x="0" y="67817"/>
                  </a:lnTo>
                  <a:lnTo>
                    <a:pt x="0" y="0"/>
                  </a:lnTo>
                  <a:close/>
                </a:path>
                <a:path w="264795" h="169544">
                  <a:moveTo>
                    <a:pt x="0" y="101600"/>
                  </a:moveTo>
                  <a:lnTo>
                    <a:pt x="264413" y="101600"/>
                  </a:lnTo>
                  <a:lnTo>
                    <a:pt x="264413" y="169417"/>
                  </a:lnTo>
                  <a:lnTo>
                    <a:pt x="0" y="169417"/>
                  </a:lnTo>
                  <a:lnTo>
                    <a:pt x="0" y="101600"/>
                  </a:lnTo>
                  <a:close/>
                </a:path>
              </a:pathLst>
            </a:custGeom>
            <a:ln w="28575">
              <a:solidFill>
                <a:srgbClr val="032A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3962971" y="3761041"/>
            <a:ext cx="293370" cy="197485"/>
            <a:chOff x="3962971" y="3761041"/>
            <a:chExt cx="293370" cy="197485"/>
          </a:xfrm>
        </p:grpSpPr>
        <p:sp>
          <p:nvSpPr>
            <p:cNvPr id="50" name="object 50"/>
            <p:cNvSpPr/>
            <p:nvPr/>
          </p:nvSpPr>
          <p:spPr>
            <a:xfrm>
              <a:off x="3977259" y="3775328"/>
              <a:ext cx="264795" cy="168910"/>
            </a:xfrm>
            <a:custGeom>
              <a:avLst/>
              <a:gdLst/>
              <a:ahLst/>
              <a:cxnLst/>
              <a:rect l="l" t="t" r="r" b="b"/>
              <a:pathLst>
                <a:path w="264795" h="168910">
                  <a:moveTo>
                    <a:pt x="264414" y="101092"/>
                  </a:moveTo>
                  <a:lnTo>
                    <a:pt x="0" y="101092"/>
                  </a:lnTo>
                  <a:lnTo>
                    <a:pt x="0" y="168402"/>
                  </a:lnTo>
                  <a:lnTo>
                    <a:pt x="264414" y="168402"/>
                  </a:lnTo>
                  <a:lnTo>
                    <a:pt x="264414" y="101092"/>
                  </a:lnTo>
                  <a:close/>
                </a:path>
                <a:path w="264795" h="168910">
                  <a:moveTo>
                    <a:pt x="264414" y="0"/>
                  </a:moveTo>
                  <a:lnTo>
                    <a:pt x="0" y="0"/>
                  </a:lnTo>
                  <a:lnTo>
                    <a:pt x="0" y="67310"/>
                  </a:lnTo>
                  <a:lnTo>
                    <a:pt x="264414" y="67310"/>
                  </a:lnTo>
                  <a:lnTo>
                    <a:pt x="264414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977259" y="3775328"/>
              <a:ext cx="264795" cy="168910"/>
            </a:xfrm>
            <a:custGeom>
              <a:avLst/>
              <a:gdLst/>
              <a:ahLst/>
              <a:cxnLst/>
              <a:rect l="l" t="t" r="r" b="b"/>
              <a:pathLst>
                <a:path w="264795" h="168910">
                  <a:moveTo>
                    <a:pt x="0" y="0"/>
                  </a:moveTo>
                  <a:lnTo>
                    <a:pt x="264413" y="0"/>
                  </a:lnTo>
                  <a:lnTo>
                    <a:pt x="264413" y="67310"/>
                  </a:lnTo>
                  <a:lnTo>
                    <a:pt x="0" y="67310"/>
                  </a:lnTo>
                  <a:lnTo>
                    <a:pt x="0" y="0"/>
                  </a:lnTo>
                  <a:close/>
                </a:path>
                <a:path w="264795" h="168910">
                  <a:moveTo>
                    <a:pt x="0" y="101092"/>
                  </a:moveTo>
                  <a:lnTo>
                    <a:pt x="264413" y="101092"/>
                  </a:lnTo>
                  <a:lnTo>
                    <a:pt x="264413" y="168402"/>
                  </a:lnTo>
                  <a:lnTo>
                    <a:pt x="0" y="168402"/>
                  </a:lnTo>
                  <a:lnTo>
                    <a:pt x="0" y="101092"/>
                  </a:lnTo>
                  <a:close/>
                </a:path>
              </a:pathLst>
            </a:custGeom>
            <a:ln w="28575">
              <a:solidFill>
                <a:srgbClr val="032A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3962971" y="4832667"/>
            <a:ext cx="293370" cy="198120"/>
            <a:chOff x="3962971" y="4832667"/>
            <a:chExt cx="293370" cy="198120"/>
          </a:xfrm>
        </p:grpSpPr>
        <p:sp>
          <p:nvSpPr>
            <p:cNvPr id="53" name="object 53"/>
            <p:cNvSpPr/>
            <p:nvPr/>
          </p:nvSpPr>
          <p:spPr>
            <a:xfrm>
              <a:off x="3977259" y="4846954"/>
              <a:ext cx="264795" cy="169545"/>
            </a:xfrm>
            <a:custGeom>
              <a:avLst/>
              <a:gdLst/>
              <a:ahLst/>
              <a:cxnLst/>
              <a:rect l="l" t="t" r="r" b="b"/>
              <a:pathLst>
                <a:path w="264795" h="169545">
                  <a:moveTo>
                    <a:pt x="264414" y="101600"/>
                  </a:moveTo>
                  <a:lnTo>
                    <a:pt x="0" y="101600"/>
                  </a:lnTo>
                  <a:lnTo>
                    <a:pt x="0" y="169418"/>
                  </a:lnTo>
                  <a:lnTo>
                    <a:pt x="264414" y="169418"/>
                  </a:lnTo>
                  <a:lnTo>
                    <a:pt x="264414" y="101600"/>
                  </a:lnTo>
                  <a:close/>
                </a:path>
                <a:path w="264795" h="169545">
                  <a:moveTo>
                    <a:pt x="264414" y="0"/>
                  </a:moveTo>
                  <a:lnTo>
                    <a:pt x="0" y="0"/>
                  </a:lnTo>
                  <a:lnTo>
                    <a:pt x="0" y="67818"/>
                  </a:lnTo>
                  <a:lnTo>
                    <a:pt x="264414" y="67818"/>
                  </a:lnTo>
                  <a:lnTo>
                    <a:pt x="264414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977259" y="4846954"/>
              <a:ext cx="264795" cy="169545"/>
            </a:xfrm>
            <a:custGeom>
              <a:avLst/>
              <a:gdLst/>
              <a:ahLst/>
              <a:cxnLst/>
              <a:rect l="l" t="t" r="r" b="b"/>
              <a:pathLst>
                <a:path w="264795" h="169545">
                  <a:moveTo>
                    <a:pt x="0" y="0"/>
                  </a:moveTo>
                  <a:lnTo>
                    <a:pt x="264413" y="0"/>
                  </a:lnTo>
                  <a:lnTo>
                    <a:pt x="264413" y="67818"/>
                  </a:lnTo>
                  <a:lnTo>
                    <a:pt x="0" y="67818"/>
                  </a:lnTo>
                  <a:lnTo>
                    <a:pt x="0" y="0"/>
                  </a:lnTo>
                  <a:close/>
                </a:path>
                <a:path w="264795" h="169545">
                  <a:moveTo>
                    <a:pt x="0" y="101600"/>
                  </a:moveTo>
                  <a:lnTo>
                    <a:pt x="264413" y="101600"/>
                  </a:lnTo>
                  <a:lnTo>
                    <a:pt x="264413" y="169418"/>
                  </a:lnTo>
                  <a:lnTo>
                    <a:pt x="0" y="169418"/>
                  </a:lnTo>
                  <a:lnTo>
                    <a:pt x="0" y="101600"/>
                  </a:lnTo>
                  <a:close/>
                </a:path>
              </a:pathLst>
            </a:custGeom>
            <a:ln w="28575">
              <a:solidFill>
                <a:srgbClr val="032A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>
                <a:latin typeface="Times New Roman"/>
                <a:cs typeface="Times New Roman"/>
              </a:rPr>
              <a:t>15</a:t>
            </a:fld>
            <a:endParaRPr spc="-25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92596" y="169163"/>
            <a:ext cx="780415" cy="346075"/>
          </a:xfrm>
          <a:custGeom>
            <a:avLst/>
            <a:gdLst/>
            <a:ahLst/>
            <a:cxnLst/>
            <a:rect l="l" t="t" r="r" b="b"/>
            <a:pathLst>
              <a:path w="780415" h="346075">
                <a:moveTo>
                  <a:pt x="252983" y="0"/>
                </a:moveTo>
                <a:lnTo>
                  <a:pt x="0" y="345947"/>
                </a:lnTo>
                <a:lnTo>
                  <a:pt x="780287" y="345947"/>
                </a:lnTo>
                <a:lnTo>
                  <a:pt x="252983" y="0"/>
                </a:lnTo>
                <a:close/>
              </a:path>
            </a:pathLst>
          </a:custGeom>
          <a:solidFill>
            <a:srgbClr val="1C2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7073265" cy="1769745"/>
            <a:chOff x="0" y="0"/>
            <a:chExt cx="7073265" cy="176974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6756400" cy="1769745"/>
            </a:xfrm>
            <a:custGeom>
              <a:avLst/>
              <a:gdLst/>
              <a:ahLst/>
              <a:cxnLst/>
              <a:rect l="l" t="t" r="r" b="b"/>
              <a:pathLst>
                <a:path w="6756400" h="1769745">
                  <a:moveTo>
                    <a:pt x="6755892" y="0"/>
                  </a:moveTo>
                  <a:lnTo>
                    <a:pt x="5434584" y="0"/>
                  </a:lnTo>
                  <a:lnTo>
                    <a:pt x="5428488" y="0"/>
                  </a:lnTo>
                  <a:lnTo>
                    <a:pt x="0" y="0"/>
                  </a:lnTo>
                  <a:lnTo>
                    <a:pt x="0" y="1769364"/>
                  </a:lnTo>
                  <a:lnTo>
                    <a:pt x="5428488" y="1769364"/>
                  </a:lnTo>
                  <a:lnTo>
                    <a:pt x="5434584" y="1769364"/>
                  </a:lnTo>
                  <a:lnTo>
                    <a:pt x="5434584" y="1761248"/>
                  </a:lnTo>
                  <a:lnTo>
                    <a:pt x="6755892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07491"/>
              <a:ext cx="7073265" cy="1030605"/>
            </a:xfrm>
            <a:custGeom>
              <a:avLst/>
              <a:gdLst/>
              <a:ahLst/>
              <a:cxnLst/>
              <a:rect l="l" t="t" r="r" b="b"/>
              <a:pathLst>
                <a:path w="7073265" h="1030605">
                  <a:moveTo>
                    <a:pt x="7072884" y="0"/>
                  </a:moveTo>
                  <a:lnTo>
                    <a:pt x="6303264" y="0"/>
                  </a:lnTo>
                  <a:lnTo>
                    <a:pt x="6300216" y="0"/>
                  </a:lnTo>
                  <a:lnTo>
                    <a:pt x="0" y="0"/>
                  </a:lnTo>
                  <a:lnTo>
                    <a:pt x="0" y="1030224"/>
                  </a:lnTo>
                  <a:lnTo>
                    <a:pt x="6300216" y="1030224"/>
                  </a:lnTo>
                  <a:lnTo>
                    <a:pt x="6303264" y="1030224"/>
                  </a:lnTo>
                  <a:lnTo>
                    <a:pt x="6303264" y="1026160"/>
                  </a:lnTo>
                  <a:lnTo>
                    <a:pt x="7072884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6946392" y="6597395"/>
            <a:ext cx="394970" cy="175260"/>
          </a:xfrm>
          <a:custGeom>
            <a:avLst/>
            <a:gdLst/>
            <a:ahLst/>
            <a:cxnLst/>
            <a:rect l="l" t="t" r="r" b="b"/>
            <a:pathLst>
              <a:path w="394970" h="175259">
                <a:moveTo>
                  <a:pt x="394715" y="0"/>
                </a:moveTo>
                <a:lnTo>
                  <a:pt x="0" y="0"/>
                </a:lnTo>
                <a:lnTo>
                  <a:pt x="266700" y="175259"/>
                </a:lnTo>
                <a:lnTo>
                  <a:pt x="394715" y="0"/>
                </a:lnTo>
                <a:close/>
              </a:path>
            </a:pathLst>
          </a:custGeom>
          <a:solidFill>
            <a:srgbClr val="D2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29005" y="5572505"/>
            <a:ext cx="8715375" cy="1285875"/>
            <a:chOff x="429005" y="5572505"/>
            <a:chExt cx="8715375" cy="1285875"/>
          </a:xfrm>
        </p:grpSpPr>
        <p:sp>
          <p:nvSpPr>
            <p:cNvPr id="9" name="object 9"/>
            <p:cNvSpPr/>
            <p:nvPr/>
          </p:nvSpPr>
          <p:spPr>
            <a:xfrm>
              <a:off x="7106412" y="5963411"/>
              <a:ext cx="2037714" cy="894715"/>
            </a:xfrm>
            <a:custGeom>
              <a:avLst/>
              <a:gdLst/>
              <a:ahLst/>
              <a:cxnLst/>
              <a:rect l="l" t="t" r="r" b="b"/>
              <a:pathLst>
                <a:path w="2037715" h="894715">
                  <a:moveTo>
                    <a:pt x="2037575" y="0"/>
                  </a:moveTo>
                  <a:lnTo>
                    <a:pt x="670560" y="0"/>
                  </a:lnTo>
                  <a:lnTo>
                    <a:pt x="669036" y="0"/>
                  </a:lnTo>
                  <a:lnTo>
                    <a:pt x="669036" y="2044"/>
                  </a:lnTo>
                  <a:lnTo>
                    <a:pt x="0" y="894588"/>
                  </a:lnTo>
                  <a:lnTo>
                    <a:pt x="669036" y="894588"/>
                  </a:lnTo>
                  <a:lnTo>
                    <a:pt x="670560" y="894588"/>
                  </a:lnTo>
                  <a:lnTo>
                    <a:pt x="2037575" y="894588"/>
                  </a:lnTo>
                  <a:lnTo>
                    <a:pt x="2037575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49440" y="6195059"/>
              <a:ext cx="2194560" cy="407034"/>
            </a:xfrm>
            <a:custGeom>
              <a:avLst/>
              <a:gdLst/>
              <a:ahLst/>
              <a:cxnLst/>
              <a:rect l="l" t="t" r="r" b="b"/>
              <a:pathLst>
                <a:path w="2194559" h="407034">
                  <a:moveTo>
                    <a:pt x="2194560" y="0"/>
                  </a:moveTo>
                  <a:lnTo>
                    <a:pt x="304800" y="0"/>
                  </a:lnTo>
                  <a:lnTo>
                    <a:pt x="298704" y="0"/>
                  </a:lnTo>
                  <a:lnTo>
                    <a:pt x="298704" y="8140"/>
                  </a:lnTo>
                  <a:lnTo>
                    <a:pt x="0" y="406908"/>
                  </a:lnTo>
                  <a:lnTo>
                    <a:pt x="298704" y="406908"/>
                  </a:lnTo>
                  <a:lnTo>
                    <a:pt x="304800" y="406908"/>
                  </a:lnTo>
                  <a:lnTo>
                    <a:pt x="2194560" y="406908"/>
                  </a:lnTo>
                  <a:lnTo>
                    <a:pt x="2194560" y="0"/>
                  </a:lnTo>
                  <a:close/>
                </a:path>
              </a:pathLst>
            </a:custGeom>
            <a:solidFill>
              <a:srgbClr val="FFC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9005" y="5572505"/>
              <a:ext cx="6573520" cy="646430"/>
            </a:xfrm>
            <a:custGeom>
              <a:avLst/>
              <a:gdLst/>
              <a:ahLst/>
              <a:cxnLst/>
              <a:rect l="l" t="t" r="r" b="b"/>
              <a:pathLst>
                <a:path w="6573520" h="646429">
                  <a:moveTo>
                    <a:pt x="6573011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6573011" y="646176"/>
                  </a:lnTo>
                  <a:lnTo>
                    <a:pt x="6573011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93165" y="863345"/>
            <a:ext cx="47802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3F3F3"/>
                </a:solidFill>
              </a:rPr>
              <a:t>Изменения</a:t>
            </a:r>
            <a:r>
              <a:rPr sz="2000" spc="-50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в обновленных</a:t>
            </a:r>
            <a:r>
              <a:rPr sz="2000" spc="-55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ФГОС</a:t>
            </a:r>
            <a:r>
              <a:rPr sz="2000" spc="-10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НОО</a:t>
            </a:r>
            <a:r>
              <a:rPr sz="2000" spc="-25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и </a:t>
            </a:r>
            <a:r>
              <a:rPr sz="2000" spc="-25" dirty="0">
                <a:solidFill>
                  <a:srgbClr val="F3F3F3"/>
                </a:solidFill>
              </a:rPr>
              <a:t>ООО</a:t>
            </a:r>
            <a:endParaRPr sz="2000"/>
          </a:p>
        </p:txBody>
      </p:sp>
      <p:sp>
        <p:nvSpPr>
          <p:cNvPr id="13" name="object 13"/>
          <p:cNvSpPr txBox="1"/>
          <p:nvPr/>
        </p:nvSpPr>
        <p:spPr>
          <a:xfrm>
            <a:off x="428244" y="1857755"/>
            <a:ext cx="8288020" cy="646430"/>
          </a:xfrm>
          <a:prstGeom prst="rect">
            <a:avLst/>
          </a:prstGeom>
          <a:solidFill>
            <a:srgbClr val="FFDFAB"/>
          </a:solidFill>
        </p:spPr>
        <p:txBody>
          <a:bodyPr vert="horz" wrap="square" lIns="0" tIns="40640" rIns="0" bIns="0" rtlCol="0">
            <a:spAutoFit/>
          </a:bodyPr>
          <a:lstStyle/>
          <a:p>
            <a:pPr marR="43180" algn="ctr">
              <a:lnSpc>
                <a:spcPct val="100000"/>
              </a:lnSpc>
              <a:spcBef>
                <a:spcPts val="320"/>
              </a:spcBef>
            </a:pP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Содержание</a:t>
            </a:r>
            <a:endParaRPr sz="1800">
              <a:latin typeface="Arial Narrow"/>
              <a:cs typeface="Arial Narrow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ООП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НОО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ООО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должно</a:t>
            </a:r>
            <a:r>
              <a:rPr sz="18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быть</a:t>
            </a:r>
            <a:r>
              <a:rPr sz="1800" spc="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ВАРИАТИВНЫМ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9005" y="3501390"/>
            <a:ext cx="2357755" cy="1754505"/>
          </a:xfrm>
          <a:prstGeom prst="rect">
            <a:avLst/>
          </a:prstGeom>
          <a:solidFill>
            <a:srgbClr val="F3F3F3"/>
          </a:solidFill>
          <a:ln w="28575">
            <a:solidFill>
              <a:srgbClr val="5DC9D1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16535">
              <a:lnSpc>
                <a:spcPct val="100000"/>
              </a:lnSpc>
              <a:spcBef>
                <a:spcPts val="320"/>
              </a:spcBef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структуре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программ</a:t>
            </a:r>
            <a:endParaRPr sz="1800">
              <a:latin typeface="Arial Narrow"/>
              <a:cs typeface="Arial Narrow"/>
            </a:endParaRPr>
          </a:p>
          <a:p>
            <a:pPr marL="217804" marR="212725" indent="120014">
              <a:lnSpc>
                <a:spcPct val="100000"/>
              </a:lnSpc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НОО</a:t>
            </a:r>
            <a:r>
              <a:rPr sz="18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8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ООО</a:t>
            </a:r>
            <a:r>
              <a:rPr sz="18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школа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может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предусмотреть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учебные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предметы,</a:t>
            </a:r>
            <a:endParaRPr sz="1800">
              <a:latin typeface="Arial Narrow"/>
              <a:cs typeface="Arial Narrow"/>
            </a:endParaRPr>
          </a:p>
          <a:p>
            <a:pPr marL="449580" marR="435609" indent="-1079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учебные</a:t>
            </a:r>
            <a:r>
              <a:rPr sz="18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курсы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50" dirty="0">
                <a:solidFill>
                  <a:srgbClr val="1C2043"/>
                </a:solidFill>
                <a:latin typeface="Arial Narrow"/>
                <a:cs typeface="Arial Narrow"/>
              </a:rPr>
              <a:t>и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учебные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модули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201858" y="2557462"/>
            <a:ext cx="742315" cy="243840"/>
            <a:chOff x="4201858" y="2557462"/>
            <a:chExt cx="742315" cy="243840"/>
          </a:xfrm>
        </p:grpSpPr>
        <p:sp>
          <p:nvSpPr>
            <p:cNvPr id="16" name="object 16"/>
            <p:cNvSpPr/>
            <p:nvPr/>
          </p:nvSpPr>
          <p:spPr>
            <a:xfrm>
              <a:off x="4216146" y="2571750"/>
              <a:ext cx="713740" cy="215265"/>
            </a:xfrm>
            <a:custGeom>
              <a:avLst/>
              <a:gdLst/>
              <a:ahLst/>
              <a:cxnLst/>
              <a:rect l="l" t="t" r="r" b="b"/>
              <a:pathLst>
                <a:path w="713739" h="215264">
                  <a:moveTo>
                    <a:pt x="534924" y="0"/>
                  </a:moveTo>
                  <a:lnTo>
                    <a:pt x="178307" y="0"/>
                  </a:lnTo>
                  <a:lnTo>
                    <a:pt x="178307" y="107441"/>
                  </a:lnTo>
                  <a:lnTo>
                    <a:pt x="0" y="107441"/>
                  </a:lnTo>
                  <a:lnTo>
                    <a:pt x="356615" y="214884"/>
                  </a:lnTo>
                  <a:lnTo>
                    <a:pt x="713231" y="107441"/>
                  </a:lnTo>
                  <a:lnTo>
                    <a:pt x="534924" y="107441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16146" y="2571750"/>
              <a:ext cx="713740" cy="215265"/>
            </a:xfrm>
            <a:custGeom>
              <a:avLst/>
              <a:gdLst/>
              <a:ahLst/>
              <a:cxnLst/>
              <a:rect l="l" t="t" r="r" b="b"/>
              <a:pathLst>
                <a:path w="713739" h="215264">
                  <a:moveTo>
                    <a:pt x="0" y="107441"/>
                  </a:moveTo>
                  <a:lnTo>
                    <a:pt x="178307" y="107441"/>
                  </a:lnTo>
                  <a:lnTo>
                    <a:pt x="178307" y="0"/>
                  </a:lnTo>
                  <a:lnTo>
                    <a:pt x="534924" y="0"/>
                  </a:lnTo>
                  <a:lnTo>
                    <a:pt x="534924" y="107441"/>
                  </a:lnTo>
                  <a:lnTo>
                    <a:pt x="713231" y="107441"/>
                  </a:lnTo>
                  <a:lnTo>
                    <a:pt x="356615" y="214884"/>
                  </a:lnTo>
                  <a:lnTo>
                    <a:pt x="0" y="107441"/>
                  </a:lnTo>
                  <a:close/>
                </a:path>
              </a:pathLst>
            </a:custGeom>
            <a:ln w="28575">
              <a:solidFill>
                <a:srgbClr val="032A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29005" y="2858261"/>
            <a:ext cx="8288020" cy="428625"/>
          </a:xfrm>
          <a:prstGeom prst="rect">
            <a:avLst/>
          </a:prstGeom>
          <a:solidFill>
            <a:srgbClr val="F3F3F3"/>
          </a:solidFill>
          <a:ln w="28575">
            <a:solidFill>
              <a:srgbClr val="032A3D"/>
            </a:solidFill>
          </a:ln>
        </p:spPr>
        <p:txBody>
          <a:bodyPr vert="horz" wrap="square" lIns="0" tIns="723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70"/>
              </a:spcBef>
            </a:pPr>
            <a:r>
              <a:rPr sz="1800" b="1" dirty="0">
                <a:solidFill>
                  <a:srgbClr val="C00000"/>
                </a:solidFill>
                <a:latin typeface="Arial Narrow"/>
                <a:cs typeface="Arial Narrow"/>
              </a:rPr>
              <a:t>КАК</a:t>
            </a:r>
            <a:r>
              <a:rPr sz="1800" b="1" spc="-10" dirty="0">
                <a:solidFill>
                  <a:srgbClr val="C00000"/>
                </a:solidFill>
                <a:latin typeface="Arial Narrow"/>
                <a:cs typeface="Arial Narrow"/>
              </a:rPr>
              <a:t> ОБЕСПЕЧИТЬ?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>
                <a:latin typeface="Times New Roman"/>
                <a:cs typeface="Times New Roman"/>
              </a:rPr>
              <a:t>16</a:t>
            </a:fld>
            <a:endParaRPr spc="-25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01517" y="3501390"/>
            <a:ext cx="2286000" cy="1769745"/>
          </a:xfrm>
          <a:prstGeom prst="rect">
            <a:avLst/>
          </a:prstGeom>
          <a:solidFill>
            <a:srgbClr val="F3F3F3"/>
          </a:solidFill>
          <a:ln w="28575">
            <a:solidFill>
              <a:srgbClr val="5DC9D1"/>
            </a:solidFill>
          </a:ln>
        </p:spPr>
        <p:txBody>
          <a:bodyPr vert="horz" wrap="square" lIns="0" tIns="147320" rIns="0" bIns="0" rtlCol="0">
            <a:spAutoFit/>
          </a:bodyPr>
          <a:lstStyle/>
          <a:p>
            <a:pPr marL="130810" marR="128270" indent="3175" algn="ctr">
              <a:lnSpc>
                <a:spcPct val="100000"/>
              </a:lnSpc>
              <a:spcBef>
                <a:spcPts val="1160"/>
              </a:spcBef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Может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разрабатывать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8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реализовывать программы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углубленного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изучения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отдельных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предметов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00878" y="3501390"/>
            <a:ext cx="3215640" cy="1754505"/>
          </a:xfrm>
          <a:prstGeom prst="rect">
            <a:avLst/>
          </a:prstGeom>
          <a:solidFill>
            <a:srgbClr val="F3F3F3"/>
          </a:solidFill>
          <a:ln w="28575">
            <a:solidFill>
              <a:srgbClr val="5DC9D1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62560" marR="155575" indent="-1270" algn="ctr">
              <a:lnSpc>
                <a:spcPct val="100000"/>
              </a:lnSpc>
              <a:spcBef>
                <a:spcPts val="320"/>
              </a:spcBef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Может</a:t>
            </a:r>
            <a:r>
              <a:rPr sz="18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разрабатывать</a:t>
            </a:r>
            <a:r>
              <a:rPr sz="1800" spc="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50" dirty="0">
                <a:solidFill>
                  <a:srgbClr val="1C2043"/>
                </a:solidFill>
                <a:latin typeface="Arial Narrow"/>
                <a:cs typeface="Arial Narrow"/>
              </a:rPr>
              <a:t>и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реализовывать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индивидуальные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учебные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планы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соответствии</a:t>
            </a:r>
            <a:r>
              <a:rPr sz="1800" spc="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50" dirty="0">
                <a:solidFill>
                  <a:srgbClr val="1C2043"/>
                </a:solidFill>
                <a:latin typeface="Arial Narrow"/>
                <a:cs typeface="Arial Narrow"/>
              </a:rPr>
              <a:t>с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образовательными</a:t>
            </a:r>
            <a:endParaRPr sz="1800">
              <a:latin typeface="Arial Narrow"/>
              <a:cs typeface="Arial Narrow"/>
            </a:endParaRPr>
          </a:p>
          <a:p>
            <a:pPr marL="318135" marR="311785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потребностями</a:t>
            </a:r>
            <a:r>
              <a:rPr sz="18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интересами учеников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9005" y="5572505"/>
            <a:ext cx="6573520" cy="646430"/>
          </a:xfrm>
          <a:prstGeom prst="rect">
            <a:avLst/>
          </a:prstGeom>
          <a:ln w="28575">
            <a:solidFill>
              <a:srgbClr val="FFCA73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0805" marR="929640">
              <a:lnSpc>
                <a:spcPct val="100000"/>
              </a:lnSpc>
              <a:spcBef>
                <a:spcPts val="330"/>
              </a:spcBef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Вариативность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дает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школе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возможность</a:t>
            </a:r>
            <a:r>
              <a:rPr sz="18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выбирать,</a:t>
            </a:r>
            <a:r>
              <a:rPr sz="1800" spc="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как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именно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формировать</a:t>
            </a:r>
            <a:r>
              <a:rPr sz="1800" spc="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программы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92596" y="169163"/>
            <a:ext cx="780415" cy="346075"/>
          </a:xfrm>
          <a:custGeom>
            <a:avLst/>
            <a:gdLst/>
            <a:ahLst/>
            <a:cxnLst/>
            <a:rect l="l" t="t" r="r" b="b"/>
            <a:pathLst>
              <a:path w="780415" h="346075">
                <a:moveTo>
                  <a:pt x="252983" y="0"/>
                </a:moveTo>
                <a:lnTo>
                  <a:pt x="0" y="345947"/>
                </a:lnTo>
                <a:lnTo>
                  <a:pt x="780287" y="345947"/>
                </a:lnTo>
                <a:lnTo>
                  <a:pt x="252983" y="0"/>
                </a:lnTo>
                <a:close/>
              </a:path>
            </a:pathLst>
          </a:custGeom>
          <a:solidFill>
            <a:srgbClr val="1C2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7073265" cy="1769745"/>
            <a:chOff x="0" y="0"/>
            <a:chExt cx="7073265" cy="176974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6756400" cy="1769745"/>
            </a:xfrm>
            <a:custGeom>
              <a:avLst/>
              <a:gdLst/>
              <a:ahLst/>
              <a:cxnLst/>
              <a:rect l="l" t="t" r="r" b="b"/>
              <a:pathLst>
                <a:path w="6756400" h="1769745">
                  <a:moveTo>
                    <a:pt x="6755892" y="0"/>
                  </a:moveTo>
                  <a:lnTo>
                    <a:pt x="5434584" y="0"/>
                  </a:lnTo>
                  <a:lnTo>
                    <a:pt x="5428488" y="0"/>
                  </a:lnTo>
                  <a:lnTo>
                    <a:pt x="0" y="0"/>
                  </a:lnTo>
                  <a:lnTo>
                    <a:pt x="0" y="1769364"/>
                  </a:lnTo>
                  <a:lnTo>
                    <a:pt x="5428488" y="1769364"/>
                  </a:lnTo>
                  <a:lnTo>
                    <a:pt x="5434584" y="1769364"/>
                  </a:lnTo>
                  <a:lnTo>
                    <a:pt x="5434584" y="1761248"/>
                  </a:lnTo>
                  <a:lnTo>
                    <a:pt x="6755892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07491"/>
              <a:ext cx="7073265" cy="1030605"/>
            </a:xfrm>
            <a:custGeom>
              <a:avLst/>
              <a:gdLst/>
              <a:ahLst/>
              <a:cxnLst/>
              <a:rect l="l" t="t" r="r" b="b"/>
              <a:pathLst>
                <a:path w="7073265" h="1030605">
                  <a:moveTo>
                    <a:pt x="7072884" y="0"/>
                  </a:moveTo>
                  <a:lnTo>
                    <a:pt x="6303264" y="0"/>
                  </a:lnTo>
                  <a:lnTo>
                    <a:pt x="6300216" y="0"/>
                  </a:lnTo>
                  <a:lnTo>
                    <a:pt x="0" y="0"/>
                  </a:lnTo>
                  <a:lnTo>
                    <a:pt x="0" y="1030224"/>
                  </a:lnTo>
                  <a:lnTo>
                    <a:pt x="6300216" y="1030224"/>
                  </a:lnTo>
                  <a:lnTo>
                    <a:pt x="6303264" y="1030224"/>
                  </a:lnTo>
                  <a:lnTo>
                    <a:pt x="6303264" y="1026160"/>
                  </a:lnTo>
                  <a:lnTo>
                    <a:pt x="7072884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6946392" y="6597395"/>
            <a:ext cx="394970" cy="175260"/>
          </a:xfrm>
          <a:custGeom>
            <a:avLst/>
            <a:gdLst/>
            <a:ahLst/>
            <a:cxnLst/>
            <a:rect l="l" t="t" r="r" b="b"/>
            <a:pathLst>
              <a:path w="394970" h="175259">
                <a:moveTo>
                  <a:pt x="394715" y="0"/>
                </a:moveTo>
                <a:lnTo>
                  <a:pt x="0" y="0"/>
                </a:lnTo>
                <a:lnTo>
                  <a:pt x="266700" y="175259"/>
                </a:lnTo>
                <a:lnTo>
                  <a:pt x="394715" y="0"/>
                </a:lnTo>
                <a:close/>
              </a:path>
            </a:pathLst>
          </a:custGeom>
          <a:solidFill>
            <a:srgbClr val="D2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949440" y="5963411"/>
            <a:ext cx="2194560" cy="894715"/>
            <a:chOff x="6949440" y="5963411"/>
            <a:chExt cx="2194560" cy="894715"/>
          </a:xfrm>
        </p:grpSpPr>
        <p:sp>
          <p:nvSpPr>
            <p:cNvPr id="9" name="object 9"/>
            <p:cNvSpPr/>
            <p:nvPr/>
          </p:nvSpPr>
          <p:spPr>
            <a:xfrm>
              <a:off x="7106412" y="5963411"/>
              <a:ext cx="2037714" cy="894715"/>
            </a:xfrm>
            <a:custGeom>
              <a:avLst/>
              <a:gdLst/>
              <a:ahLst/>
              <a:cxnLst/>
              <a:rect l="l" t="t" r="r" b="b"/>
              <a:pathLst>
                <a:path w="2037715" h="894715">
                  <a:moveTo>
                    <a:pt x="2037575" y="0"/>
                  </a:moveTo>
                  <a:lnTo>
                    <a:pt x="670560" y="0"/>
                  </a:lnTo>
                  <a:lnTo>
                    <a:pt x="669036" y="0"/>
                  </a:lnTo>
                  <a:lnTo>
                    <a:pt x="669036" y="2044"/>
                  </a:lnTo>
                  <a:lnTo>
                    <a:pt x="0" y="894588"/>
                  </a:lnTo>
                  <a:lnTo>
                    <a:pt x="669036" y="894588"/>
                  </a:lnTo>
                  <a:lnTo>
                    <a:pt x="670560" y="894588"/>
                  </a:lnTo>
                  <a:lnTo>
                    <a:pt x="2037575" y="894588"/>
                  </a:lnTo>
                  <a:lnTo>
                    <a:pt x="2037575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49440" y="6195059"/>
              <a:ext cx="2194560" cy="407034"/>
            </a:xfrm>
            <a:custGeom>
              <a:avLst/>
              <a:gdLst/>
              <a:ahLst/>
              <a:cxnLst/>
              <a:rect l="l" t="t" r="r" b="b"/>
              <a:pathLst>
                <a:path w="2194559" h="407034">
                  <a:moveTo>
                    <a:pt x="2194560" y="0"/>
                  </a:moveTo>
                  <a:lnTo>
                    <a:pt x="304800" y="0"/>
                  </a:lnTo>
                  <a:lnTo>
                    <a:pt x="298704" y="0"/>
                  </a:lnTo>
                  <a:lnTo>
                    <a:pt x="298704" y="8140"/>
                  </a:lnTo>
                  <a:lnTo>
                    <a:pt x="0" y="406908"/>
                  </a:lnTo>
                  <a:lnTo>
                    <a:pt x="298704" y="406908"/>
                  </a:lnTo>
                  <a:lnTo>
                    <a:pt x="304800" y="406908"/>
                  </a:lnTo>
                  <a:lnTo>
                    <a:pt x="2194560" y="406908"/>
                  </a:lnTo>
                  <a:lnTo>
                    <a:pt x="2194560" y="0"/>
                  </a:lnTo>
                  <a:close/>
                </a:path>
              </a:pathLst>
            </a:custGeom>
            <a:solidFill>
              <a:srgbClr val="FFC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93165" y="863345"/>
            <a:ext cx="47802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3F3F3"/>
                </a:solidFill>
              </a:rPr>
              <a:t>Изменения</a:t>
            </a:r>
            <a:r>
              <a:rPr sz="2000" spc="-50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в обновленных</a:t>
            </a:r>
            <a:r>
              <a:rPr sz="2000" spc="-55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ФГОС</a:t>
            </a:r>
            <a:r>
              <a:rPr sz="2000" spc="-10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НОО</a:t>
            </a:r>
            <a:r>
              <a:rPr sz="2000" spc="-25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и </a:t>
            </a:r>
            <a:r>
              <a:rPr sz="2000" spc="-25" dirty="0">
                <a:solidFill>
                  <a:srgbClr val="F3F3F3"/>
                </a:solidFill>
              </a:rPr>
              <a:t>ООО</a:t>
            </a:r>
            <a:endParaRPr sz="2000"/>
          </a:p>
        </p:txBody>
      </p:sp>
      <p:sp>
        <p:nvSpPr>
          <p:cNvPr id="12" name="object 12"/>
          <p:cNvSpPr txBox="1"/>
          <p:nvPr/>
        </p:nvSpPr>
        <p:spPr>
          <a:xfrm>
            <a:off x="8845677" y="628202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3F3F3"/>
                </a:solidFill>
                <a:latin typeface="Times New Roman"/>
                <a:cs typeface="Times New Roman"/>
              </a:rPr>
              <a:t>18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5750" y="1930145"/>
            <a:ext cx="8502650" cy="646430"/>
          </a:xfrm>
          <a:prstGeom prst="rect">
            <a:avLst/>
          </a:prstGeom>
          <a:solidFill>
            <a:srgbClr val="FFDFAB"/>
          </a:solidFill>
          <a:ln w="28575">
            <a:solidFill>
              <a:srgbClr val="FFCA73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2902585" marR="182880" indent="-2717800">
              <a:lnSpc>
                <a:spcPct val="100000"/>
              </a:lnSpc>
              <a:spcBef>
                <a:spcPts val="315"/>
              </a:spcBef>
            </a:pP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Новые</a:t>
            </a:r>
            <a:r>
              <a:rPr sz="1800" b="1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ФГОС</a:t>
            </a:r>
            <a:r>
              <a:rPr sz="1800" b="1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2021</a:t>
            </a:r>
            <a:r>
              <a:rPr sz="1800" b="1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года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определяют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четкие</a:t>
            </a:r>
            <a:r>
              <a:rPr sz="1800" b="1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требования</a:t>
            </a:r>
            <a:r>
              <a:rPr sz="1800" b="1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1800" b="1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предметным</a:t>
            </a:r>
            <a:r>
              <a:rPr sz="1800" b="1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результатам</a:t>
            </a:r>
            <a:r>
              <a:rPr sz="1800" b="1" spc="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spc="-25" dirty="0">
                <a:solidFill>
                  <a:srgbClr val="1C2043"/>
                </a:solidFill>
                <a:latin typeface="Arial Narrow"/>
                <a:cs typeface="Arial Narrow"/>
              </a:rPr>
              <a:t>по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каждой</a:t>
            </a:r>
            <a:r>
              <a:rPr sz="1800" b="1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учебной</a:t>
            </a:r>
            <a:r>
              <a:rPr sz="1800" b="1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дисциплине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5750" y="2715005"/>
            <a:ext cx="3500754" cy="2862580"/>
          </a:xfrm>
          <a:prstGeom prst="rect">
            <a:avLst/>
          </a:prstGeom>
          <a:solidFill>
            <a:srgbClr val="F3F3F3"/>
          </a:solidFill>
          <a:ln w="28575">
            <a:solidFill>
              <a:srgbClr val="429399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1440" marR="583565">
              <a:lnSpc>
                <a:spcPct val="100000"/>
              </a:lnSpc>
              <a:spcBef>
                <a:spcPts val="325"/>
              </a:spcBef>
            </a:pP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ФГОС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НОО</a:t>
            </a:r>
            <a:r>
              <a:rPr sz="1800" b="1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конкретизировали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предметные</a:t>
            </a:r>
            <a:r>
              <a:rPr sz="1800" b="1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результаты</a:t>
            </a:r>
            <a:r>
              <a:rPr sz="1800" b="1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spc="-25" dirty="0">
                <a:solidFill>
                  <a:srgbClr val="1C2043"/>
                </a:solidFill>
                <a:latin typeface="Arial Narrow"/>
                <a:cs typeface="Arial Narrow"/>
              </a:rPr>
              <a:t>по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каждому</a:t>
            </a:r>
            <a:r>
              <a:rPr sz="1800" b="1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модулю</a:t>
            </a:r>
            <a:r>
              <a:rPr sz="1800" b="1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ОРКСЭ</a:t>
            </a:r>
            <a:endParaRPr sz="1800">
              <a:latin typeface="Arial Narrow"/>
              <a:cs typeface="Arial Narrow"/>
            </a:endParaRPr>
          </a:p>
          <a:p>
            <a:pPr marL="264795" indent="-173990">
              <a:lnSpc>
                <a:spcPct val="100000"/>
              </a:lnSpc>
              <a:buFont typeface="Wingdings"/>
              <a:buChar char=""/>
              <a:tabLst>
                <a:tab pos="265430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«Основы</a:t>
            </a:r>
            <a:r>
              <a:rPr sz="18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православной</a:t>
            </a:r>
            <a:r>
              <a:rPr sz="18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культуры»,</a:t>
            </a:r>
            <a:endParaRPr sz="1800">
              <a:latin typeface="Arial Narrow"/>
              <a:cs typeface="Arial Narrow"/>
            </a:endParaRPr>
          </a:p>
          <a:p>
            <a:pPr marL="264795" indent="-173990">
              <a:lnSpc>
                <a:spcPct val="100000"/>
              </a:lnSpc>
              <a:buFont typeface="Wingdings"/>
              <a:buChar char=""/>
              <a:tabLst>
                <a:tab pos="265430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«Основы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иудейской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культуры»,</a:t>
            </a:r>
            <a:endParaRPr sz="1800">
              <a:latin typeface="Arial Narrow"/>
              <a:cs typeface="Arial Narrow"/>
            </a:endParaRPr>
          </a:p>
          <a:p>
            <a:pPr marL="264795" indent="-17399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65430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«Основы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буддийской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культуры»,</a:t>
            </a:r>
            <a:endParaRPr sz="1800">
              <a:latin typeface="Arial Narrow"/>
              <a:cs typeface="Arial Narrow"/>
            </a:endParaRPr>
          </a:p>
          <a:p>
            <a:pPr marL="316865" indent="-226060">
              <a:lnSpc>
                <a:spcPct val="100000"/>
              </a:lnSpc>
              <a:buFont typeface="Wingdings"/>
              <a:buChar char=""/>
              <a:tabLst>
                <a:tab pos="317500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«Основы исламской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культуры»,</a:t>
            </a:r>
            <a:endParaRPr sz="1800">
              <a:latin typeface="Arial Narrow"/>
              <a:cs typeface="Arial Narrow"/>
            </a:endParaRPr>
          </a:p>
          <a:p>
            <a:pPr marL="264795" marR="488315" indent="-173990">
              <a:lnSpc>
                <a:spcPct val="100000"/>
              </a:lnSpc>
              <a:buClr>
                <a:srgbClr val="1C2043"/>
              </a:buClr>
              <a:buFont typeface="Wingdings"/>
              <a:buChar char=""/>
              <a:tabLst>
                <a:tab pos="317500" algn="l"/>
              </a:tabLst>
            </a:pPr>
            <a:r>
              <a:rPr dirty="0"/>
              <a:t>	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«Основы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религиозных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культур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народов</a:t>
            </a:r>
            <a:r>
              <a:rPr sz="1800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России»,</a:t>
            </a:r>
            <a:endParaRPr sz="1800">
              <a:latin typeface="Arial Narrow"/>
              <a:cs typeface="Arial Narrow"/>
            </a:endParaRPr>
          </a:p>
          <a:p>
            <a:pPr marL="264795" indent="-173990">
              <a:lnSpc>
                <a:spcPct val="100000"/>
              </a:lnSpc>
              <a:buFont typeface="Wingdings"/>
              <a:buChar char=""/>
              <a:tabLst>
                <a:tab pos="265430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«Основы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светской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этики».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72890" y="2715005"/>
            <a:ext cx="4715510" cy="2862580"/>
          </a:xfrm>
          <a:prstGeom prst="rect">
            <a:avLst/>
          </a:prstGeom>
          <a:solidFill>
            <a:srgbClr val="F3F3F3"/>
          </a:solidFill>
          <a:ln w="28575">
            <a:solidFill>
              <a:srgbClr val="429399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34"/>
              </a:spcBef>
            </a:pP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ФГОС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spc="-25" dirty="0">
                <a:solidFill>
                  <a:srgbClr val="1C2043"/>
                </a:solidFill>
                <a:latin typeface="Arial Narrow"/>
                <a:cs typeface="Arial Narrow"/>
              </a:rPr>
              <a:t>ООО</a:t>
            </a:r>
            <a:endParaRPr sz="1800">
              <a:latin typeface="Arial Narrow"/>
              <a:cs typeface="Arial Narrow"/>
            </a:endParaRPr>
          </a:p>
          <a:p>
            <a:pPr marL="357505" indent="-267335">
              <a:lnSpc>
                <a:spcPct val="100000"/>
              </a:lnSpc>
              <a:buFont typeface="Wingdings"/>
              <a:buChar char=""/>
              <a:tabLst>
                <a:tab pos="357505" algn="l"/>
                <a:tab pos="358140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отдельно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описал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предметные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результаты 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для</a:t>
            </a:r>
            <a:endParaRPr sz="1800">
              <a:latin typeface="Arial Narrow"/>
              <a:cs typeface="Arial Narrow"/>
            </a:endParaRPr>
          </a:p>
          <a:p>
            <a:pPr marL="357505">
              <a:lnSpc>
                <a:spcPct val="100000"/>
              </a:lnSpc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учебного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предмета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«История»</a:t>
            </a:r>
            <a:r>
              <a:rPr sz="18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учебных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курсов</a:t>
            </a:r>
            <a:endParaRPr sz="1800">
              <a:latin typeface="Arial Narrow"/>
              <a:cs typeface="Arial Narrow"/>
            </a:endParaRPr>
          </a:p>
          <a:p>
            <a:pPr marL="357505">
              <a:lnSpc>
                <a:spcPct val="100000"/>
              </a:lnSpc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«История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России»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«Всеобщая</a:t>
            </a:r>
            <a:r>
              <a:rPr sz="1800" spc="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история».</a:t>
            </a:r>
            <a:endParaRPr sz="1800">
              <a:latin typeface="Arial Narrow"/>
              <a:cs typeface="Arial Narrow"/>
            </a:endParaRPr>
          </a:p>
          <a:p>
            <a:pPr marL="357505" marR="188595" indent="-266700">
              <a:lnSpc>
                <a:spcPct val="100000"/>
              </a:lnSpc>
              <a:buFont typeface="Wingdings"/>
              <a:buChar char=""/>
              <a:tabLst>
                <a:tab pos="357505" algn="l"/>
                <a:tab pos="358140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установил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требования</a:t>
            </a:r>
            <a:r>
              <a:rPr sz="1800" spc="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предметным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результатам</a:t>
            </a:r>
            <a:r>
              <a:rPr sz="18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при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углубленном</a:t>
            </a:r>
            <a:r>
              <a:rPr sz="18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изучении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отдельных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учебных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предметов: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«Математика»,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включая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курсы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«Алгебра»,</a:t>
            </a:r>
            <a:r>
              <a:rPr sz="1800" spc="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«Геометрия»,</a:t>
            </a:r>
            <a:endParaRPr sz="1800">
              <a:latin typeface="Arial Narrow"/>
              <a:cs typeface="Arial Narrow"/>
            </a:endParaRPr>
          </a:p>
          <a:p>
            <a:pPr marL="35750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«Вероятность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8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статистика»;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«Информатика»;</a:t>
            </a:r>
            <a:endParaRPr sz="1800">
              <a:latin typeface="Arial Narrow"/>
              <a:cs typeface="Arial Narrow"/>
            </a:endParaRPr>
          </a:p>
          <a:p>
            <a:pPr marL="357505">
              <a:lnSpc>
                <a:spcPct val="100000"/>
              </a:lnSpc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«Физика»; «Химия»;</a:t>
            </a:r>
            <a:r>
              <a:rPr sz="18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«Биология».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72133" y="5787390"/>
            <a:ext cx="5858510" cy="830580"/>
          </a:xfrm>
          <a:prstGeom prst="rect">
            <a:avLst/>
          </a:prstGeom>
          <a:solidFill>
            <a:srgbClr val="F3F3F3"/>
          </a:solidFill>
          <a:ln w="28575">
            <a:solidFill>
              <a:srgbClr val="043C56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0805" marR="395605">
              <a:lnSpc>
                <a:spcPct val="100000"/>
              </a:lnSpc>
              <a:spcBef>
                <a:spcPts val="320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Предметные</a:t>
            </a:r>
            <a:r>
              <a:rPr sz="16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результаты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в новых</a:t>
            </a:r>
            <a:r>
              <a:rPr sz="16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ФГОС</a:t>
            </a:r>
            <a:r>
              <a:rPr sz="1600" spc="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не</a:t>
            </a:r>
            <a:r>
              <a:rPr sz="16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согласовываются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с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требованиями</a:t>
            </a:r>
            <a:r>
              <a:rPr sz="16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концепций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преподавания</a:t>
            </a:r>
            <a:r>
              <a:rPr sz="16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физики,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астрономии,</a:t>
            </a:r>
            <a:r>
              <a:rPr sz="16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химии,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истории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России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43090" y="5916358"/>
            <a:ext cx="600075" cy="600075"/>
            <a:chOff x="343090" y="5916358"/>
            <a:chExt cx="600075" cy="600075"/>
          </a:xfrm>
        </p:grpSpPr>
        <p:sp>
          <p:nvSpPr>
            <p:cNvPr id="18" name="object 18"/>
            <p:cNvSpPr/>
            <p:nvPr/>
          </p:nvSpPr>
          <p:spPr>
            <a:xfrm>
              <a:off x="357377" y="5930646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285750" y="0"/>
                  </a:moveTo>
                  <a:lnTo>
                    <a:pt x="239401" y="3740"/>
                  </a:lnTo>
                  <a:lnTo>
                    <a:pt x="195432" y="14568"/>
                  </a:lnTo>
                  <a:lnTo>
                    <a:pt x="154433" y="31895"/>
                  </a:lnTo>
                  <a:lnTo>
                    <a:pt x="116991" y="55134"/>
                  </a:lnTo>
                  <a:lnTo>
                    <a:pt x="83696" y="83696"/>
                  </a:lnTo>
                  <a:lnTo>
                    <a:pt x="55134" y="116991"/>
                  </a:lnTo>
                  <a:lnTo>
                    <a:pt x="31895" y="154433"/>
                  </a:lnTo>
                  <a:lnTo>
                    <a:pt x="14568" y="195432"/>
                  </a:lnTo>
                  <a:lnTo>
                    <a:pt x="3740" y="239401"/>
                  </a:lnTo>
                  <a:lnTo>
                    <a:pt x="0" y="285749"/>
                  </a:lnTo>
                  <a:lnTo>
                    <a:pt x="3740" y="332098"/>
                  </a:lnTo>
                  <a:lnTo>
                    <a:pt x="14568" y="376067"/>
                  </a:lnTo>
                  <a:lnTo>
                    <a:pt x="31895" y="417066"/>
                  </a:lnTo>
                  <a:lnTo>
                    <a:pt x="55134" y="454508"/>
                  </a:lnTo>
                  <a:lnTo>
                    <a:pt x="83696" y="487803"/>
                  </a:lnTo>
                  <a:lnTo>
                    <a:pt x="116991" y="516365"/>
                  </a:lnTo>
                  <a:lnTo>
                    <a:pt x="154433" y="539604"/>
                  </a:lnTo>
                  <a:lnTo>
                    <a:pt x="195432" y="556931"/>
                  </a:lnTo>
                  <a:lnTo>
                    <a:pt x="239401" y="567759"/>
                  </a:lnTo>
                  <a:lnTo>
                    <a:pt x="285750" y="571499"/>
                  </a:lnTo>
                  <a:lnTo>
                    <a:pt x="332098" y="567759"/>
                  </a:lnTo>
                  <a:lnTo>
                    <a:pt x="376067" y="556931"/>
                  </a:lnTo>
                  <a:lnTo>
                    <a:pt x="417066" y="539604"/>
                  </a:lnTo>
                  <a:lnTo>
                    <a:pt x="454508" y="516365"/>
                  </a:lnTo>
                  <a:lnTo>
                    <a:pt x="487803" y="487803"/>
                  </a:lnTo>
                  <a:lnTo>
                    <a:pt x="516365" y="454508"/>
                  </a:lnTo>
                  <a:lnTo>
                    <a:pt x="539604" y="417066"/>
                  </a:lnTo>
                  <a:lnTo>
                    <a:pt x="556931" y="376067"/>
                  </a:lnTo>
                  <a:lnTo>
                    <a:pt x="567759" y="332098"/>
                  </a:lnTo>
                  <a:lnTo>
                    <a:pt x="571500" y="285749"/>
                  </a:lnTo>
                  <a:lnTo>
                    <a:pt x="567759" y="239401"/>
                  </a:lnTo>
                  <a:lnTo>
                    <a:pt x="556931" y="195432"/>
                  </a:lnTo>
                  <a:lnTo>
                    <a:pt x="539604" y="154433"/>
                  </a:lnTo>
                  <a:lnTo>
                    <a:pt x="516365" y="116991"/>
                  </a:lnTo>
                  <a:lnTo>
                    <a:pt x="487803" y="83696"/>
                  </a:lnTo>
                  <a:lnTo>
                    <a:pt x="454508" y="55134"/>
                  </a:lnTo>
                  <a:lnTo>
                    <a:pt x="417066" y="31895"/>
                  </a:lnTo>
                  <a:lnTo>
                    <a:pt x="376067" y="14568"/>
                  </a:lnTo>
                  <a:lnTo>
                    <a:pt x="332098" y="3740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7377" y="5930646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0" y="285749"/>
                  </a:moveTo>
                  <a:lnTo>
                    <a:pt x="3740" y="239401"/>
                  </a:lnTo>
                  <a:lnTo>
                    <a:pt x="14568" y="195432"/>
                  </a:lnTo>
                  <a:lnTo>
                    <a:pt x="31895" y="154433"/>
                  </a:lnTo>
                  <a:lnTo>
                    <a:pt x="55134" y="116991"/>
                  </a:lnTo>
                  <a:lnTo>
                    <a:pt x="83696" y="83696"/>
                  </a:lnTo>
                  <a:lnTo>
                    <a:pt x="116991" y="55134"/>
                  </a:lnTo>
                  <a:lnTo>
                    <a:pt x="154433" y="31895"/>
                  </a:lnTo>
                  <a:lnTo>
                    <a:pt x="195432" y="14568"/>
                  </a:lnTo>
                  <a:lnTo>
                    <a:pt x="239401" y="3740"/>
                  </a:lnTo>
                  <a:lnTo>
                    <a:pt x="285750" y="0"/>
                  </a:lnTo>
                  <a:lnTo>
                    <a:pt x="332098" y="3740"/>
                  </a:lnTo>
                  <a:lnTo>
                    <a:pt x="376067" y="14568"/>
                  </a:lnTo>
                  <a:lnTo>
                    <a:pt x="417066" y="31895"/>
                  </a:lnTo>
                  <a:lnTo>
                    <a:pt x="454508" y="55134"/>
                  </a:lnTo>
                  <a:lnTo>
                    <a:pt x="487803" y="83696"/>
                  </a:lnTo>
                  <a:lnTo>
                    <a:pt x="516365" y="116991"/>
                  </a:lnTo>
                  <a:lnTo>
                    <a:pt x="539604" y="154433"/>
                  </a:lnTo>
                  <a:lnTo>
                    <a:pt x="556931" y="195432"/>
                  </a:lnTo>
                  <a:lnTo>
                    <a:pt x="567759" y="239401"/>
                  </a:lnTo>
                  <a:lnTo>
                    <a:pt x="571500" y="285749"/>
                  </a:lnTo>
                  <a:lnTo>
                    <a:pt x="567759" y="332098"/>
                  </a:lnTo>
                  <a:lnTo>
                    <a:pt x="556931" y="376067"/>
                  </a:lnTo>
                  <a:lnTo>
                    <a:pt x="539604" y="417066"/>
                  </a:lnTo>
                  <a:lnTo>
                    <a:pt x="516365" y="454508"/>
                  </a:lnTo>
                  <a:lnTo>
                    <a:pt x="487803" y="487803"/>
                  </a:lnTo>
                  <a:lnTo>
                    <a:pt x="454508" y="516365"/>
                  </a:lnTo>
                  <a:lnTo>
                    <a:pt x="417066" y="539604"/>
                  </a:lnTo>
                  <a:lnTo>
                    <a:pt x="376067" y="556931"/>
                  </a:lnTo>
                  <a:lnTo>
                    <a:pt x="332098" y="567759"/>
                  </a:lnTo>
                  <a:lnTo>
                    <a:pt x="285750" y="571499"/>
                  </a:lnTo>
                  <a:lnTo>
                    <a:pt x="239401" y="567759"/>
                  </a:lnTo>
                  <a:lnTo>
                    <a:pt x="195432" y="556931"/>
                  </a:lnTo>
                  <a:lnTo>
                    <a:pt x="154433" y="539604"/>
                  </a:lnTo>
                  <a:lnTo>
                    <a:pt x="116991" y="516365"/>
                  </a:lnTo>
                  <a:lnTo>
                    <a:pt x="83696" y="487803"/>
                  </a:lnTo>
                  <a:lnTo>
                    <a:pt x="55134" y="454508"/>
                  </a:lnTo>
                  <a:lnTo>
                    <a:pt x="31895" y="417066"/>
                  </a:lnTo>
                  <a:lnTo>
                    <a:pt x="14568" y="376067"/>
                  </a:lnTo>
                  <a:lnTo>
                    <a:pt x="3740" y="332098"/>
                  </a:lnTo>
                  <a:lnTo>
                    <a:pt x="0" y="285749"/>
                  </a:lnTo>
                  <a:close/>
                </a:path>
              </a:pathLst>
            </a:custGeom>
            <a:ln w="28575">
              <a:solidFill>
                <a:srgbClr val="032A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91718" y="6052515"/>
            <a:ext cx="102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3F3F3"/>
                </a:solidFill>
                <a:latin typeface="Arial Black"/>
                <a:cs typeface="Arial Black"/>
              </a:rPr>
              <a:t>!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92596" y="169163"/>
            <a:ext cx="780415" cy="346075"/>
          </a:xfrm>
          <a:custGeom>
            <a:avLst/>
            <a:gdLst/>
            <a:ahLst/>
            <a:cxnLst/>
            <a:rect l="l" t="t" r="r" b="b"/>
            <a:pathLst>
              <a:path w="780415" h="346075">
                <a:moveTo>
                  <a:pt x="252983" y="0"/>
                </a:moveTo>
                <a:lnTo>
                  <a:pt x="0" y="345947"/>
                </a:lnTo>
                <a:lnTo>
                  <a:pt x="780287" y="345947"/>
                </a:lnTo>
                <a:lnTo>
                  <a:pt x="252983" y="0"/>
                </a:lnTo>
                <a:close/>
              </a:path>
            </a:pathLst>
          </a:custGeom>
          <a:solidFill>
            <a:srgbClr val="1C2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7073265" cy="1769745"/>
            <a:chOff x="0" y="0"/>
            <a:chExt cx="7073265" cy="176974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6756400" cy="1769745"/>
            </a:xfrm>
            <a:custGeom>
              <a:avLst/>
              <a:gdLst/>
              <a:ahLst/>
              <a:cxnLst/>
              <a:rect l="l" t="t" r="r" b="b"/>
              <a:pathLst>
                <a:path w="6756400" h="1769745">
                  <a:moveTo>
                    <a:pt x="6755892" y="0"/>
                  </a:moveTo>
                  <a:lnTo>
                    <a:pt x="5434584" y="0"/>
                  </a:lnTo>
                  <a:lnTo>
                    <a:pt x="5428488" y="0"/>
                  </a:lnTo>
                  <a:lnTo>
                    <a:pt x="0" y="0"/>
                  </a:lnTo>
                  <a:lnTo>
                    <a:pt x="0" y="1769364"/>
                  </a:lnTo>
                  <a:lnTo>
                    <a:pt x="5428488" y="1769364"/>
                  </a:lnTo>
                  <a:lnTo>
                    <a:pt x="5434584" y="1769364"/>
                  </a:lnTo>
                  <a:lnTo>
                    <a:pt x="5434584" y="1761248"/>
                  </a:lnTo>
                  <a:lnTo>
                    <a:pt x="6755892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07491"/>
              <a:ext cx="7073265" cy="1030605"/>
            </a:xfrm>
            <a:custGeom>
              <a:avLst/>
              <a:gdLst/>
              <a:ahLst/>
              <a:cxnLst/>
              <a:rect l="l" t="t" r="r" b="b"/>
              <a:pathLst>
                <a:path w="7073265" h="1030605">
                  <a:moveTo>
                    <a:pt x="7072884" y="0"/>
                  </a:moveTo>
                  <a:lnTo>
                    <a:pt x="6303264" y="0"/>
                  </a:lnTo>
                  <a:lnTo>
                    <a:pt x="6300216" y="0"/>
                  </a:lnTo>
                  <a:lnTo>
                    <a:pt x="0" y="0"/>
                  </a:lnTo>
                  <a:lnTo>
                    <a:pt x="0" y="1030224"/>
                  </a:lnTo>
                  <a:lnTo>
                    <a:pt x="6300216" y="1030224"/>
                  </a:lnTo>
                  <a:lnTo>
                    <a:pt x="6303264" y="1030224"/>
                  </a:lnTo>
                  <a:lnTo>
                    <a:pt x="6303264" y="1026160"/>
                  </a:lnTo>
                  <a:lnTo>
                    <a:pt x="7072884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6946392" y="6597395"/>
            <a:ext cx="394970" cy="175260"/>
          </a:xfrm>
          <a:custGeom>
            <a:avLst/>
            <a:gdLst/>
            <a:ahLst/>
            <a:cxnLst/>
            <a:rect l="l" t="t" r="r" b="b"/>
            <a:pathLst>
              <a:path w="394970" h="175259">
                <a:moveTo>
                  <a:pt x="394715" y="0"/>
                </a:moveTo>
                <a:lnTo>
                  <a:pt x="0" y="0"/>
                </a:lnTo>
                <a:lnTo>
                  <a:pt x="266700" y="175259"/>
                </a:lnTo>
                <a:lnTo>
                  <a:pt x="394715" y="0"/>
                </a:lnTo>
                <a:close/>
              </a:path>
            </a:pathLst>
          </a:custGeom>
          <a:solidFill>
            <a:srgbClr val="D2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949440" y="5963411"/>
            <a:ext cx="2194560" cy="894715"/>
            <a:chOff x="6949440" y="5963411"/>
            <a:chExt cx="2194560" cy="894715"/>
          </a:xfrm>
        </p:grpSpPr>
        <p:sp>
          <p:nvSpPr>
            <p:cNvPr id="9" name="object 9"/>
            <p:cNvSpPr/>
            <p:nvPr/>
          </p:nvSpPr>
          <p:spPr>
            <a:xfrm>
              <a:off x="7106412" y="5963411"/>
              <a:ext cx="2037714" cy="894715"/>
            </a:xfrm>
            <a:custGeom>
              <a:avLst/>
              <a:gdLst/>
              <a:ahLst/>
              <a:cxnLst/>
              <a:rect l="l" t="t" r="r" b="b"/>
              <a:pathLst>
                <a:path w="2037715" h="894715">
                  <a:moveTo>
                    <a:pt x="2037575" y="0"/>
                  </a:moveTo>
                  <a:lnTo>
                    <a:pt x="670560" y="0"/>
                  </a:lnTo>
                  <a:lnTo>
                    <a:pt x="669036" y="0"/>
                  </a:lnTo>
                  <a:lnTo>
                    <a:pt x="669036" y="2044"/>
                  </a:lnTo>
                  <a:lnTo>
                    <a:pt x="0" y="894588"/>
                  </a:lnTo>
                  <a:lnTo>
                    <a:pt x="669036" y="894588"/>
                  </a:lnTo>
                  <a:lnTo>
                    <a:pt x="670560" y="894588"/>
                  </a:lnTo>
                  <a:lnTo>
                    <a:pt x="2037575" y="894588"/>
                  </a:lnTo>
                  <a:lnTo>
                    <a:pt x="2037575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49440" y="6195059"/>
              <a:ext cx="2194560" cy="407034"/>
            </a:xfrm>
            <a:custGeom>
              <a:avLst/>
              <a:gdLst/>
              <a:ahLst/>
              <a:cxnLst/>
              <a:rect l="l" t="t" r="r" b="b"/>
              <a:pathLst>
                <a:path w="2194559" h="407034">
                  <a:moveTo>
                    <a:pt x="2194560" y="0"/>
                  </a:moveTo>
                  <a:lnTo>
                    <a:pt x="304800" y="0"/>
                  </a:lnTo>
                  <a:lnTo>
                    <a:pt x="298704" y="0"/>
                  </a:lnTo>
                  <a:lnTo>
                    <a:pt x="298704" y="8140"/>
                  </a:lnTo>
                  <a:lnTo>
                    <a:pt x="0" y="406908"/>
                  </a:lnTo>
                  <a:lnTo>
                    <a:pt x="298704" y="406908"/>
                  </a:lnTo>
                  <a:lnTo>
                    <a:pt x="304800" y="406908"/>
                  </a:lnTo>
                  <a:lnTo>
                    <a:pt x="2194560" y="406908"/>
                  </a:lnTo>
                  <a:lnTo>
                    <a:pt x="2194560" y="0"/>
                  </a:lnTo>
                  <a:close/>
                </a:path>
              </a:pathLst>
            </a:custGeom>
            <a:solidFill>
              <a:srgbClr val="FFC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93165" y="863345"/>
            <a:ext cx="47802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3F3F3"/>
                </a:solidFill>
              </a:rPr>
              <a:t>Изменения</a:t>
            </a:r>
            <a:r>
              <a:rPr sz="2000" spc="-50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в обновленных</a:t>
            </a:r>
            <a:r>
              <a:rPr sz="2000" spc="-55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ФГОС</a:t>
            </a:r>
            <a:r>
              <a:rPr sz="2000" spc="-10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НОО</a:t>
            </a:r>
            <a:r>
              <a:rPr sz="2000" spc="-25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и </a:t>
            </a:r>
            <a:r>
              <a:rPr sz="2000" spc="-25" dirty="0">
                <a:solidFill>
                  <a:srgbClr val="F3F3F3"/>
                </a:solidFill>
              </a:rPr>
              <a:t>ООО</a:t>
            </a:r>
            <a:endParaRPr sz="2000"/>
          </a:p>
        </p:txBody>
      </p:sp>
      <p:sp>
        <p:nvSpPr>
          <p:cNvPr id="12" name="object 12"/>
          <p:cNvSpPr/>
          <p:nvPr/>
        </p:nvSpPr>
        <p:spPr>
          <a:xfrm>
            <a:off x="285750" y="1937766"/>
            <a:ext cx="4144010" cy="920750"/>
          </a:xfrm>
          <a:custGeom>
            <a:avLst/>
            <a:gdLst/>
            <a:ahLst/>
            <a:cxnLst/>
            <a:rect l="l" t="t" r="r" b="b"/>
            <a:pathLst>
              <a:path w="4144010" h="920750">
                <a:moveTo>
                  <a:pt x="0" y="920496"/>
                </a:moveTo>
                <a:lnTo>
                  <a:pt x="4143755" y="920496"/>
                </a:lnTo>
                <a:lnTo>
                  <a:pt x="4143755" y="0"/>
                </a:lnTo>
                <a:lnTo>
                  <a:pt x="0" y="0"/>
                </a:lnTo>
                <a:lnTo>
                  <a:pt x="0" y="920496"/>
                </a:lnTo>
                <a:close/>
              </a:path>
            </a:pathLst>
          </a:custGeom>
          <a:ln w="28574">
            <a:solidFill>
              <a:srgbClr val="043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00037" y="1952053"/>
            <a:ext cx="4115435" cy="892175"/>
          </a:xfrm>
          <a:prstGeom prst="rect">
            <a:avLst/>
          </a:prstGeom>
          <a:solidFill>
            <a:srgbClr val="F3F3F3"/>
          </a:solidFill>
        </p:spPr>
        <p:txBody>
          <a:bodyPr vert="horz" wrap="square" lIns="0" tIns="50165" rIns="0" bIns="0" rtlCol="0">
            <a:spAutoFit/>
          </a:bodyPr>
          <a:lstStyle/>
          <a:p>
            <a:pPr algn="ctr">
              <a:lnSpc>
                <a:spcPts val="2010"/>
              </a:lnSpc>
              <a:spcBef>
                <a:spcPts val="395"/>
              </a:spcBef>
            </a:pP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Личностные</a:t>
            </a:r>
            <a:r>
              <a:rPr sz="1800" b="1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результаты</a:t>
            </a:r>
            <a:endParaRPr sz="1800">
              <a:latin typeface="Arial Narrow"/>
              <a:cs typeface="Arial Narrow"/>
            </a:endParaRPr>
          </a:p>
          <a:p>
            <a:pPr marL="548005" marR="541020" algn="ctr">
              <a:lnSpc>
                <a:spcPts val="1860"/>
              </a:lnSpc>
              <a:spcBef>
                <a:spcPts val="165"/>
              </a:spcBef>
            </a:pP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группируются</a:t>
            </a:r>
            <a:r>
              <a:rPr sz="1800" b="1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по</a:t>
            </a:r>
            <a:r>
              <a:rPr sz="1800" b="1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направлениям воспитания: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5750" y="2858261"/>
            <a:ext cx="4144010" cy="2635250"/>
          </a:xfrm>
          <a:prstGeom prst="rect">
            <a:avLst/>
          </a:prstGeom>
          <a:solidFill>
            <a:srgbClr val="F9F9F9">
              <a:alpha val="90194"/>
            </a:srgbClr>
          </a:solidFill>
          <a:ln w="28575">
            <a:solidFill>
              <a:srgbClr val="043C56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267970" indent="-172720">
              <a:lnSpc>
                <a:spcPct val="100000"/>
              </a:lnSpc>
              <a:spcBef>
                <a:spcPts val="434"/>
              </a:spcBef>
              <a:buChar char="•"/>
              <a:tabLst>
                <a:tab pos="268605" algn="l"/>
              </a:tabLst>
            </a:pP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гражданско-патриотическое;</a:t>
            </a:r>
            <a:endParaRPr sz="1800">
              <a:latin typeface="Arial Narrow"/>
              <a:cs typeface="Arial Narrow"/>
            </a:endParaRPr>
          </a:p>
          <a:p>
            <a:pPr marL="267970" indent="-172720">
              <a:lnSpc>
                <a:spcPct val="100000"/>
              </a:lnSpc>
              <a:spcBef>
                <a:spcPts val="10"/>
              </a:spcBef>
              <a:buChar char="•"/>
              <a:tabLst>
                <a:tab pos="268605" algn="l"/>
              </a:tabLst>
            </a:pP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духовно-нравственное;</a:t>
            </a:r>
            <a:endParaRPr sz="1800">
              <a:latin typeface="Arial Narrow"/>
              <a:cs typeface="Arial Narrow"/>
            </a:endParaRPr>
          </a:p>
          <a:p>
            <a:pPr marL="267970" indent="-172720">
              <a:lnSpc>
                <a:spcPct val="100000"/>
              </a:lnSpc>
              <a:spcBef>
                <a:spcPts val="15"/>
              </a:spcBef>
              <a:buChar char="•"/>
              <a:tabLst>
                <a:tab pos="268605" algn="l"/>
              </a:tabLst>
            </a:pP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эстетическое;</a:t>
            </a:r>
            <a:endParaRPr sz="1800">
              <a:latin typeface="Arial Narrow"/>
              <a:cs typeface="Arial Narrow"/>
            </a:endParaRPr>
          </a:p>
          <a:p>
            <a:pPr marL="267970" marR="349250" indent="-172720">
              <a:lnSpc>
                <a:spcPct val="85900"/>
              </a:lnSpc>
              <a:spcBef>
                <a:spcPts val="315"/>
              </a:spcBef>
              <a:buChar char="•"/>
              <a:tabLst>
                <a:tab pos="268605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физическое</a:t>
            </a:r>
            <a:r>
              <a:rPr sz="18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воспитание,</a:t>
            </a:r>
            <a:r>
              <a:rPr sz="18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формирование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культуры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здоровья</a:t>
            </a:r>
            <a:r>
              <a:rPr sz="18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эмоционального благополучия;</a:t>
            </a:r>
            <a:endParaRPr sz="1800">
              <a:latin typeface="Arial Narrow"/>
              <a:cs typeface="Arial Narrow"/>
            </a:endParaRPr>
          </a:p>
          <a:p>
            <a:pPr marL="267970" indent="-172720">
              <a:lnSpc>
                <a:spcPct val="100000"/>
              </a:lnSpc>
              <a:spcBef>
                <a:spcPts val="10"/>
              </a:spcBef>
              <a:buChar char="•"/>
              <a:tabLst>
                <a:tab pos="268605" algn="l"/>
              </a:tabLst>
            </a:pP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трудовое;</a:t>
            </a:r>
            <a:endParaRPr sz="1800">
              <a:latin typeface="Arial Narrow"/>
              <a:cs typeface="Arial Narrow"/>
            </a:endParaRPr>
          </a:p>
          <a:p>
            <a:pPr marL="267970" indent="-172720">
              <a:lnSpc>
                <a:spcPct val="100000"/>
              </a:lnSpc>
              <a:spcBef>
                <a:spcPts val="15"/>
              </a:spcBef>
              <a:buChar char="•"/>
              <a:tabLst>
                <a:tab pos="268605" algn="l"/>
              </a:tabLst>
            </a:pP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экологическое;</a:t>
            </a:r>
            <a:endParaRPr sz="1800">
              <a:latin typeface="Arial Narrow"/>
              <a:cs typeface="Arial Narrow"/>
            </a:endParaRPr>
          </a:p>
          <a:p>
            <a:pPr marL="267970" indent="-172720">
              <a:lnSpc>
                <a:spcPct val="100000"/>
              </a:lnSpc>
              <a:spcBef>
                <a:spcPts val="10"/>
              </a:spcBef>
              <a:buChar char="•"/>
              <a:tabLst>
                <a:tab pos="268605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ценность</a:t>
            </a:r>
            <a:r>
              <a:rPr sz="18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научного</a:t>
            </a:r>
            <a:r>
              <a:rPr sz="18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познания.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2761" y="1930145"/>
            <a:ext cx="4287520" cy="864235"/>
          </a:xfrm>
          <a:custGeom>
            <a:avLst/>
            <a:gdLst/>
            <a:ahLst/>
            <a:cxnLst/>
            <a:rect l="l" t="t" r="r" b="b"/>
            <a:pathLst>
              <a:path w="4287520" h="864235">
                <a:moveTo>
                  <a:pt x="0" y="864108"/>
                </a:moveTo>
                <a:lnTo>
                  <a:pt x="4287012" y="864108"/>
                </a:lnTo>
                <a:lnTo>
                  <a:pt x="4287012" y="0"/>
                </a:lnTo>
                <a:lnTo>
                  <a:pt x="0" y="0"/>
                </a:lnTo>
                <a:lnTo>
                  <a:pt x="0" y="864108"/>
                </a:lnTo>
                <a:close/>
              </a:path>
            </a:pathLst>
          </a:custGeom>
          <a:ln w="28575">
            <a:solidFill>
              <a:srgbClr val="043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587049" y="1944433"/>
            <a:ext cx="4258945" cy="835660"/>
          </a:xfrm>
          <a:prstGeom prst="rect">
            <a:avLst/>
          </a:prstGeom>
          <a:solidFill>
            <a:srgbClr val="F3F3F3"/>
          </a:solidFill>
        </p:spPr>
        <p:txBody>
          <a:bodyPr vert="horz" wrap="square" lIns="0" tIns="22225" rIns="0" bIns="0" rtlCol="0">
            <a:spAutoFit/>
          </a:bodyPr>
          <a:lstStyle/>
          <a:p>
            <a:pPr algn="ctr">
              <a:lnSpc>
                <a:spcPts val="2010"/>
              </a:lnSpc>
              <a:spcBef>
                <a:spcPts val="175"/>
              </a:spcBef>
            </a:pP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Метапредметные</a:t>
            </a:r>
            <a:r>
              <a:rPr sz="1800" b="1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результаты</a:t>
            </a:r>
            <a:endParaRPr sz="1800">
              <a:latin typeface="Arial Narrow"/>
              <a:cs typeface="Arial Narrow"/>
            </a:endParaRPr>
          </a:p>
          <a:p>
            <a:pPr marL="232410" marR="226060" algn="ctr">
              <a:lnSpc>
                <a:spcPts val="1860"/>
              </a:lnSpc>
              <a:spcBef>
                <a:spcPts val="160"/>
              </a:spcBef>
            </a:pP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группируются по</a:t>
            </a:r>
            <a:r>
              <a:rPr sz="1800" b="1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видам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 универсальных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учебных</a:t>
            </a:r>
            <a:r>
              <a:rPr sz="1800" b="1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действий: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>
                <a:latin typeface="Times New Roman"/>
                <a:cs typeface="Times New Roman"/>
              </a:rPr>
              <a:t>18</a:t>
            </a:fld>
            <a:endParaRPr spc="-25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72761" y="2794254"/>
            <a:ext cx="4287520" cy="2707005"/>
          </a:xfrm>
          <a:prstGeom prst="rect">
            <a:avLst/>
          </a:prstGeom>
          <a:solidFill>
            <a:srgbClr val="F9F9F9">
              <a:alpha val="90194"/>
            </a:srgbClr>
          </a:solidFill>
          <a:ln w="28575">
            <a:solidFill>
              <a:srgbClr val="043C56"/>
            </a:solidFill>
          </a:ln>
        </p:spPr>
        <p:txBody>
          <a:bodyPr vert="horz" wrap="square" lIns="0" tIns="92075" rIns="0" bIns="0" rtlCol="0">
            <a:spAutoFit/>
          </a:bodyPr>
          <a:lstStyle/>
          <a:p>
            <a:pPr marL="267970" marR="380365" indent="-172720">
              <a:lnSpc>
                <a:spcPct val="86100"/>
              </a:lnSpc>
              <a:spcBef>
                <a:spcPts val="725"/>
              </a:spcBef>
              <a:buChar char="•"/>
              <a:tabLst>
                <a:tab pos="268605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овладение</a:t>
            </a:r>
            <a:r>
              <a:rPr sz="18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универсальными</a:t>
            </a:r>
            <a:r>
              <a:rPr sz="18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учебными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познавательными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действиями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–</a:t>
            </a:r>
            <a:r>
              <a:rPr sz="18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базовые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логические,</a:t>
            </a:r>
            <a:r>
              <a:rPr sz="1800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базовые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исследовательские,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работа</a:t>
            </a:r>
            <a:r>
              <a:rPr sz="18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с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информацией;</a:t>
            </a:r>
            <a:endParaRPr sz="1800">
              <a:latin typeface="Arial Narrow"/>
              <a:cs typeface="Arial Narrow"/>
            </a:endParaRPr>
          </a:p>
          <a:p>
            <a:pPr marL="267970" marR="179070" indent="-172720">
              <a:lnSpc>
                <a:spcPts val="1860"/>
              </a:lnSpc>
              <a:spcBef>
                <a:spcPts val="325"/>
              </a:spcBef>
              <a:buChar char="•"/>
              <a:tabLst>
                <a:tab pos="268605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овладение</a:t>
            </a:r>
            <a:r>
              <a:rPr sz="18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универсальными</a:t>
            </a:r>
            <a:r>
              <a:rPr sz="18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учебными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коммуникативными</a:t>
            </a:r>
            <a:r>
              <a:rPr sz="18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действиями</a:t>
            </a:r>
            <a:r>
              <a:rPr sz="18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–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общение,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совместная</a:t>
            </a:r>
            <a:r>
              <a:rPr sz="18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деятельность;</a:t>
            </a:r>
            <a:endParaRPr sz="1800">
              <a:latin typeface="Arial Narrow"/>
              <a:cs typeface="Arial Narrow"/>
            </a:endParaRPr>
          </a:p>
          <a:p>
            <a:pPr marL="267970" marR="592455" indent="-172720">
              <a:lnSpc>
                <a:spcPct val="86200"/>
              </a:lnSpc>
              <a:spcBef>
                <a:spcPts val="285"/>
              </a:spcBef>
              <a:buChar char="•"/>
              <a:tabLst>
                <a:tab pos="268605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овладение</a:t>
            </a:r>
            <a:r>
              <a:rPr sz="18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универсальными</a:t>
            </a:r>
            <a:r>
              <a:rPr sz="18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учебными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регулятивными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действиями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50" dirty="0">
                <a:solidFill>
                  <a:srgbClr val="1C2043"/>
                </a:solidFill>
                <a:latin typeface="Arial Narrow"/>
                <a:cs typeface="Arial Narrow"/>
              </a:rPr>
              <a:t>–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самоорганизация,</a:t>
            </a:r>
            <a:r>
              <a:rPr sz="18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самоконтроль.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5750" y="5787390"/>
            <a:ext cx="6073140" cy="646430"/>
          </a:xfrm>
          <a:prstGeom prst="rect">
            <a:avLst/>
          </a:prstGeom>
          <a:solidFill>
            <a:srgbClr val="F3F3F3"/>
          </a:solidFill>
          <a:ln w="28575">
            <a:solidFill>
              <a:srgbClr val="5DC9D1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195070" marR="1184275" indent="147955">
              <a:lnSpc>
                <a:spcPct val="100000"/>
              </a:lnSpc>
              <a:spcBef>
                <a:spcPts val="325"/>
              </a:spcBef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обновленных</a:t>
            </a:r>
            <a:r>
              <a:rPr sz="1800" spc="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ФГОС -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каждое</a:t>
            </a:r>
            <a:r>
              <a:rPr sz="18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из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УУД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содержит критерии</a:t>
            </a:r>
            <a:r>
              <a:rPr sz="1800" spc="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их</a:t>
            </a:r>
            <a:r>
              <a:rPr sz="1800" spc="-6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сформированности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92596" y="169163"/>
            <a:ext cx="780415" cy="346075"/>
          </a:xfrm>
          <a:custGeom>
            <a:avLst/>
            <a:gdLst/>
            <a:ahLst/>
            <a:cxnLst/>
            <a:rect l="l" t="t" r="r" b="b"/>
            <a:pathLst>
              <a:path w="780415" h="346075">
                <a:moveTo>
                  <a:pt x="252983" y="0"/>
                </a:moveTo>
                <a:lnTo>
                  <a:pt x="0" y="345947"/>
                </a:lnTo>
                <a:lnTo>
                  <a:pt x="780287" y="345947"/>
                </a:lnTo>
                <a:lnTo>
                  <a:pt x="252983" y="0"/>
                </a:lnTo>
                <a:close/>
              </a:path>
            </a:pathLst>
          </a:custGeom>
          <a:solidFill>
            <a:srgbClr val="1C2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7073265" cy="1769745"/>
            <a:chOff x="0" y="0"/>
            <a:chExt cx="7073265" cy="176974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6756400" cy="1769745"/>
            </a:xfrm>
            <a:custGeom>
              <a:avLst/>
              <a:gdLst/>
              <a:ahLst/>
              <a:cxnLst/>
              <a:rect l="l" t="t" r="r" b="b"/>
              <a:pathLst>
                <a:path w="6756400" h="1769745">
                  <a:moveTo>
                    <a:pt x="6755892" y="0"/>
                  </a:moveTo>
                  <a:lnTo>
                    <a:pt x="5434584" y="0"/>
                  </a:lnTo>
                  <a:lnTo>
                    <a:pt x="5428488" y="0"/>
                  </a:lnTo>
                  <a:lnTo>
                    <a:pt x="0" y="0"/>
                  </a:lnTo>
                  <a:lnTo>
                    <a:pt x="0" y="1769364"/>
                  </a:lnTo>
                  <a:lnTo>
                    <a:pt x="5428488" y="1769364"/>
                  </a:lnTo>
                  <a:lnTo>
                    <a:pt x="5434584" y="1769364"/>
                  </a:lnTo>
                  <a:lnTo>
                    <a:pt x="5434584" y="1761248"/>
                  </a:lnTo>
                  <a:lnTo>
                    <a:pt x="6755892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07491"/>
              <a:ext cx="7073265" cy="1030605"/>
            </a:xfrm>
            <a:custGeom>
              <a:avLst/>
              <a:gdLst/>
              <a:ahLst/>
              <a:cxnLst/>
              <a:rect l="l" t="t" r="r" b="b"/>
              <a:pathLst>
                <a:path w="7073265" h="1030605">
                  <a:moveTo>
                    <a:pt x="7072884" y="0"/>
                  </a:moveTo>
                  <a:lnTo>
                    <a:pt x="6303264" y="0"/>
                  </a:lnTo>
                  <a:lnTo>
                    <a:pt x="6300216" y="0"/>
                  </a:lnTo>
                  <a:lnTo>
                    <a:pt x="0" y="0"/>
                  </a:lnTo>
                  <a:lnTo>
                    <a:pt x="0" y="1030224"/>
                  </a:lnTo>
                  <a:lnTo>
                    <a:pt x="6300216" y="1030224"/>
                  </a:lnTo>
                  <a:lnTo>
                    <a:pt x="6303264" y="1030224"/>
                  </a:lnTo>
                  <a:lnTo>
                    <a:pt x="6303264" y="1026160"/>
                  </a:lnTo>
                  <a:lnTo>
                    <a:pt x="7072884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6946392" y="6597395"/>
            <a:ext cx="394970" cy="175260"/>
          </a:xfrm>
          <a:custGeom>
            <a:avLst/>
            <a:gdLst/>
            <a:ahLst/>
            <a:cxnLst/>
            <a:rect l="l" t="t" r="r" b="b"/>
            <a:pathLst>
              <a:path w="394970" h="175259">
                <a:moveTo>
                  <a:pt x="394715" y="0"/>
                </a:moveTo>
                <a:lnTo>
                  <a:pt x="0" y="0"/>
                </a:lnTo>
                <a:lnTo>
                  <a:pt x="266700" y="175259"/>
                </a:lnTo>
                <a:lnTo>
                  <a:pt x="394715" y="0"/>
                </a:lnTo>
                <a:close/>
              </a:path>
            </a:pathLst>
          </a:custGeom>
          <a:solidFill>
            <a:srgbClr val="D2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949440" y="5963411"/>
            <a:ext cx="2194560" cy="894715"/>
            <a:chOff x="6949440" y="5963411"/>
            <a:chExt cx="2194560" cy="894715"/>
          </a:xfrm>
        </p:grpSpPr>
        <p:sp>
          <p:nvSpPr>
            <p:cNvPr id="9" name="object 9"/>
            <p:cNvSpPr/>
            <p:nvPr/>
          </p:nvSpPr>
          <p:spPr>
            <a:xfrm>
              <a:off x="7106412" y="5963411"/>
              <a:ext cx="2037714" cy="894715"/>
            </a:xfrm>
            <a:custGeom>
              <a:avLst/>
              <a:gdLst/>
              <a:ahLst/>
              <a:cxnLst/>
              <a:rect l="l" t="t" r="r" b="b"/>
              <a:pathLst>
                <a:path w="2037715" h="894715">
                  <a:moveTo>
                    <a:pt x="2037575" y="0"/>
                  </a:moveTo>
                  <a:lnTo>
                    <a:pt x="670560" y="0"/>
                  </a:lnTo>
                  <a:lnTo>
                    <a:pt x="669036" y="0"/>
                  </a:lnTo>
                  <a:lnTo>
                    <a:pt x="669036" y="2044"/>
                  </a:lnTo>
                  <a:lnTo>
                    <a:pt x="0" y="894588"/>
                  </a:lnTo>
                  <a:lnTo>
                    <a:pt x="669036" y="894588"/>
                  </a:lnTo>
                  <a:lnTo>
                    <a:pt x="670560" y="894588"/>
                  </a:lnTo>
                  <a:lnTo>
                    <a:pt x="2037575" y="894588"/>
                  </a:lnTo>
                  <a:lnTo>
                    <a:pt x="2037575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49440" y="6195059"/>
              <a:ext cx="2194560" cy="407034"/>
            </a:xfrm>
            <a:custGeom>
              <a:avLst/>
              <a:gdLst/>
              <a:ahLst/>
              <a:cxnLst/>
              <a:rect l="l" t="t" r="r" b="b"/>
              <a:pathLst>
                <a:path w="2194559" h="407034">
                  <a:moveTo>
                    <a:pt x="2194560" y="0"/>
                  </a:moveTo>
                  <a:lnTo>
                    <a:pt x="304800" y="0"/>
                  </a:lnTo>
                  <a:lnTo>
                    <a:pt x="298704" y="0"/>
                  </a:lnTo>
                  <a:lnTo>
                    <a:pt x="298704" y="8140"/>
                  </a:lnTo>
                  <a:lnTo>
                    <a:pt x="0" y="406908"/>
                  </a:lnTo>
                  <a:lnTo>
                    <a:pt x="298704" y="406908"/>
                  </a:lnTo>
                  <a:lnTo>
                    <a:pt x="304800" y="406908"/>
                  </a:lnTo>
                  <a:lnTo>
                    <a:pt x="2194560" y="406908"/>
                  </a:lnTo>
                  <a:lnTo>
                    <a:pt x="2194560" y="0"/>
                  </a:lnTo>
                  <a:close/>
                </a:path>
              </a:pathLst>
            </a:custGeom>
            <a:solidFill>
              <a:srgbClr val="FFC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93165" y="863345"/>
            <a:ext cx="47802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3F3F3"/>
                </a:solidFill>
              </a:rPr>
              <a:t>Изменения</a:t>
            </a:r>
            <a:r>
              <a:rPr sz="2000" spc="-50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в обновленных</a:t>
            </a:r>
            <a:r>
              <a:rPr sz="2000" spc="-55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ФГОС</a:t>
            </a:r>
            <a:r>
              <a:rPr sz="2000" spc="-10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НОО</a:t>
            </a:r>
            <a:r>
              <a:rPr sz="2000" spc="-25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и </a:t>
            </a:r>
            <a:r>
              <a:rPr sz="2000" spc="-25" dirty="0">
                <a:solidFill>
                  <a:srgbClr val="F3F3F3"/>
                </a:solidFill>
              </a:rPr>
              <a:t>ООО</a:t>
            </a:r>
            <a:endParaRPr sz="2000"/>
          </a:p>
        </p:txBody>
      </p:sp>
      <p:grpSp>
        <p:nvGrpSpPr>
          <p:cNvPr id="12" name="object 12"/>
          <p:cNvGrpSpPr/>
          <p:nvPr/>
        </p:nvGrpSpPr>
        <p:grpSpPr>
          <a:xfrm>
            <a:off x="271462" y="5050726"/>
            <a:ext cx="8531225" cy="607695"/>
            <a:chOff x="271462" y="5050726"/>
            <a:chExt cx="8531225" cy="607695"/>
          </a:xfrm>
        </p:grpSpPr>
        <p:sp>
          <p:nvSpPr>
            <p:cNvPr id="13" name="object 13"/>
            <p:cNvSpPr/>
            <p:nvPr/>
          </p:nvSpPr>
          <p:spPr>
            <a:xfrm>
              <a:off x="285750" y="5065014"/>
              <a:ext cx="8502650" cy="579120"/>
            </a:xfrm>
            <a:custGeom>
              <a:avLst/>
              <a:gdLst/>
              <a:ahLst/>
              <a:cxnLst/>
              <a:rect l="l" t="t" r="r" b="b"/>
              <a:pathLst>
                <a:path w="8502650" h="579120">
                  <a:moveTo>
                    <a:pt x="8405876" y="0"/>
                  </a:moveTo>
                  <a:lnTo>
                    <a:pt x="96520" y="0"/>
                  </a:lnTo>
                  <a:lnTo>
                    <a:pt x="58952" y="7580"/>
                  </a:lnTo>
                  <a:lnTo>
                    <a:pt x="28271" y="28257"/>
                  </a:lnTo>
                  <a:lnTo>
                    <a:pt x="7585" y="58935"/>
                  </a:lnTo>
                  <a:lnTo>
                    <a:pt x="0" y="96519"/>
                  </a:lnTo>
                  <a:lnTo>
                    <a:pt x="0" y="482600"/>
                  </a:lnTo>
                  <a:lnTo>
                    <a:pt x="7585" y="520167"/>
                  </a:lnTo>
                  <a:lnTo>
                    <a:pt x="28271" y="550848"/>
                  </a:lnTo>
                  <a:lnTo>
                    <a:pt x="58952" y="571534"/>
                  </a:lnTo>
                  <a:lnTo>
                    <a:pt x="96520" y="579120"/>
                  </a:lnTo>
                  <a:lnTo>
                    <a:pt x="8405876" y="579120"/>
                  </a:lnTo>
                  <a:lnTo>
                    <a:pt x="8443460" y="571534"/>
                  </a:lnTo>
                  <a:lnTo>
                    <a:pt x="8474138" y="550848"/>
                  </a:lnTo>
                  <a:lnTo>
                    <a:pt x="8494815" y="520167"/>
                  </a:lnTo>
                  <a:lnTo>
                    <a:pt x="8502396" y="482600"/>
                  </a:lnTo>
                  <a:lnTo>
                    <a:pt x="8502396" y="96519"/>
                  </a:lnTo>
                  <a:lnTo>
                    <a:pt x="8494815" y="58935"/>
                  </a:lnTo>
                  <a:lnTo>
                    <a:pt x="8474138" y="28257"/>
                  </a:lnTo>
                  <a:lnTo>
                    <a:pt x="8443460" y="7580"/>
                  </a:lnTo>
                  <a:lnTo>
                    <a:pt x="8405876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5750" y="5065014"/>
              <a:ext cx="8502650" cy="579120"/>
            </a:xfrm>
            <a:custGeom>
              <a:avLst/>
              <a:gdLst/>
              <a:ahLst/>
              <a:cxnLst/>
              <a:rect l="l" t="t" r="r" b="b"/>
              <a:pathLst>
                <a:path w="8502650" h="579120">
                  <a:moveTo>
                    <a:pt x="0" y="96519"/>
                  </a:moveTo>
                  <a:lnTo>
                    <a:pt x="7585" y="58935"/>
                  </a:lnTo>
                  <a:lnTo>
                    <a:pt x="28271" y="28257"/>
                  </a:lnTo>
                  <a:lnTo>
                    <a:pt x="58952" y="7580"/>
                  </a:lnTo>
                  <a:lnTo>
                    <a:pt x="96520" y="0"/>
                  </a:lnTo>
                  <a:lnTo>
                    <a:pt x="8405876" y="0"/>
                  </a:lnTo>
                  <a:lnTo>
                    <a:pt x="8443460" y="7580"/>
                  </a:lnTo>
                  <a:lnTo>
                    <a:pt x="8474138" y="28257"/>
                  </a:lnTo>
                  <a:lnTo>
                    <a:pt x="8494815" y="58935"/>
                  </a:lnTo>
                  <a:lnTo>
                    <a:pt x="8502396" y="96519"/>
                  </a:lnTo>
                  <a:lnTo>
                    <a:pt x="8502396" y="482600"/>
                  </a:lnTo>
                  <a:lnTo>
                    <a:pt x="8494815" y="520167"/>
                  </a:lnTo>
                  <a:lnTo>
                    <a:pt x="8474138" y="550848"/>
                  </a:lnTo>
                  <a:lnTo>
                    <a:pt x="8443460" y="571534"/>
                  </a:lnTo>
                  <a:lnTo>
                    <a:pt x="8405876" y="579120"/>
                  </a:lnTo>
                  <a:lnTo>
                    <a:pt x="96520" y="579120"/>
                  </a:lnTo>
                  <a:lnTo>
                    <a:pt x="58952" y="571534"/>
                  </a:lnTo>
                  <a:lnTo>
                    <a:pt x="28271" y="550848"/>
                  </a:lnTo>
                  <a:lnTo>
                    <a:pt x="7585" y="520167"/>
                  </a:lnTo>
                  <a:lnTo>
                    <a:pt x="0" y="482600"/>
                  </a:lnTo>
                  <a:lnTo>
                    <a:pt x="0" y="96519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87646" y="5065014"/>
            <a:ext cx="8498840" cy="579120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480695">
              <a:lnSpc>
                <a:spcPct val="100000"/>
              </a:lnSpc>
              <a:spcBef>
                <a:spcPts val="1170"/>
              </a:spcBef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Программа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коррекционной</a:t>
            </a:r>
            <a:r>
              <a:rPr sz="1800" spc="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работы</a:t>
            </a:r>
            <a:r>
              <a:rPr sz="1800" spc="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том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случае,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если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школе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обучаются</a:t>
            </a:r>
            <a:r>
              <a:rPr sz="1800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дети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с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ОВЗ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85750" y="2071877"/>
            <a:ext cx="8502650" cy="579120"/>
          </a:xfrm>
          <a:custGeom>
            <a:avLst/>
            <a:gdLst/>
            <a:ahLst/>
            <a:cxnLst/>
            <a:rect l="l" t="t" r="r" b="b"/>
            <a:pathLst>
              <a:path w="8502650" h="579119">
                <a:moveTo>
                  <a:pt x="0" y="96520"/>
                </a:moveTo>
                <a:lnTo>
                  <a:pt x="7585" y="58935"/>
                </a:lnTo>
                <a:lnTo>
                  <a:pt x="28271" y="28257"/>
                </a:lnTo>
                <a:lnTo>
                  <a:pt x="58952" y="7580"/>
                </a:lnTo>
                <a:lnTo>
                  <a:pt x="96520" y="0"/>
                </a:lnTo>
                <a:lnTo>
                  <a:pt x="8405876" y="0"/>
                </a:lnTo>
                <a:lnTo>
                  <a:pt x="8443460" y="7580"/>
                </a:lnTo>
                <a:lnTo>
                  <a:pt x="8474138" y="28257"/>
                </a:lnTo>
                <a:lnTo>
                  <a:pt x="8494815" y="58935"/>
                </a:lnTo>
                <a:lnTo>
                  <a:pt x="8502396" y="96520"/>
                </a:lnTo>
                <a:lnTo>
                  <a:pt x="8502396" y="482600"/>
                </a:lnTo>
                <a:lnTo>
                  <a:pt x="8494815" y="520184"/>
                </a:lnTo>
                <a:lnTo>
                  <a:pt x="8474138" y="550862"/>
                </a:lnTo>
                <a:lnTo>
                  <a:pt x="8443460" y="571539"/>
                </a:lnTo>
                <a:lnTo>
                  <a:pt x="8405876" y="579120"/>
                </a:lnTo>
                <a:lnTo>
                  <a:pt x="96520" y="579120"/>
                </a:lnTo>
                <a:lnTo>
                  <a:pt x="58952" y="571539"/>
                </a:lnTo>
                <a:lnTo>
                  <a:pt x="28271" y="550862"/>
                </a:lnTo>
                <a:lnTo>
                  <a:pt x="7585" y="520184"/>
                </a:lnTo>
                <a:lnTo>
                  <a:pt x="0" y="482600"/>
                </a:lnTo>
                <a:lnTo>
                  <a:pt x="0" y="96520"/>
                </a:lnTo>
                <a:close/>
              </a:path>
            </a:pathLst>
          </a:custGeom>
          <a:ln w="28575">
            <a:solidFill>
              <a:srgbClr val="032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5750" y="2844545"/>
            <a:ext cx="5287010" cy="579120"/>
          </a:xfrm>
          <a:custGeom>
            <a:avLst/>
            <a:gdLst/>
            <a:ahLst/>
            <a:cxnLst/>
            <a:rect l="l" t="t" r="r" b="b"/>
            <a:pathLst>
              <a:path w="5287010" h="579120">
                <a:moveTo>
                  <a:pt x="0" y="96519"/>
                </a:moveTo>
                <a:lnTo>
                  <a:pt x="7585" y="58935"/>
                </a:lnTo>
                <a:lnTo>
                  <a:pt x="28271" y="28257"/>
                </a:lnTo>
                <a:lnTo>
                  <a:pt x="58952" y="7580"/>
                </a:lnTo>
                <a:lnTo>
                  <a:pt x="96520" y="0"/>
                </a:lnTo>
                <a:lnTo>
                  <a:pt x="5190236" y="0"/>
                </a:lnTo>
                <a:lnTo>
                  <a:pt x="5227820" y="7580"/>
                </a:lnTo>
                <a:lnTo>
                  <a:pt x="5258498" y="28257"/>
                </a:lnTo>
                <a:lnTo>
                  <a:pt x="5279175" y="58935"/>
                </a:lnTo>
                <a:lnTo>
                  <a:pt x="5286756" y="96519"/>
                </a:lnTo>
                <a:lnTo>
                  <a:pt x="5286756" y="482600"/>
                </a:lnTo>
                <a:lnTo>
                  <a:pt x="5279175" y="520184"/>
                </a:lnTo>
                <a:lnTo>
                  <a:pt x="5258498" y="550862"/>
                </a:lnTo>
                <a:lnTo>
                  <a:pt x="5227820" y="571539"/>
                </a:lnTo>
                <a:lnTo>
                  <a:pt x="5190236" y="579119"/>
                </a:lnTo>
                <a:lnTo>
                  <a:pt x="96520" y="579119"/>
                </a:lnTo>
                <a:lnTo>
                  <a:pt x="58952" y="571539"/>
                </a:lnTo>
                <a:lnTo>
                  <a:pt x="28271" y="550862"/>
                </a:lnTo>
                <a:lnTo>
                  <a:pt x="7585" y="520184"/>
                </a:lnTo>
                <a:lnTo>
                  <a:pt x="0" y="482600"/>
                </a:lnTo>
                <a:lnTo>
                  <a:pt x="0" y="96519"/>
                </a:lnTo>
                <a:close/>
              </a:path>
            </a:pathLst>
          </a:custGeom>
          <a:ln w="28575">
            <a:solidFill>
              <a:srgbClr val="032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600327" y="2207514"/>
            <a:ext cx="5869940" cy="1072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Содержательный</a:t>
            </a:r>
            <a:r>
              <a:rPr sz="1800" b="1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раздел</a:t>
            </a:r>
            <a:r>
              <a:rPr sz="1800" b="1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ООП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НОО</a:t>
            </a:r>
            <a:r>
              <a:rPr sz="1800" b="1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и ООО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должен 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содержать: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2000">
              <a:latin typeface="Arial Narrow"/>
              <a:cs typeface="Arial Narrow"/>
            </a:endParaRPr>
          </a:p>
          <a:p>
            <a:pPr marL="419100">
              <a:lnSpc>
                <a:spcPct val="100000"/>
              </a:lnSpc>
              <a:spcBef>
                <a:spcPts val="1625"/>
              </a:spcBef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рабочие</a:t>
            </a:r>
            <a:r>
              <a:rPr sz="1800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программы: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644134" y="2844545"/>
            <a:ext cx="1714500" cy="2026920"/>
          </a:xfrm>
          <a:custGeom>
            <a:avLst/>
            <a:gdLst/>
            <a:ahLst/>
            <a:cxnLst/>
            <a:rect l="l" t="t" r="r" b="b"/>
            <a:pathLst>
              <a:path w="1714500" h="2026920">
                <a:moveTo>
                  <a:pt x="0" y="285750"/>
                </a:moveTo>
                <a:lnTo>
                  <a:pt x="3738" y="239388"/>
                </a:lnTo>
                <a:lnTo>
                  <a:pt x="14563" y="195413"/>
                </a:lnTo>
                <a:lnTo>
                  <a:pt x="31886" y="154411"/>
                </a:lnTo>
                <a:lnTo>
                  <a:pt x="55120" y="116970"/>
                </a:lnTo>
                <a:lnTo>
                  <a:pt x="83677" y="83677"/>
                </a:lnTo>
                <a:lnTo>
                  <a:pt x="116970" y="55120"/>
                </a:lnTo>
                <a:lnTo>
                  <a:pt x="154411" y="31886"/>
                </a:lnTo>
                <a:lnTo>
                  <a:pt x="195413" y="14563"/>
                </a:lnTo>
                <a:lnTo>
                  <a:pt x="239388" y="3738"/>
                </a:lnTo>
                <a:lnTo>
                  <a:pt x="285750" y="0"/>
                </a:lnTo>
                <a:lnTo>
                  <a:pt x="1428749" y="0"/>
                </a:lnTo>
                <a:lnTo>
                  <a:pt x="1475111" y="3738"/>
                </a:lnTo>
                <a:lnTo>
                  <a:pt x="1519086" y="14563"/>
                </a:lnTo>
                <a:lnTo>
                  <a:pt x="1560088" y="31886"/>
                </a:lnTo>
                <a:lnTo>
                  <a:pt x="1597529" y="55120"/>
                </a:lnTo>
                <a:lnTo>
                  <a:pt x="1630822" y="83677"/>
                </a:lnTo>
                <a:lnTo>
                  <a:pt x="1659379" y="116970"/>
                </a:lnTo>
                <a:lnTo>
                  <a:pt x="1682613" y="154411"/>
                </a:lnTo>
                <a:lnTo>
                  <a:pt x="1699936" y="195413"/>
                </a:lnTo>
                <a:lnTo>
                  <a:pt x="1710761" y="239388"/>
                </a:lnTo>
                <a:lnTo>
                  <a:pt x="1714499" y="285750"/>
                </a:lnTo>
                <a:lnTo>
                  <a:pt x="1714499" y="1741170"/>
                </a:lnTo>
                <a:lnTo>
                  <a:pt x="1710761" y="1787531"/>
                </a:lnTo>
                <a:lnTo>
                  <a:pt x="1699936" y="1831506"/>
                </a:lnTo>
                <a:lnTo>
                  <a:pt x="1682613" y="1872508"/>
                </a:lnTo>
                <a:lnTo>
                  <a:pt x="1659379" y="1909949"/>
                </a:lnTo>
                <a:lnTo>
                  <a:pt x="1630822" y="1943242"/>
                </a:lnTo>
                <a:lnTo>
                  <a:pt x="1597529" y="1971799"/>
                </a:lnTo>
                <a:lnTo>
                  <a:pt x="1560088" y="1995033"/>
                </a:lnTo>
                <a:lnTo>
                  <a:pt x="1519086" y="2012356"/>
                </a:lnTo>
                <a:lnTo>
                  <a:pt x="1475111" y="2023181"/>
                </a:lnTo>
                <a:lnTo>
                  <a:pt x="1428749" y="2026920"/>
                </a:lnTo>
                <a:lnTo>
                  <a:pt x="285750" y="2026920"/>
                </a:lnTo>
                <a:lnTo>
                  <a:pt x="239388" y="2023181"/>
                </a:lnTo>
                <a:lnTo>
                  <a:pt x="195413" y="2012356"/>
                </a:lnTo>
                <a:lnTo>
                  <a:pt x="154411" y="1995033"/>
                </a:lnTo>
                <a:lnTo>
                  <a:pt x="116970" y="1971799"/>
                </a:lnTo>
                <a:lnTo>
                  <a:pt x="83677" y="1943242"/>
                </a:lnTo>
                <a:lnTo>
                  <a:pt x="55120" y="1909949"/>
                </a:lnTo>
                <a:lnTo>
                  <a:pt x="31886" y="1872508"/>
                </a:lnTo>
                <a:lnTo>
                  <a:pt x="14563" y="1831506"/>
                </a:lnTo>
                <a:lnTo>
                  <a:pt x="3738" y="1787531"/>
                </a:lnTo>
                <a:lnTo>
                  <a:pt x="0" y="1741170"/>
                </a:lnTo>
                <a:lnTo>
                  <a:pt x="0" y="285750"/>
                </a:lnTo>
                <a:close/>
              </a:path>
            </a:pathLst>
          </a:custGeom>
          <a:ln w="28574">
            <a:solidFill>
              <a:srgbClr val="032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830061" y="3429761"/>
            <a:ext cx="13423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859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программу формирования</a:t>
            </a:r>
            <a:endParaRPr sz="1800">
              <a:latin typeface="Arial Narrow"/>
              <a:cs typeface="Arial Narrow"/>
            </a:endParaRPr>
          </a:p>
          <a:p>
            <a:pPr marL="2540" algn="ctr">
              <a:lnSpc>
                <a:spcPct val="100000"/>
              </a:lnSpc>
            </a:pP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УУД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430261" y="2844545"/>
            <a:ext cx="1358265" cy="2026920"/>
          </a:xfrm>
          <a:custGeom>
            <a:avLst/>
            <a:gdLst/>
            <a:ahLst/>
            <a:cxnLst/>
            <a:rect l="l" t="t" r="r" b="b"/>
            <a:pathLst>
              <a:path w="1358265" h="2026920">
                <a:moveTo>
                  <a:pt x="0" y="226313"/>
                </a:moveTo>
                <a:lnTo>
                  <a:pt x="4598" y="180710"/>
                </a:lnTo>
                <a:lnTo>
                  <a:pt x="17787" y="138231"/>
                </a:lnTo>
                <a:lnTo>
                  <a:pt x="38656" y="99789"/>
                </a:lnTo>
                <a:lnTo>
                  <a:pt x="66294" y="66294"/>
                </a:lnTo>
                <a:lnTo>
                  <a:pt x="99789" y="38656"/>
                </a:lnTo>
                <a:lnTo>
                  <a:pt x="138231" y="17787"/>
                </a:lnTo>
                <a:lnTo>
                  <a:pt x="180710" y="4598"/>
                </a:lnTo>
                <a:lnTo>
                  <a:pt x="226314" y="0"/>
                </a:lnTo>
                <a:lnTo>
                  <a:pt x="1131570" y="0"/>
                </a:lnTo>
                <a:lnTo>
                  <a:pt x="1177173" y="4598"/>
                </a:lnTo>
                <a:lnTo>
                  <a:pt x="1219652" y="17787"/>
                </a:lnTo>
                <a:lnTo>
                  <a:pt x="1258094" y="38656"/>
                </a:lnTo>
                <a:lnTo>
                  <a:pt x="1291590" y="66294"/>
                </a:lnTo>
                <a:lnTo>
                  <a:pt x="1319227" y="99789"/>
                </a:lnTo>
                <a:lnTo>
                  <a:pt x="1340096" y="138231"/>
                </a:lnTo>
                <a:lnTo>
                  <a:pt x="1353285" y="180710"/>
                </a:lnTo>
                <a:lnTo>
                  <a:pt x="1357884" y="226313"/>
                </a:lnTo>
                <a:lnTo>
                  <a:pt x="1357884" y="1800605"/>
                </a:lnTo>
                <a:lnTo>
                  <a:pt x="1353285" y="1846209"/>
                </a:lnTo>
                <a:lnTo>
                  <a:pt x="1340096" y="1888688"/>
                </a:lnTo>
                <a:lnTo>
                  <a:pt x="1319227" y="1927130"/>
                </a:lnTo>
                <a:lnTo>
                  <a:pt x="1291589" y="1960626"/>
                </a:lnTo>
                <a:lnTo>
                  <a:pt x="1258094" y="1988263"/>
                </a:lnTo>
                <a:lnTo>
                  <a:pt x="1219652" y="2009132"/>
                </a:lnTo>
                <a:lnTo>
                  <a:pt x="1177173" y="2022321"/>
                </a:lnTo>
                <a:lnTo>
                  <a:pt x="1131570" y="2026920"/>
                </a:lnTo>
                <a:lnTo>
                  <a:pt x="226314" y="2026920"/>
                </a:lnTo>
                <a:lnTo>
                  <a:pt x="180710" y="2022321"/>
                </a:lnTo>
                <a:lnTo>
                  <a:pt x="138231" y="2009132"/>
                </a:lnTo>
                <a:lnTo>
                  <a:pt x="99789" y="1988263"/>
                </a:lnTo>
                <a:lnTo>
                  <a:pt x="66294" y="1960626"/>
                </a:lnTo>
                <a:lnTo>
                  <a:pt x="38656" y="1927130"/>
                </a:lnTo>
                <a:lnTo>
                  <a:pt x="17787" y="1888688"/>
                </a:lnTo>
                <a:lnTo>
                  <a:pt x="4598" y="1846209"/>
                </a:lnTo>
                <a:lnTo>
                  <a:pt x="0" y="1800605"/>
                </a:lnTo>
                <a:lnTo>
                  <a:pt x="0" y="226313"/>
                </a:lnTo>
                <a:close/>
              </a:path>
            </a:pathLst>
          </a:custGeom>
          <a:ln w="28575">
            <a:solidFill>
              <a:srgbClr val="032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594218" y="3429761"/>
            <a:ext cx="10293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рабочую программу воспитания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85750" y="3617214"/>
            <a:ext cx="1358265" cy="1216660"/>
          </a:xfrm>
          <a:custGeom>
            <a:avLst/>
            <a:gdLst/>
            <a:ahLst/>
            <a:cxnLst/>
            <a:rect l="l" t="t" r="r" b="b"/>
            <a:pathLst>
              <a:path w="1358264" h="1216660">
                <a:moveTo>
                  <a:pt x="0" y="202692"/>
                </a:moveTo>
                <a:lnTo>
                  <a:pt x="5353" y="156234"/>
                </a:lnTo>
                <a:lnTo>
                  <a:pt x="20602" y="113577"/>
                </a:lnTo>
                <a:lnTo>
                  <a:pt x="44531" y="75942"/>
                </a:lnTo>
                <a:lnTo>
                  <a:pt x="75920" y="44547"/>
                </a:lnTo>
                <a:lnTo>
                  <a:pt x="113555" y="20611"/>
                </a:lnTo>
                <a:lnTo>
                  <a:pt x="156218" y="5356"/>
                </a:lnTo>
                <a:lnTo>
                  <a:pt x="202692" y="0"/>
                </a:lnTo>
                <a:lnTo>
                  <a:pt x="1155192" y="0"/>
                </a:lnTo>
                <a:lnTo>
                  <a:pt x="1201649" y="5356"/>
                </a:lnTo>
                <a:lnTo>
                  <a:pt x="1244306" y="20611"/>
                </a:lnTo>
                <a:lnTo>
                  <a:pt x="1281941" y="44547"/>
                </a:lnTo>
                <a:lnTo>
                  <a:pt x="1313336" y="75942"/>
                </a:lnTo>
                <a:lnTo>
                  <a:pt x="1337272" y="113577"/>
                </a:lnTo>
                <a:lnTo>
                  <a:pt x="1352527" y="156234"/>
                </a:lnTo>
                <a:lnTo>
                  <a:pt x="1357883" y="202692"/>
                </a:lnTo>
                <a:lnTo>
                  <a:pt x="1357883" y="1013460"/>
                </a:lnTo>
                <a:lnTo>
                  <a:pt x="1352527" y="1059917"/>
                </a:lnTo>
                <a:lnTo>
                  <a:pt x="1337272" y="1102574"/>
                </a:lnTo>
                <a:lnTo>
                  <a:pt x="1313336" y="1140209"/>
                </a:lnTo>
                <a:lnTo>
                  <a:pt x="1281941" y="1171604"/>
                </a:lnTo>
                <a:lnTo>
                  <a:pt x="1244306" y="1195540"/>
                </a:lnTo>
                <a:lnTo>
                  <a:pt x="1201649" y="1210795"/>
                </a:lnTo>
                <a:lnTo>
                  <a:pt x="1155192" y="1216152"/>
                </a:lnTo>
                <a:lnTo>
                  <a:pt x="202692" y="1216152"/>
                </a:lnTo>
                <a:lnTo>
                  <a:pt x="156218" y="1210795"/>
                </a:lnTo>
                <a:lnTo>
                  <a:pt x="113555" y="1195540"/>
                </a:lnTo>
                <a:lnTo>
                  <a:pt x="75920" y="1171604"/>
                </a:lnTo>
                <a:lnTo>
                  <a:pt x="44531" y="1140209"/>
                </a:lnTo>
                <a:lnTo>
                  <a:pt x="20602" y="1102574"/>
                </a:lnTo>
                <a:lnTo>
                  <a:pt x="5353" y="1059917"/>
                </a:lnTo>
                <a:lnTo>
                  <a:pt x="0" y="1013460"/>
                </a:lnTo>
                <a:lnTo>
                  <a:pt x="0" y="202692"/>
                </a:lnTo>
                <a:close/>
              </a:path>
            </a:pathLst>
          </a:custGeom>
          <a:ln w="28575">
            <a:solidFill>
              <a:srgbClr val="032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81685" y="3933825"/>
            <a:ext cx="968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033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учебных предметов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715261" y="3617214"/>
            <a:ext cx="1071880" cy="1216660"/>
          </a:xfrm>
          <a:custGeom>
            <a:avLst/>
            <a:gdLst/>
            <a:ahLst/>
            <a:cxnLst/>
            <a:rect l="l" t="t" r="r" b="b"/>
            <a:pathLst>
              <a:path w="1071880" h="1216660">
                <a:moveTo>
                  <a:pt x="0" y="178562"/>
                </a:moveTo>
                <a:lnTo>
                  <a:pt x="6382" y="131071"/>
                </a:lnTo>
                <a:lnTo>
                  <a:pt x="24393" y="88410"/>
                </a:lnTo>
                <a:lnTo>
                  <a:pt x="52324" y="52276"/>
                </a:lnTo>
                <a:lnTo>
                  <a:pt x="88467" y="24365"/>
                </a:lnTo>
                <a:lnTo>
                  <a:pt x="131115" y="6374"/>
                </a:lnTo>
                <a:lnTo>
                  <a:pt x="178562" y="0"/>
                </a:lnTo>
                <a:lnTo>
                  <a:pt x="892810" y="0"/>
                </a:lnTo>
                <a:lnTo>
                  <a:pt x="940256" y="6374"/>
                </a:lnTo>
                <a:lnTo>
                  <a:pt x="982904" y="24365"/>
                </a:lnTo>
                <a:lnTo>
                  <a:pt x="1019047" y="52276"/>
                </a:lnTo>
                <a:lnTo>
                  <a:pt x="1046978" y="88410"/>
                </a:lnTo>
                <a:lnTo>
                  <a:pt x="1064989" y="131071"/>
                </a:lnTo>
                <a:lnTo>
                  <a:pt x="1071371" y="178562"/>
                </a:lnTo>
                <a:lnTo>
                  <a:pt x="1071371" y="1037590"/>
                </a:lnTo>
                <a:lnTo>
                  <a:pt x="1064989" y="1085036"/>
                </a:lnTo>
                <a:lnTo>
                  <a:pt x="1046978" y="1127684"/>
                </a:lnTo>
                <a:lnTo>
                  <a:pt x="1019048" y="1163828"/>
                </a:lnTo>
                <a:lnTo>
                  <a:pt x="982904" y="1191758"/>
                </a:lnTo>
                <a:lnTo>
                  <a:pt x="940256" y="1209769"/>
                </a:lnTo>
                <a:lnTo>
                  <a:pt x="892810" y="1216152"/>
                </a:lnTo>
                <a:lnTo>
                  <a:pt x="178562" y="1216152"/>
                </a:lnTo>
                <a:lnTo>
                  <a:pt x="131115" y="1209769"/>
                </a:lnTo>
                <a:lnTo>
                  <a:pt x="88467" y="1191758"/>
                </a:lnTo>
                <a:lnTo>
                  <a:pt x="52323" y="1163827"/>
                </a:lnTo>
                <a:lnTo>
                  <a:pt x="24393" y="1127684"/>
                </a:lnTo>
                <a:lnTo>
                  <a:pt x="6382" y="1085036"/>
                </a:lnTo>
                <a:lnTo>
                  <a:pt x="0" y="1037590"/>
                </a:lnTo>
                <a:lnTo>
                  <a:pt x="0" y="178562"/>
                </a:lnTo>
                <a:close/>
              </a:path>
            </a:pathLst>
          </a:custGeom>
          <a:ln w="28575">
            <a:solidFill>
              <a:srgbClr val="032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867916" y="3933825"/>
            <a:ext cx="763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marR="5080" indent="-812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учебных курсов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858261" y="3617214"/>
            <a:ext cx="1571625" cy="1216660"/>
          </a:xfrm>
          <a:custGeom>
            <a:avLst/>
            <a:gdLst/>
            <a:ahLst/>
            <a:cxnLst/>
            <a:rect l="l" t="t" r="r" b="b"/>
            <a:pathLst>
              <a:path w="1571625" h="1216660">
                <a:moveTo>
                  <a:pt x="0" y="202692"/>
                </a:moveTo>
                <a:lnTo>
                  <a:pt x="5356" y="156234"/>
                </a:lnTo>
                <a:lnTo>
                  <a:pt x="20611" y="113577"/>
                </a:lnTo>
                <a:lnTo>
                  <a:pt x="44547" y="75942"/>
                </a:lnTo>
                <a:lnTo>
                  <a:pt x="75942" y="44547"/>
                </a:lnTo>
                <a:lnTo>
                  <a:pt x="113577" y="20611"/>
                </a:lnTo>
                <a:lnTo>
                  <a:pt x="156234" y="5356"/>
                </a:lnTo>
                <a:lnTo>
                  <a:pt x="202692" y="0"/>
                </a:lnTo>
                <a:lnTo>
                  <a:pt x="1368552" y="0"/>
                </a:lnTo>
                <a:lnTo>
                  <a:pt x="1415009" y="5356"/>
                </a:lnTo>
                <a:lnTo>
                  <a:pt x="1457666" y="20611"/>
                </a:lnTo>
                <a:lnTo>
                  <a:pt x="1495301" y="44547"/>
                </a:lnTo>
                <a:lnTo>
                  <a:pt x="1526696" y="75942"/>
                </a:lnTo>
                <a:lnTo>
                  <a:pt x="1550632" y="113577"/>
                </a:lnTo>
                <a:lnTo>
                  <a:pt x="1565887" y="156234"/>
                </a:lnTo>
                <a:lnTo>
                  <a:pt x="1571243" y="202692"/>
                </a:lnTo>
                <a:lnTo>
                  <a:pt x="1571243" y="1013460"/>
                </a:lnTo>
                <a:lnTo>
                  <a:pt x="1565887" y="1059917"/>
                </a:lnTo>
                <a:lnTo>
                  <a:pt x="1550632" y="1102574"/>
                </a:lnTo>
                <a:lnTo>
                  <a:pt x="1526696" y="1140209"/>
                </a:lnTo>
                <a:lnTo>
                  <a:pt x="1495301" y="1171604"/>
                </a:lnTo>
                <a:lnTo>
                  <a:pt x="1457666" y="1195540"/>
                </a:lnTo>
                <a:lnTo>
                  <a:pt x="1415009" y="1210795"/>
                </a:lnTo>
                <a:lnTo>
                  <a:pt x="1368552" y="1216152"/>
                </a:lnTo>
                <a:lnTo>
                  <a:pt x="202692" y="1216152"/>
                </a:lnTo>
                <a:lnTo>
                  <a:pt x="156234" y="1210795"/>
                </a:lnTo>
                <a:lnTo>
                  <a:pt x="113577" y="1195540"/>
                </a:lnTo>
                <a:lnTo>
                  <a:pt x="75942" y="1171604"/>
                </a:lnTo>
                <a:lnTo>
                  <a:pt x="44547" y="1140209"/>
                </a:lnTo>
                <a:lnTo>
                  <a:pt x="20611" y="1102574"/>
                </a:lnTo>
                <a:lnTo>
                  <a:pt x="5356" y="1059917"/>
                </a:lnTo>
                <a:lnTo>
                  <a:pt x="0" y="1013460"/>
                </a:lnTo>
                <a:lnTo>
                  <a:pt x="0" y="202692"/>
                </a:lnTo>
                <a:close/>
              </a:path>
            </a:pathLst>
          </a:custGeom>
          <a:ln w="28575">
            <a:solidFill>
              <a:srgbClr val="032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027933" y="3796665"/>
            <a:ext cx="12293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курсов</a:t>
            </a:r>
            <a:endParaRPr sz="1800">
              <a:latin typeface="Arial Narrow"/>
              <a:cs typeface="Arial Narrow"/>
            </a:endParaRPr>
          </a:p>
          <a:p>
            <a:pPr marL="12700" marR="5080" indent="2540" algn="ctr">
              <a:lnSpc>
                <a:spcPct val="100000"/>
              </a:lnSpc>
            </a:pP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внеурочной деятельности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501134" y="3617214"/>
            <a:ext cx="1071880" cy="1216660"/>
          </a:xfrm>
          <a:custGeom>
            <a:avLst/>
            <a:gdLst/>
            <a:ahLst/>
            <a:cxnLst/>
            <a:rect l="l" t="t" r="r" b="b"/>
            <a:pathLst>
              <a:path w="1071879" h="1216660">
                <a:moveTo>
                  <a:pt x="0" y="178562"/>
                </a:moveTo>
                <a:lnTo>
                  <a:pt x="6382" y="131071"/>
                </a:lnTo>
                <a:lnTo>
                  <a:pt x="24393" y="88410"/>
                </a:lnTo>
                <a:lnTo>
                  <a:pt x="52323" y="52276"/>
                </a:lnTo>
                <a:lnTo>
                  <a:pt x="88467" y="24365"/>
                </a:lnTo>
                <a:lnTo>
                  <a:pt x="131115" y="6374"/>
                </a:lnTo>
                <a:lnTo>
                  <a:pt x="178562" y="0"/>
                </a:lnTo>
                <a:lnTo>
                  <a:pt x="892810" y="0"/>
                </a:lnTo>
                <a:lnTo>
                  <a:pt x="940256" y="6374"/>
                </a:lnTo>
                <a:lnTo>
                  <a:pt x="982904" y="24365"/>
                </a:lnTo>
                <a:lnTo>
                  <a:pt x="1019048" y="52276"/>
                </a:lnTo>
                <a:lnTo>
                  <a:pt x="1046978" y="88410"/>
                </a:lnTo>
                <a:lnTo>
                  <a:pt x="1064989" y="131071"/>
                </a:lnTo>
                <a:lnTo>
                  <a:pt x="1071371" y="178562"/>
                </a:lnTo>
                <a:lnTo>
                  <a:pt x="1071371" y="1037590"/>
                </a:lnTo>
                <a:lnTo>
                  <a:pt x="1064989" y="1085036"/>
                </a:lnTo>
                <a:lnTo>
                  <a:pt x="1046978" y="1127684"/>
                </a:lnTo>
                <a:lnTo>
                  <a:pt x="1019048" y="1163828"/>
                </a:lnTo>
                <a:lnTo>
                  <a:pt x="982904" y="1191758"/>
                </a:lnTo>
                <a:lnTo>
                  <a:pt x="940256" y="1209769"/>
                </a:lnTo>
                <a:lnTo>
                  <a:pt x="892810" y="1216152"/>
                </a:lnTo>
                <a:lnTo>
                  <a:pt x="178562" y="1216152"/>
                </a:lnTo>
                <a:lnTo>
                  <a:pt x="131115" y="1209769"/>
                </a:lnTo>
                <a:lnTo>
                  <a:pt x="88467" y="1191758"/>
                </a:lnTo>
                <a:lnTo>
                  <a:pt x="52324" y="1163827"/>
                </a:lnTo>
                <a:lnTo>
                  <a:pt x="24393" y="1127684"/>
                </a:lnTo>
                <a:lnTo>
                  <a:pt x="6382" y="1085036"/>
                </a:lnTo>
                <a:lnTo>
                  <a:pt x="0" y="1037590"/>
                </a:lnTo>
                <a:lnTo>
                  <a:pt x="0" y="178562"/>
                </a:lnTo>
                <a:close/>
              </a:path>
            </a:pathLst>
          </a:custGeom>
          <a:ln w="28575">
            <a:solidFill>
              <a:srgbClr val="032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646803" y="3933825"/>
            <a:ext cx="7804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2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учебных модулей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>
                <a:latin typeface="Times New Roman"/>
                <a:cs typeface="Times New Roman"/>
              </a:rPr>
              <a:t>19</a:t>
            </a:fld>
            <a:endParaRPr spc="-25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92596" y="169163"/>
            <a:ext cx="780415" cy="346075"/>
          </a:xfrm>
          <a:custGeom>
            <a:avLst/>
            <a:gdLst/>
            <a:ahLst/>
            <a:cxnLst/>
            <a:rect l="l" t="t" r="r" b="b"/>
            <a:pathLst>
              <a:path w="780415" h="346075">
                <a:moveTo>
                  <a:pt x="252983" y="0"/>
                </a:moveTo>
                <a:lnTo>
                  <a:pt x="0" y="345947"/>
                </a:lnTo>
                <a:lnTo>
                  <a:pt x="780287" y="345947"/>
                </a:lnTo>
                <a:lnTo>
                  <a:pt x="252983" y="0"/>
                </a:lnTo>
                <a:close/>
              </a:path>
            </a:pathLst>
          </a:custGeom>
          <a:solidFill>
            <a:srgbClr val="1C2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7073265" cy="1769745"/>
            <a:chOff x="0" y="0"/>
            <a:chExt cx="7073265" cy="176974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6756400" cy="1769745"/>
            </a:xfrm>
            <a:custGeom>
              <a:avLst/>
              <a:gdLst/>
              <a:ahLst/>
              <a:cxnLst/>
              <a:rect l="l" t="t" r="r" b="b"/>
              <a:pathLst>
                <a:path w="6756400" h="1769745">
                  <a:moveTo>
                    <a:pt x="6755892" y="0"/>
                  </a:moveTo>
                  <a:lnTo>
                    <a:pt x="5434584" y="0"/>
                  </a:lnTo>
                  <a:lnTo>
                    <a:pt x="5428488" y="0"/>
                  </a:lnTo>
                  <a:lnTo>
                    <a:pt x="0" y="0"/>
                  </a:lnTo>
                  <a:lnTo>
                    <a:pt x="0" y="1769364"/>
                  </a:lnTo>
                  <a:lnTo>
                    <a:pt x="5428488" y="1769364"/>
                  </a:lnTo>
                  <a:lnTo>
                    <a:pt x="5434584" y="1769364"/>
                  </a:lnTo>
                  <a:lnTo>
                    <a:pt x="5434584" y="1761248"/>
                  </a:lnTo>
                  <a:lnTo>
                    <a:pt x="6755892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07491"/>
              <a:ext cx="7073265" cy="1030605"/>
            </a:xfrm>
            <a:custGeom>
              <a:avLst/>
              <a:gdLst/>
              <a:ahLst/>
              <a:cxnLst/>
              <a:rect l="l" t="t" r="r" b="b"/>
              <a:pathLst>
                <a:path w="7073265" h="1030605">
                  <a:moveTo>
                    <a:pt x="7072884" y="0"/>
                  </a:moveTo>
                  <a:lnTo>
                    <a:pt x="6303264" y="0"/>
                  </a:lnTo>
                  <a:lnTo>
                    <a:pt x="6300216" y="0"/>
                  </a:lnTo>
                  <a:lnTo>
                    <a:pt x="0" y="0"/>
                  </a:lnTo>
                  <a:lnTo>
                    <a:pt x="0" y="1030224"/>
                  </a:lnTo>
                  <a:lnTo>
                    <a:pt x="6300216" y="1030224"/>
                  </a:lnTo>
                  <a:lnTo>
                    <a:pt x="6303264" y="1030224"/>
                  </a:lnTo>
                  <a:lnTo>
                    <a:pt x="6303264" y="1026160"/>
                  </a:lnTo>
                  <a:lnTo>
                    <a:pt x="7072884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6946392" y="6597395"/>
            <a:ext cx="394970" cy="175260"/>
          </a:xfrm>
          <a:custGeom>
            <a:avLst/>
            <a:gdLst/>
            <a:ahLst/>
            <a:cxnLst/>
            <a:rect l="l" t="t" r="r" b="b"/>
            <a:pathLst>
              <a:path w="394970" h="175259">
                <a:moveTo>
                  <a:pt x="394715" y="0"/>
                </a:moveTo>
                <a:lnTo>
                  <a:pt x="0" y="0"/>
                </a:lnTo>
                <a:lnTo>
                  <a:pt x="266700" y="175259"/>
                </a:lnTo>
                <a:lnTo>
                  <a:pt x="394715" y="0"/>
                </a:lnTo>
                <a:close/>
              </a:path>
            </a:pathLst>
          </a:custGeom>
          <a:solidFill>
            <a:srgbClr val="D2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949440" y="5963411"/>
            <a:ext cx="2194560" cy="894715"/>
            <a:chOff x="6949440" y="5963411"/>
            <a:chExt cx="2194560" cy="894715"/>
          </a:xfrm>
        </p:grpSpPr>
        <p:sp>
          <p:nvSpPr>
            <p:cNvPr id="9" name="object 9"/>
            <p:cNvSpPr/>
            <p:nvPr/>
          </p:nvSpPr>
          <p:spPr>
            <a:xfrm>
              <a:off x="7106412" y="5963411"/>
              <a:ext cx="2037714" cy="894715"/>
            </a:xfrm>
            <a:custGeom>
              <a:avLst/>
              <a:gdLst/>
              <a:ahLst/>
              <a:cxnLst/>
              <a:rect l="l" t="t" r="r" b="b"/>
              <a:pathLst>
                <a:path w="2037715" h="894715">
                  <a:moveTo>
                    <a:pt x="2037575" y="0"/>
                  </a:moveTo>
                  <a:lnTo>
                    <a:pt x="670560" y="0"/>
                  </a:lnTo>
                  <a:lnTo>
                    <a:pt x="669036" y="0"/>
                  </a:lnTo>
                  <a:lnTo>
                    <a:pt x="669036" y="2044"/>
                  </a:lnTo>
                  <a:lnTo>
                    <a:pt x="0" y="894588"/>
                  </a:lnTo>
                  <a:lnTo>
                    <a:pt x="669036" y="894588"/>
                  </a:lnTo>
                  <a:lnTo>
                    <a:pt x="670560" y="894588"/>
                  </a:lnTo>
                  <a:lnTo>
                    <a:pt x="2037575" y="894588"/>
                  </a:lnTo>
                  <a:lnTo>
                    <a:pt x="2037575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49440" y="6195059"/>
              <a:ext cx="2194560" cy="407034"/>
            </a:xfrm>
            <a:custGeom>
              <a:avLst/>
              <a:gdLst/>
              <a:ahLst/>
              <a:cxnLst/>
              <a:rect l="l" t="t" r="r" b="b"/>
              <a:pathLst>
                <a:path w="2194559" h="407034">
                  <a:moveTo>
                    <a:pt x="2194560" y="0"/>
                  </a:moveTo>
                  <a:lnTo>
                    <a:pt x="304800" y="0"/>
                  </a:lnTo>
                  <a:lnTo>
                    <a:pt x="298704" y="0"/>
                  </a:lnTo>
                  <a:lnTo>
                    <a:pt x="298704" y="8140"/>
                  </a:lnTo>
                  <a:lnTo>
                    <a:pt x="0" y="406908"/>
                  </a:lnTo>
                  <a:lnTo>
                    <a:pt x="298704" y="406908"/>
                  </a:lnTo>
                  <a:lnTo>
                    <a:pt x="304800" y="406908"/>
                  </a:lnTo>
                  <a:lnTo>
                    <a:pt x="2194560" y="406908"/>
                  </a:lnTo>
                  <a:lnTo>
                    <a:pt x="2194560" y="0"/>
                  </a:lnTo>
                  <a:close/>
                </a:path>
              </a:pathLst>
            </a:custGeom>
            <a:solidFill>
              <a:srgbClr val="FFC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8011" y="2016255"/>
            <a:ext cx="2965662" cy="417268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8071" y="1917192"/>
            <a:ext cx="2915353" cy="414220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364107" y="6218326"/>
            <a:ext cx="679386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0000"/>
                </a:solidFill>
                <a:latin typeface="Arial Narrow"/>
                <a:cs typeface="Arial Narrow"/>
              </a:rPr>
              <a:t>Опубликовано</a:t>
            </a:r>
            <a:r>
              <a:rPr sz="1500" b="1" spc="-2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 Narrow"/>
                <a:cs typeface="Arial Narrow"/>
              </a:rPr>
              <a:t>на</a:t>
            </a:r>
            <a:r>
              <a:rPr sz="1500" b="1" spc="-2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 Narrow"/>
                <a:cs typeface="Arial Narrow"/>
              </a:rPr>
              <a:t>официальном</a:t>
            </a:r>
            <a:r>
              <a:rPr sz="1500" b="1" spc="-5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500" b="1" spc="-10" dirty="0">
                <a:solidFill>
                  <a:srgbClr val="FF0000"/>
                </a:solidFill>
                <a:latin typeface="Arial Narrow"/>
                <a:cs typeface="Arial Narrow"/>
              </a:rPr>
              <a:t>интернет-</a:t>
            </a:r>
            <a:r>
              <a:rPr sz="1500" b="1" dirty="0">
                <a:solidFill>
                  <a:srgbClr val="FF0000"/>
                </a:solidFill>
                <a:latin typeface="Arial Narrow"/>
                <a:cs typeface="Arial Narrow"/>
              </a:rPr>
              <a:t>портале</a:t>
            </a:r>
            <a:r>
              <a:rPr sz="1500" b="1" spc="-3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 Narrow"/>
                <a:cs typeface="Arial Narrow"/>
              </a:rPr>
              <a:t>правовой</a:t>
            </a:r>
            <a:r>
              <a:rPr sz="1500" b="1" spc="-5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 Narrow"/>
                <a:cs typeface="Arial Narrow"/>
              </a:rPr>
              <a:t>информации</a:t>
            </a:r>
            <a:r>
              <a:rPr sz="1500" b="1" spc="-5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 Narrow"/>
                <a:cs typeface="Arial Narrow"/>
              </a:rPr>
              <a:t>05.07.2021</a:t>
            </a:r>
            <a:r>
              <a:rPr sz="1500" b="1" spc="-1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500" b="1" spc="-25" dirty="0">
                <a:solidFill>
                  <a:srgbClr val="FF0000"/>
                </a:solidFill>
                <a:latin typeface="Arial Narrow"/>
                <a:cs typeface="Arial Narrow"/>
              </a:rPr>
              <a:t>г.</a:t>
            </a:r>
            <a:endParaRPr sz="15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500" b="1" dirty="0">
                <a:solidFill>
                  <a:srgbClr val="FF0000"/>
                </a:solidFill>
                <a:latin typeface="Arial Narrow"/>
                <a:cs typeface="Arial Narrow"/>
              </a:rPr>
              <a:t>Вступил</a:t>
            </a:r>
            <a:r>
              <a:rPr sz="1500" b="1" spc="-2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 Narrow"/>
                <a:cs typeface="Arial Narrow"/>
              </a:rPr>
              <a:t>в</a:t>
            </a:r>
            <a:r>
              <a:rPr sz="1500" b="1" spc="-1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 Narrow"/>
                <a:cs typeface="Arial Narrow"/>
              </a:rPr>
              <a:t>силу</a:t>
            </a:r>
            <a:r>
              <a:rPr sz="1500" b="1" spc="-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 Narrow"/>
                <a:cs typeface="Arial Narrow"/>
              </a:rPr>
              <a:t>с</a:t>
            </a:r>
            <a:r>
              <a:rPr sz="1500" b="1" spc="-1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 Narrow"/>
                <a:cs typeface="Arial Narrow"/>
              </a:rPr>
              <a:t>16</a:t>
            </a:r>
            <a:r>
              <a:rPr sz="1500" b="1" spc="-1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 Narrow"/>
                <a:cs typeface="Arial Narrow"/>
              </a:rPr>
              <a:t>июля</a:t>
            </a:r>
            <a:r>
              <a:rPr sz="1500" b="1" spc="-2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500" b="1" dirty="0">
                <a:solidFill>
                  <a:srgbClr val="FF0000"/>
                </a:solidFill>
                <a:latin typeface="Arial Narrow"/>
                <a:cs typeface="Arial Narrow"/>
              </a:rPr>
              <a:t>2021</a:t>
            </a:r>
            <a:r>
              <a:rPr sz="1500" b="1" spc="-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500" b="1" spc="-25" dirty="0">
                <a:solidFill>
                  <a:srgbClr val="FF0000"/>
                </a:solidFill>
                <a:latin typeface="Arial Narrow"/>
                <a:cs typeface="Arial Narrow"/>
              </a:rPr>
              <a:t>г.</a:t>
            </a:r>
            <a:endParaRPr sz="15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50812" y="1350899"/>
          <a:ext cx="8514080" cy="45783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4880"/>
                <a:gridCol w="3143249"/>
                <a:gridCol w="3143250"/>
              </a:tblGrid>
              <a:tr h="31877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b="1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Критерий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Старый</a:t>
                      </a:r>
                      <a:r>
                        <a:rPr sz="1400" b="1" spc="-4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ФГОС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Новый</a:t>
                      </a:r>
                      <a:r>
                        <a:rPr sz="1400" b="1" spc="-4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ФГОС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</a:tr>
              <a:tr h="7454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Виды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698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12827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Рабочие</a:t>
                      </a:r>
                      <a:r>
                        <a:rPr sz="1400" spc="-4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программы</a:t>
                      </a:r>
                      <a:r>
                        <a:rPr sz="14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учебных</a:t>
                      </a:r>
                      <a:r>
                        <a:rPr sz="14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предметов</a:t>
                      </a:r>
                      <a:r>
                        <a:rPr sz="14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5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и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курсов,</a:t>
                      </a:r>
                      <a:r>
                        <a:rPr sz="14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том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числе</a:t>
                      </a:r>
                      <a:r>
                        <a:rPr sz="14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внеурочной деятельности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06045" marR="11874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Рабочие</a:t>
                      </a:r>
                      <a:r>
                        <a:rPr sz="1400" spc="-4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программы</a:t>
                      </a:r>
                      <a:r>
                        <a:rPr sz="14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учебных</a:t>
                      </a:r>
                      <a:r>
                        <a:rPr sz="14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предметов,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учебных</a:t>
                      </a:r>
                      <a:r>
                        <a:rPr sz="14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курсов,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14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том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числе</a:t>
                      </a:r>
                      <a:r>
                        <a:rPr sz="14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внеурочной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деятельности,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учебных</a:t>
                      </a:r>
                      <a:r>
                        <a:rPr sz="14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модулей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</a:tr>
              <a:tr h="7454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Структура</a:t>
                      </a:r>
                      <a:r>
                        <a:rPr sz="1400" spc="-4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рабочих</a:t>
                      </a:r>
                      <a:r>
                        <a:rPr sz="14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534670" algn="just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Различается</a:t>
                      </a:r>
                      <a:r>
                        <a:rPr sz="14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для</a:t>
                      </a:r>
                      <a:r>
                        <a:rPr sz="1400" spc="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рабочих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учебных</a:t>
                      </a:r>
                      <a:r>
                        <a:rPr sz="14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предметов,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курсов</a:t>
                      </a:r>
                      <a:r>
                        <a:rPr sz="14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14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курсов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внеурочной</a:t>
                      </a:r>
                      <a:r>
                        <a:rPr sz="1400" spc="-3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деятельности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6045" marR="10922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Одинаковая</a:t>
                      </a:r>
                      <a:r>
                        <a:rPr sz="14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для</a:t>
                      </a:r>
                      <a:r>
                        <a:rPr sz="14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всех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рабочих</a:t>
                      </a:r>
                      <a:r>
                        <a:rPr sz="14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программ, </a:t>
                      </a:r>
                      <a:r>
                        <a:rPr sz="1400" spc="-5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том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числе</a:t>
                      </a:r>
                      <a:r>
                        <a:rPr sz="14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внеурочной деятельности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</a:tr>
              <a:tr h="745490">
                <a:tc>
                  <a:txBody>
                    <a:bodyPr/>
                    <a:lstStyle/>
                    <a:p>
                      <a:pPr marL="104775" marR="13335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Тематическое</a:t>
                      </a:r>
                      <a:r>
                        <a:rPr sz="1400" spc="-3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планирование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рабочих</a:t>
                      </a:r>
                      <a:r>
                        <a:rPr sz="14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учебных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предметов,</a:t>
                      </a:r>
                      <a:r>
                        <a:rPr sz="14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курсов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133350" algn="just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14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учетом</a:t>
                      </a:r>
                      <a:r>
                        <a:rPr sz="14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рабочей</a:t>
                      </a:r>
                      <a:r>
                        <a:rPr sz="14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программы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воспитания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14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указанием</a:t>
                      </a:r>
                      <a:r>
                        <a:rPr sz="1400" spc="-3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количества</a:t>
                      </a:r>
                      <a:r>
                        <a:rPr sz="1400" spc="-4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часов,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отводимых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на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освоение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каждой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темы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106045" marR="30226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14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указанием</a:t>
                      </a:r>
                      <a:r>
                        <a:rPr sz="1400" spc="-4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количества</a:t>
                      </a:r>
                      <a:r>
                        <a:rPr sz="14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академических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часов,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отводимых</a:t>
                      </a:r>
                      <a:r>
                        <a:rPr sz="1400" spc="-3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на</a:t>
                      </a:r>
                      <a:r>
                        <a:rPr sz="14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освоение</a:t>
                      </a:r>
                      <a:r>
                        <a:rPr sz="1400" spc="-3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каждой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темы,</a:t>
                      </a:r>
                      <a:r>
                        <a:rPr sz="1400" spc="-4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возможности</a:t>
                      </a:r>
                      <a:r>
                        <a:rPr sz="1400" spc="-4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использования</a:t>
                      </a:r>
                      <a:r>
                        <a:rPr sz="1400" spc="-4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по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этой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теме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ЭОР</a:t>
                      </a:r>
                      <a:r>
                        <a:rPr sz="14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ЦОР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90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</a:tr>
              <a:tr h="745490">
                <a:tc>
                  <a:txBody>
                    <a:bodyPr/>
                    <a:lstStyle/>
                    <a:p>
                      <a:pPr marL="104775" marR="13335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Тематическое</a:t>
                      </a:r>
                      <a:r>
                        <a:rPr sz="1400" spc="-3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планирование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рабочих</a:t>
                      </a:r>
                      <a:r>
                        <a:rPr sz="14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курсов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внеурочной</a:t>
                      </a:r>
                      <a:r>
                        <a:rPr sz="1400" spc="-3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деятельности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14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учетом</a:t>
                      </a:r>
                      <a:r>
                        <a:rPr sz="14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рабочей</a:t>
                      </a:r>
                      <a:r>
                        <a:rPr sz="14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программы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воспитания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</a:tr>
              <a:tr h="532130">
                <a:tc>
                  <a:txBody>
                    <a:bodyPr/>
                    <a:lstStyle/>
                    <a:p>
                      <a:pPr marL="104775" marR="37211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Учет</a:t>
                      </a:r>
                      <a:r>
                        <a:rPr sz="14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рабочей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программы воспитания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75120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Только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разделе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«Тематическое планирование»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Во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всех</a:t>
                      </a:r>
                      <a:r>
                        <a:rPr sz="14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разделах рабочей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программы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</a:tr>
              <a:tr h="745490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Особенности</a:t>
                      </a:r>
                      <a:r>
                        <a:rPr sz="1400" spc="-5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рабочей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программы</a:t>
                      </a:r>
                      <a:r>
                        <a:rPr sz="1400" spc="-4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курса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внеурочной</a:t>
                      </a:r>
                      <a:r>
                        <a:rPr sz="1400" spc="-3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деятельности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30670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14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содержании</a:t>
                      </a:r>
                      <a:r>
                        <a:rPr sz="1400" spc="-4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программы</a:t>
                      </a:r>
                      <a:r>
                        <a:rPr sz="1400" spc="-4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должны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быть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указаны</a:t>
                      </a:r>
                      <a:r>
                        <a:rPr sz="1400" spc="-4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формы</a:t>
                      </a:r>
                      <a:r>
                        <a:rPr sz="14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организации</a:t>
                      </a:r>
                      <a:r>
                        <a:rPr sz="1400" spc="-3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14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виды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деятельности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6045" marR="600710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программе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должны</a:t>
                      </a:r>
                      <a:r>
                        <a:rPr sz="14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быть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указаны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формы</a:t>
                      </a:r>
                      <a:r>
                        <a:rPr sz="14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проведения</a:t>
                      </a:r>
                      <a:r>
                        <a:rPr sz="14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занятий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>
                <a:latin typeface="Times New Roman"/>
                <a:cs typeface="Times New Roman"/>
              </a:rPr>
              <a:t>20</a:t>
            </a:fld>
            <a:endParaRPr spc="-25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93873" y="285750"/>
            <a:ext cx="6268085" cy="931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6060">
              <a:lnSpc>
                <a:spcPct val="100000"/>
              </a:lnSpc>
              <a:spcBef>
                <a:spcPts val="100"/>
              </a:spcBef>
            </a:pPr>
            <a:r>
              <a:rPr sz="2000" b="1" spc="-90" dirty="0">
                <a:solidFill>
                  <a:srgbClr val="1C2043"/>
                </a:solidFill>
                <a:latin typeface="Times New Roman"/>
                <a:cs typeface="Times New Roman"/>
              </a:rPr>
              <a:t>Изменения</a:t>
            </a:r>
            <a:r>
              <a:rPr sz="2000" b="1" spc="-35" dirty="0">
                <a:solidFill>
                  <a:srgbClr val="1C2043"/>
                </a:solidFill>
                <a:latin typeface="Times New Roman"/>
                <a:cs typeface="Times New Roman"/>
              </a:rPr>
              <a:t> </a:t>
            </a:r>
            <a:r>
              <a:rPr sz="2000" b="1" spc="-90" dirty="0">
                <a:solidFill>
                  <a:srgbClr val="1C2043"/>
                </a:solidFill>
                <a:latin typeface="Times New Roman"/>
                <a:cs typeface="Times New Roman"/>
              </a:rPr>
              <a:t>в</a:t>
            </a:r>
            <a:r>
              <a:rPr sz="2000" b="1" spc="-20" dirty="0">
                <a:solidFill>
                  <a:srgbClr val="1C2043"/>
                </a:solidFill>
                <a:latin typeface="Times New Roman"/>
                <a:cs typeface="Times New Roman"/>
              </a:rPr>
              <a:t> </a:t>
            </a:r>
            <a:r>
              <a:rPr sz="2000" b="1" spc="-80" dirty="0">
                <a:solidFill>
                  <a:srgbClr val="1C2043"/>
                </a:solidFill>
                <a:latin typeface="Times New Roman"/>
                <a:cs typeface="Times New Roman"/>
              </a:rPr>
              <a:t>обновленных</a:t>
            </a:r>
            <a:r>
              <a:rPr sz="2000" b="1" spc="-25" dirty="0">
                <a:solidFill>
                  <a:srgbClr val="1C2043"/>
                </a:solidFill>
                <a:latin typeface="Times New Roman"/>
                <a:cs typeface="Times New Roman"/>
              </a:rPr>
              <a:t> </a:t>
            </a:r>
            <a:r>
              <a:rPr sz="2000" b="1" spc="-310" dirty="0">
                <a:solidFill>
                  <a:srgbClr val="1C2043"/>
                </a:solidFill>
                <a:latin typeface="Times New Roman"/>
                <a:cs typeface="Times New Roman"/>
              </a:rPr>
              <a:t>ФГОС</a:t>
            </a:r>
            <a:r>
              <a:rPr sz="2000" b="1" spc="-50" dirty="0">
                <a:solidFill>
                  <a:srgbClr val="1C2043"/>
                </a:solidFill>
                <a:latin typeface="Times New Roman"/>
                <a:cs typeface="Times New Roman"/>
              </a:rPr>
              <a:t> </a:t>
            </a:r>
            <a:r>
              <a:rPr sz="2000" b="1" spc="-350" dirty="0">
                <a:solidFill>
                  <a:srgbClr val="1C2043"/>
                </a:solidFill>
                <a:latin typeface="Times New Roman"/>
                <a:cs typeface="Times New Roman"/>
              </a:rPr>
              <a:t>НОО</a:t>
            </a:r>
            <a:r>
              <a:rPr sz="2000" b="1" spc="-20" dirty="0">
                <a:solidFill>
                  <a:srgbClr val="1C2043"/>
                </a:solidFill>
                <a:latin typeface="Times New Roman"/>
                <a:cs typeface="Times New Roman"/>
              </a:rPr>
              <a:t> </a:t>
            </a:r>
            <a:r>
              <a:rPr sz="2000" b="1" spc="-170" dirty="0">
                <a:solidFill>
                  <a:srgbClr val="1C2043"/>
                </a:solidFill>
                <a:latin typeface="Times New Roman"/>
                <a:cs typeface="Times New Roman"/>
              </a:rPr>
              <a:t>и</a:t>
            </a:r>
            <a:r>
              <a:rPr sz="2000" b="1" spc="-20" dirty="0">
                <a:solidFill>
                  <a:srgbClr val="1C2043"/>
                </a:solidFill>
                <a:latin typeface="Times New Roman"/>
                <a:cs typeface="Times New Roman"/>
              </a:rPr>
              <a:t> </a:t>
            </a:r>
            <a:r>
              <a:rPr sz="2000" b="1" spc="-385" dirty="0">
                <a:solidFill>
                  <a:srgbClr val="1C2043"/>
                </a:solidFill>
                <a:latin typeface="Times New Roman"/>
                <a:cs typeface="Times New Roman"/>
              </a:rPr>
              <a:t>ООО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1C2043"/>
                </a:solidFill>
                <a:latin typeface="Arial Narrow"/>
                <a:cs typeface="Arial Narrow"/>
              </a:rPr>
              <a:t>Требования</a:t>
            </a:r>
            <a:r>
              <a:rPr sz="2000" b="1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2000" b="1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1C2043"/>
                </a:solidFill>
                <a:latin typeface="Arial Narrow"/>
                <a:cs typeface="Arial Narrow"/>
              </a:rPr>
              <a:t>рабочим</a:t>
            </a:r>
            <a:r>
              <a:rPr sz="2000" b="1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000" b="1" spc="-10" dirty="0">
                <a:solidFill>
                  <a:srgbClr val="1C2043"/>
                </a:solidFill>
                <a:latin typeface="Arial Narrow"/>
                <a:cs typeface="Arial Narrow"/>
              </a:rPr>
              <a:t>программам</a:t>
            </a:r>
            <a:endParaRPr sz="2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4994" y="273812"/>
            <a:ext cx="47847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90" dirty="0">
                <a:latin typeface="Times New Roman"/>
                <a:cs typeface="Times New Roman"/>
              </a:rPr>
              <a:t>Изменения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90" dirty="0">
                <a:latin typeface="Times New Roman"/>
                <a:cs typeface="Times New Roman"/>
              </a:rPr>
              <a:t>в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80" dirty="0">
                <a:latin typeface="Times New Roman"/>
                <a:cs typeface="Times New Roman"/>
              </a:rPr>
              <a:t>обновленных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310" dirty="0">
                <a:latin typeface="Times New Roman"/>
                <a:cs typeface="Times New Roman"/>
              </a:rPr>
              <a:t>ФГОС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350" dirty="0">
                <a:latin typeface="Times New Roman"/>
                <a:cs typeface="Times New Roman"/>
              </a:rPr>
              <a:t>НОО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70" dirty="0">
                <a:latin typeface="Times New Roman"/>
                <a:cs typeface="Times New Roman"/>
              </a:rPr>
              <a:t>и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385" dirty="0">
                <a:latin typeface="Times New Roman"/>
                <a:cs typeface="Times New Roman"/>
              </a:rPr>
              <a:t>ООО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>
                <a:latin typeface="Times New Roman"/>
                <a:cs typeface="Times New Roman"/>
              </a:rPr>
              <a:t>21</a:t>
            </a:fld>
            <a:endParaRPr spc="-25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93494" y="1101674"/>
            <a:ext cx="53828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Требования</a:t>
            </a:r>
            <a:r>
              <a:rPr sz="1800" b="1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1800" b="1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структуре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рабочей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программы</a:t>
            </a:r>
            <a:r>
              <a:rPr sz="1800" b="1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воспитания</a:t>
            </a:r>
            <a:endParaRPr sz="1800">
              <a:latin typeface="Arial Narrow"/>
              <a:cs typeface="Arial Narrow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50812" y="1636648"/>
          <a:ext cx="8442960" cy="4213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7250"/>
                <a:gridCol w="3714750"/>
                <a:gridCol w="3857625"/>
              </a:tblGrid>
              <a:tr h="306705">
                <a:tc rowSpan="2"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600" b="1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Номер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раздела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6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Название</a:t>
                      </a:r>
                      <a:r>
                        <a:rPr sz="1600" b="1" spc="-7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раздела</a:t>
                      </a:r>
                      <a:r>
                        <a:rPr sz="1600" b="1" spc="-7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рабочей</a:t>
                      </a:r>
                      <a:r>
                        <a:rPr sz="1600" b="1" spc="-8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программы</a:t>
                      </a:r>
                      <a:r>
                        <a:rPr sz="1600" b="1" spc="-7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воспитания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067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87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6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Старый</a:t>
                      </a:r>
                      <a:r>
                        <a:rPr sz="1600" b="1" spc="-5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ФГОС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6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Новый</a:t>
                      </a:r>
                      <a:r>
                        <a:rPr sz="1600" b="1" spc="-4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ФГОС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6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42481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6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Описание</a:t>
                      </a:r>
                      <a:r>
                        <a:rPr sz="1600" spc="-3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особенностей</a:t>
                      </a:r>
                      <a:r>
                        <a:rPr sz="1600" spc="-6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воспитательного процесса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735" marR="995044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6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Анализ</a:t>
                      </a:r>
                      <a:r>
                        <a:rPr sz="1600" spc="-4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воспитательного</a:t>
                      </a:r>
                      <a:r>
                        <a:rPr sz="1600" spc="-6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процесса</a:t>
                      </a:r>
                      <a:r>
                        <a:rPr sz="1600" spc="-3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 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организации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</a:tr>
              <a:tr h="306705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6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2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6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Цель</a:t>
                      </a:r>
                      <a:r>
                        <a:rPr sz="1600" spc="-5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1600" spc="-5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задачи</a:t>
                      </a:r>
                      <a:r>
                        <a:rPr sz="1600" spc="-4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воспитания</a:t>
                      </a:r>
                      <a:r>
                        <a:rPr sz="1600" spc="-4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обучающихся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6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Без</a:t>
                      </a:r>
                      <a:r>
                        <a:rPr sz="1600" spc="-4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изменений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</a:tr>
              <a:tr h="1365885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6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3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63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6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Виды,</a:t>
                      </a:r>
                      <a:r>
                        <a:rPr sz="16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формы</a:t>
                      </a:r>
                      <a:r>
                        <a:rPr sz="1600" spc="-4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16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содержание</a:t>
                      </a:r>
                      <a:r>
                        <a:rPr sz="1600" spc="-4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совместной деятельности</a:t>
                      </a:r>
                      <a:r>
                        <a:rPr sz="16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педагогических работников, обучающихся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и 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социальных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партнеров организации,</a:t>
                      </a:r>
                      <a:r>
                        <a:rPr sz="1600" spc="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осуществляющей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  <a:p>
                      <a:pPr marL="381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образовательную</a:t>
                      </a:r>
                      <a:r>
                        <a:rPr sz="16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деятельность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735" marR="5651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6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Виды,</a:t>
                      </a:r>
                      <a:r>
                        <a:rPr sz="16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формы</a:t>
                      </a:r>
                      <a:r>
                        <a:rPr sz="1600" spc="-4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16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содержание</a:t>
                      </a:r>
                      <a:r>
                        <a:rPr sz="1600" spc="-4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воспитательной деятельности</a:t>
                      </a:r>
                      <a:r>
                        <a:rPr sz="1600" spc="-6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16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учетом</a:t>
                      </a:r>
                      <a:r>
                        <a:rPr sz="1600" spc="-6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специфики</a:t>
                      </a:r>
                      <a:r>
                        <a:rPr sz="16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организации, интересов</a:t>
                      </a:r>
                      <a:r>
                        <a:rPr sz="1600" spc="-6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субъекта</a:t>
                      </a:r>
                      <a:r>
                        <a:rPr sz="1600" spc="-5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воспитания,</a:t>
                      </a:r>
                      <a:r>
                        <a:rPr sz="1600" spc="-4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тематики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учебных</a:t>
                      </a:r>
                      <a:r>
                        <a:rPr sz="1600" spc="-6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модулей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</a:tr>
              <a:tr h="1302385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6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4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6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Основные</a:t>
                      </a:r>
                      <a:r>
                        <a:rPr sz="16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направления</a:t>
                      </a:r>
                      <a:r>
                        <a:rPr sz="1600" spc="-4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самоанализа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  <a:p>
                      <a:pPr marL="38100" marR="603885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воспитательной</a:t>
                      </a:r>
                      <a:r>
                        <a:rPr sz="1600" spc="-3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работы</a:t>
                      </a:r>
                      <a:r>
                        <a:rPr sz="1600" spc="-4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16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организации, осуществляющей</a:t>
                      </a:r>
                      <a:r>
                        <a:rPr sz="16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образовательную деятельность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38735" marR="14986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6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Система</a:t>
                      </a:r>
                      <a:r>
                        <a:rPr sz="1600" spc="-4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поощрения</a:t>
                      </a:r>
                      <a:r>
                        <a:rPr sz="1600" spc="-6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социальной</a:t>
                      </a:r>
                      <a:r>
                        <a:rPr sz="1600" spc="-5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успешности</a:t>
                      </a:r>
                      <a:r>
                        <a:rPr sz="16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5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и 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проявлений</a:t>
                      </a:r>
                      <a:r>
                        <a:rPr sz="1600" spc="-4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активной</a:t>
                      </a:r>
                      <a:r>
                        <a:rPr sz="16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жизненной</a:t>
                      </a:r>
                      <a:r>
                        <a:rPr sz="16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позиции обучающихся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0917" y="6286601"/>
            <a:ext cx="165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3F3F3"/>
                </a:solidFill>
                <a:latin typeface="Arial Narrow"/>
                <a:cs typeface="Arial Narrow"/>
              </a:rPr>
              <a:t>23</a:t>
            </a:r>
            <a:endParaRPr sz="12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9374" y="1279525"/>
            <a:ext cx="8442960" cy="5155565"/>
            <a:chOff x="279374" y="1279525"/>
            <a:chExt cx="8442960" cy="5155565"/>
          </a:xfrm>
        </p:grpSpPr>
        <p:sp>
          <p:nvSpPr>
            <p:cNvPr id="4" name="object 4"/>
            <p:cNvSpPr/>
            <p:nvPr/>
          </p:nvSpPr>
          <p:spPr>
            <a:xfrm>
              <a:off x="285724" y="1285862"/>
              <a:ext cx="8430260" cy="4863465"/>
            </a:xfrm>
            <a:custGeom>
              <a:avLst/>
              <a:gdLst/>
              <a:ahLst/>
              <a:cxnLst/>
              <a:rect l="l" t="t" r="r" b="b"/>
              <a:pathLst>
                <a:path w="8430260" h="4863465">
                  <a:moveTo>
                    <a:pt x="3143250" y="4583315"/>
                  </a:moveTo>
                  <a:lnTo>
                    <a:pt x="0" y="4583315"/>
                  </a:lnTo>
                  <a:lnTo>
                    <a:pt x="0" y="4862855"/>
                  </a:lnTo>
                  <a:lnTo>
                    <a:pt x="3143250" y="4862855"/>
                  </a:lnTo>
                  <a:lnTo>
                    <a:pt x="3143250" y="4583315"/>
                  </a:lnTo>
                  <a:close/>
                </a:path>
                <a:path w="8430260" h="4863465">
                  <a:moveTo>
                    <a:pt x="3143250" y="2530741"/>
                  </a:moveTo>
                  <a:lnTo>
                    <a:pt x="0" y="2530741"/>
                  </a:lnTo>
                  <a:lnTo>
                    <a:pt x="0" y="4090428"/>
                  </a:lnTo>
                  <a:lnTo>
                    <a:pt x="3143250" y="4090428"/>
                  </a:lnTo>
                  <a:lnTo>
                    <a:pt x="3143250" y="2530741"/>
                  </a:lnTo>
                  <a:close/>
                </a:path>
                <a:path w="8430260" h="4863465">
                  <a:moveTo>
                    <a:pt x="3143250" y="1758315"/>
                  </a:moveTo>
                  <a:lnTo>
                    <a:pt x="0" y="1758315"/>
                  </a:lnTo>
                  <a:lnTo>
                    <a:pt x="0" y="2037854"/>
                  </a:lnTo>
                  <a:lnTo>
                    <a:pt x="3143250" y="2037854"/>
                  </a:lnTo>
                  <a:lnTo>
                    <a:pt x="3143250" y="1758315"/>
                  </a:lnTo>
                  <a:close/>
                </a:path>
                <a:path w="8430260" h="4863465">
                  <a:moveTo>
                    <a:pt x="3143250" y="772414"/>
                  </a:moveTo>
                  <a:lnTo>
                    <a:pt x="0" y="772414"/>
                  </a:lnTo>
                  <a:lnTo>
                    <a:pt x="0" y="1478673"/>
                  </a:lnTo>
                  <a:lnTo>
                    <a:pt x="3143250" y="1478673"/>
                  </a:lnTo>
                  <a:lnTo>
                    <a:pt x="3143250" y="772414"/>
                  </a:lnTo>
                  <a:close/>
                </a:path>
                <a:path w="8430260" h="4863465">
                  <a:moveTo>
                    <a:pt x="3143250" y="0"/>
                  </a:moveTo>
                  <a:lnTo>
                    <a:pt x="0" y="0"/>
                  </a:lnTo>
                  <a:lnTo>
                    <a:pt x="0" y="279539"/>
                  </a:lnTo>
                  <a:lnTo>
                    <a:pt x="3143250" y="279539"/>
                  </a:lnTo>
                  <a:lnTo>
                    <a:pt x="3143250" y="0"/>
                  </a:lnTo>
                  <a:close/>
                </a:path>
                <a:path w="8430260" h="4863465">
                  <a:moveTo>
                    <a:pt x="8429650" y="4583315"/>
                  </a:moveTo>
                  <a:lnTo>
                    <a:pt x="3143275" y="4583315"/>
                  </a:lnTo>
                  <a:lnTo>
                    <a:pt x="3143275" y="4862855"/>
                  </a:lnTo>
                  <a:lnTo>
                    <a:pt x="8429650" y="4862855"/>
                  </a:lnTo>
                  <a:lnTo>
                    <a:pt x="8429650" y="4583315"/>
                  </a:lnTo>
                  <a:close/>
                </a:path>
                <a:path w="8430260" h="4863465">
                  <a:moveTo>
                    <a:pt x="8429650" y="2530741"/>
                  </a:moveTo>
                  <a:lnTo>
                    <a:pt x="3143275" y="2530741"/>
                  </a:lnTo>
                  <a:lnTo>
                    <a:pt x="3143275" y="4090428"/>
                  </a:lnTo>
                  <a:lnTo>
                    <a:pt x="8429650" y="4090428"/>
                  </a:lnTo>
                  <a:lnTo>
                    <a:pt x="8429650" y="2530741"/>
                  </a:lnTo>
                  <a:close/>
                </a:path>
                <a:path w="8430260" h="4863465">
                  <a:moveTo>
                    <a:pt x="8429650" y="1758315"/>
                  </a:moveTo>
                  <a:lnTo>
                    <a:pt x="3143275" y="1758315"/>
                  </a:lnTo>
                  <a:lnTo>
                    <a:pt x="3143275" y="2037854"/>
                  </a:lnTo>
                  <a:lnTo>
                    <a:pt x="8429650" y="2037854"/>
                  </a:lnTo>
                  <a:lnTo>
                    <a:pt x="8429650" y="1758315"/>
                  </a:lnTo>
                  <a:close/>
                </a:path>
                <a:path w="8430260" h="4863465">
                  <a:moveTo>
                    <a:pt x="8429650" y="772414"/>
                  </a:moveTo>
                  <a:lnTo>
                    <a:pt x="3143275" y="772414"/>
                  </a:lnTo>
                  <a:lnTo>
                    <a:pt x="3143275" y="1478673"/>
                  </a:lnTo>
                  <a:lnTo>
                    <a:pt x="8429650" y="1478673"/>
                  </a:lnTo>
                  <a:lnTo>
                    <a:pt x="8429650" y="772414"/>
                  </a:lnTo>
                  <a:close/>
                </a:path>
                <a:path w="8430260" h="4863465">
                  <a:moveTo>
                    <a:pt x="8429650" y="0"/>
                  </a:moveTo>
                  <a:lnTo>
                    <a:pt x="3143275" y="0"/>
                  </a:lnTo>
                  <a:lnTo>
                    <a:pt x="3143275" y="279539"/>
                  </a:lnTo>
                  <a:lnTo>
                    <a:pt x="8429650" y="279539"/>
                  </a:lnTo>
                  <a:lnTo>
                    <a:pt x="8429650" y="0"/>
                  </a:lnTo>
                  <a:close/>
                </a:path>
              </a:pathLst>
            </a:custGeom>
            <a:solidFill>
              <a:srgbClr val="5DC9D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9374" y="1279525"/>
              <a:ext cx="8442960" cy="5155565"/>
            </a:xfrm>
            <a:custGeom>
              <a:avLst/>
              <a:gdLst/>
              <a:ahLst/>
              <a:cxnLst/>
              <a:rect l="l" t="t" r="r" b="b"/>
              <a:pathLst>
                <a:path w="8442960" h="5155565">
                  <a:moveTo>
                    <a:pt x="3149625" y="0"/>
                  </a:moveTo>
                  <a:lnTo>
                    <a:pt x="3149625" y="5155082"/>
                  </a:lnTo>
                </a:path>
                <a:path w="8442960" h="5155565">
                  <a:moveTo>
                    <a:pt x="0" y="285876"/>
                  </a:moveTo>
                  <a:lnTo>
                    <a:pt x="8442350" y="285876"/>
                  </a:lnTo>
                </a:path>
                <a:path w="8442960" h="5155565">
                  <a:moveTo>
                    <a:pt x="0" y="778763"/>
                  </a:moveTo>
                  <a:lnTo>
                    <a:pt x="8442350" y="778763"/>
                  </a:lnTo>
                </a:path>
                <a:path w="8442960" h="5155565">
                  <a:moveTo>
                    <a:pt x="0" y="1485011"/>
                  </a:moveTo>
                  <a:lnTo>
                    <a:pt x="8442350" y="1485011"/>
                  </a:lnTo>
                </a:path>
                <a:path w="8442960" h="5155565">
                  <a:moveTo>
                    <a:pt x="0" y="1764538"/>
                  </a:moveTo>
                  <a:lnTo>
                    <a:pt x="8442350" y="1764538"/>
                  </a:lnTo>
                </a:path>
                <a:path w="8442960" h="5155565">
                  <a:moveTo>
                    <a:pt x="0" y="2044191"/>
                  </a:moveTo>
                  <a:lnTo>
                    <a:pt x="8442350" y="2044191"/>
                  </a:lnTo>
                </a:path>
                <a:path w="8442960" h="5155565">
                  <a:moveTo>
                    <a:pt x="0" y="2537079"/>
                  </a:moveTo>
                  <a:lnTo>
                    <a:pt x="8442350" y="2537079"/>
                  </a:lnTo>
                </a:path>
                <a:path w="8442960" h="5155565">
                  <a:moveTo>
                    <a:pt x="0" y="4096766"/>
                  </a:moveTo>
                  <a:lnTo>
                    <a:pt x="8442350" y="4096766"/>
                  </a:lnTo>
                </a:path>
                <a:path w="8442960" h="5155565">
                  <a:moveTo>
                    <a:pt x="0" y="4589640"/>
                  </a:moveTo>
                  <a:lnTo>
                    <a:pt x="8442350" y="4589640"/>
                  </a:lnTo>
                </a:path>
                <a:path w="8442960" h="5155565">
                  <a:moveTo>
                    <a:pt x="0" y="4869192"/>
                  </a:moveTo>
                  <a:lnTo>
                    <a:pt x="8442350" y="4869192"/>
                  </a:lnTo>
                </a:path>
                <a:path w="8442960" h="5155565">
                  <a:moveTo>
                    <a:pt x="6350" y="0"/>
                  </a:moveTo>
                  <a:lnTo>
                    <a:pt x="6350" y="5155082"/>
                  </a:lnTo>
                </a:path>
                <a:path w="8442960" h="5155565">
                  <a:moveTo>
                    <a:pt x="8436000" y="0"/>
                  </a:moveTo>
                  <a:lnTo>
                    <a:pt x="8436000" y="5155082"/>
                  </a:lnTo>
                </a:path>
                <a:path w="8442960" h="5155565">
                  <a:moveTo>
                    <a:pt x="0" y="6350"/>
                  </a:moveTo>
                  <a:lnTo>
                    <a:pt x="8442350" y="6350"/>
                  </a:lnTo>
                </a:path>
                <a:path w="8442960" h="5155565">
                  <a:moveTo>
                    <a:pt x="0" y="5148732"/>
                  </a:moveTo>
                  <a:lnTo>
                    <a:pt x="8442350" y="5148732"/>
                  </a:lnTo>
                </a:path>
              </a:pathLst>
            </a:custGeom>
            <a:ln w="12700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81101" y="1581657"/>
            <a:ext cx="25374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Русский</a:t>
            </a:r>
            <a:r>
              <a:rPr sz="14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язык</a:t>
            </a:r>
            <a:r>
              <a:rPr sz="14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4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литературное</a:t>
            </a:r>
            <a:r>
              <a:rPr sz="14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чтение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24758" y="1581657"/>
            <a:ext cx="148336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Русский</a:t>
            </a:r>
            <a:r>
              <a:rPr sz="1400" spc="-20" dirty="0">
                <a:solidFill>
                  <a:srgbClr val="1C2043"/>
                </a:solidFill>
                <a:latin typeface="Arial Narrow"/>
                <a:cs typeface="Arial Narrow"/>
              </a:rPr>
              <a:t> язык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Литературное</a:t>
            </a:r>
            <a:r>
              <a:rPr sz="1400" spc="-7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чтение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1101" y="2074545"/>
            <a:ext cx="270319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Родной</a:t>
            </a:r>
            <a:r>
              <a:rPr sz="14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язык</a:t>
            </a:r>
            <a:r>
              <a:rPr sz="14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4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литературное</a:t>
            </a:r>
            <a:r>
              <a:rPr sz="14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чтение</a:t>
            </a:r>
            <a:r>
              <a:rPr sz="14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spc="-25" dirty="0">
                <a:solidFill>
                  <a:srgbClr val="1C2043"/>
                </a:solidFill>
                <a:latin typeface="Arial Narrow"/>
                <a:cs typeface="Arial Narrow"/>
              </a:rPr>
              <a:t>на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родном</a:t>
            </a:r>
            <a:r>
              <a:rPr sz="14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языке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24758" y="2074545"/>
            <a:ext cx="462851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Родной</a:t>
            </a:r>
            <a:r>
              <a:rPr sz="14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язык</a:t>
            </a:r>
            <a:r>
              <a:rPr sz="14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4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(или)</a:t>
            </a:r>
            <a:r>
              <a:rPr sz="14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государственный</a:t>
            </a:r>
            <a:r>
              <a:rPr sz="14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язык</a:t>
            </a:r>
            <a:r>
              <a:rPr sz="14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республики</a:t>
            </a:r>
            <a:r>
              <a:rPr sz="14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Российской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Федерации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Литературное</a:t>
            </a:r>
            <a:r>
              <a:rPr sz="14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чтение</a:t>
            </a:r>
            <a:r>
              <a:rPr sz="14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на</a:t>
            </a:r>
            <a:r>
              <a:rPr sz="14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родном</a:t>
            </a:r>
            <a:r>
              <a:rPr sz="14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языке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1101" y="2781045"/>
            <a:ext cx="13042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Иностранный</a:t>
            </a:r>
            <a:r>
              <a:rPr sz="1400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spc="-20" dirty="0">
                <a:solidFill>
                  <a:srgbClr val="1C2043"/>
                </a:solidFill>
                <a:latin typeface="Arial Narrow"/>
                <a:cs typeface="Arial Narrow"/>
              </a:rPr>
              <a:t>язык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24758" y="2781045"/>
            <a:ext cx="13042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Иностранный</a:t>
            </a:r>
            <a:r>
              <a:rPr sz="1400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spc="-20" dirty="0">
                <a:solidFill>
                  <a:srgbClr val="1C2043"/>
                </a:solidFill>
                <a:latin typeface="Arial Narrow"/>
                <a:cs typeface="Arial Narrow"/>
              </a:rPr>
              <a:t>язык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1101" y="3060573"/>
            <a:ext cx="19342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Математика</a:t>
            </a:r>
            <a:r>
              <a:rPr sz="14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4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информатика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24758" y="3060573"/>
            <a:ext cx="85216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Математика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1101" y="3340353"/>
            <a:ext cx="242887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Обществознание</a:t>
            </a:r>
            <a:r>
              <a:rPr sz="14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4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естествознание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(Окружающий</a:t>
            </a:r>
            <a:r>
              <a:rPr sz="1400" spc="-6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spc="-20" dirty="0">
                <a:solidFill>
                  <a:srgbClr val="1C2043"/>
                </a:solidFill>
                <a:latin typeface="Arial Narrow"/>
                <a:cs typeface="Arial Narrow"/>
              </a:rPr>
              <a:t>мир)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24758" y="3340353"/>
            <a:ext cx="12312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Окружающий</a:t>
            </a:r>
            <a:r>
              <a:rPr sz="1400" spc="-6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spc="-25" dirty="0">
                <a:solidFill>
                  <a:srgbClr val="1C2043"/>
                </a:solidFill>
                <a:latin typeface="Arial Narrow"/>
                <a:cs typeface="Arial Narrow"/>
              </a:rPr>
              <a:t>мир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1101" y="3833240"/>
            <a:ext cx="27933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Основы</a:t>
            </a:r>
            <a:r>
              <a:rPr sz="14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религиозных</a:t>
            </a:r>
            <a:r>
              <a:rPr sz="14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культур</a:t>
            </a:r>
            <a:r>
              <a:rPr sz="14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4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светской </a:t>
            </a:r>
            <a:r>
              <a:rPr sz="1400" spc="-20" dirty="0">
                <a:solidFill>
                  <a:srgbClr val="1C2043"/>
                </a:solidFill>
                <a:latin typeface="Arial Narrow"/>
                <a:cs typeface="Arial Narrow"/>
              </a:rPr>
              <a:t>этики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24758" y="3833240"/>
            <a:ext cx="4717415" cy="152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Основы</a:t>
            </a:r>
            <a:r>
              <a:rPr sz="14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религиозных</a:t>
            </a:r>
            <a:r>
              <a:rPr sz="14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культур</a:t>
            </a:r>
            <a:r>
              <a:rPr sz="14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4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светской</a:t>
            </a:r>
            <a:r>
              <a:rPr sz="14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этики:</a:t>
            </a:r>
            <a:endParaRPr sz="1400">
              <a:latin typeface="Arial Narrow"/>
              <a:cs typeface="Arial Narrow"/>
            </a:endParaRPr>
          </a:p>
          <a:p>
            <a:pPr marL="186055" indent="-17399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SzPct val="71428"/>
              <a:buFont typeface="Symbol"/>
              <a:buChar char=""/>
              <a:tabLst>
                <a:tab pos="186690" algn="l"/>
              </a:tabLst>
            </a:pP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учебный</a:t>
            </a:r>
            <a:r>
              <a:rPr sz="14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модуль</a:t>
            </a:r>
            <a:r>
              <a:rPr sz="14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«Основы</a:t>
            </a:r>
            <a:r>
              <a:rPr sz="14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православной</a:t>
            </a:r>
            <a:r>
              <a:rPr sz="14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культуры»;</a:t>
            </a:r>
            <a:endParaRPr sz="1400">
              <a:latin typeface="Arial Narrow"/>
              <a:cs typeface="Arial Narrow"/>
            </a:endParaRPr>
          </a:p>
          <a:p>
            <a:pPr marL="186055" indent="-173990">
              <a:lnSpc>
                <a:spcPct val="100000"/>
              </a:lnSpc>
              <a:buClr>
                <a:srgbClr val="000000"/>
              </a:buClr>
              <a:buSzPct val="71428"/>
              <a:buFont typeface="Symbol"/>
              <a:buChar char=""/>
              <a:tabLst>
                <a:tab pos="186690" algn="l"/>
              </a:tabLst>
            </a:pP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учебный</a:t>
            </a:r>
            <a:r>
              <a:rPr sz="14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модуль</a:t>
            </a:r>
            <a:r>
              <a:rPr sz="14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«Основы</a:t>
            </a:r>
            <a:r>
              <a:rPr sz="14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иудейской</a:t>
            </a:r>
            <a:r>
              <a:rPr sz="14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культуры»;</a:t>
            </a:r>
            <a:endParaRPr sz="1400">
              <a:latin typeface="Arial Narrow"/>
              <a:cs typeface="Arial Narrow"/>
            </a:endParaRPr>
          </a:p>
          <a:p>
            <a:pPr marL="186055" indent="-173990">
              <a:lnSpc>
                <a:spcPct val="100000"/>
              </a:lnSpc>
              <a:buClr>
                <a:srgbClr val="000000"/>
              </a:buClr>
              <a:buSzPct val="71428"/>
              <a:buFont typeface="Symbol"/>
              <a:buChar char=""/>
              <a:tabLst>
                <a:tab pos="186690" algn="l"/>
              </a:tabLst>
            </a:pP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учебный</a:t>
            </a:r>
            <a:r>
              <a:rPr sz="14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модуль</a:t>
            </a:r>
            <a:r>
              <a:rPr sz="14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«Основы</a:t>
            </a:r>
            <a:r>
              <a:rPr sz="14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буддистской</a:t>
            </a:r>
            <a:r>
              <a:rPr sz="14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культуры»;</a:t>
            </a:r>
            <a:endParaRPr sz="1400">
              <a:latin typeface="Arial Narrow"/>
              <a:cs typeface="Arial Narrow"/>
            </a:endParaRPr>
          </a:p>
          <a:p>
            <a:pPr marL="186055" indent="-173990">
              <a:lnSpc>
                <a:spcPct val="100000"/>
              </a:lnSpc>
              <a:buClr>
                <a:srgbClr val="000000"/>
              </a:buClr>
              <a:buSzPct val="71428"/>
              <a:buFont typeface="Symbol"/>
              <a:buChar char=""/>
              <a:tabLst>
                <a:tab pos="186690" algn="l"/>
              </a:tabLst>
            </a:pP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учебный</a:t>
            </a:r>
            <a:r>
              <a:rPr sz="14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модуль</a:t>
            </a: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«Основы</a:t>
            </a:r>
            <a:r>
              <a:rPr sz="14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исламской</a:t>
            </a:r>
            <a:r>
              <a:rPr sz="14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культуры»;</a:t>
            </a:r>
            <a:endParaRPr sz="1400">
              <a:latin typeface="Arial Narrow"/>
              <a:cs typeface="Arial Narrow"/>
            </a:endParaRPr>
          </a:p>
          <a:p>
            <a:pPr marL="186055" indent="-173990">
              <a:lnSpc>
                <a:spcPct val="100000"/>
              </a:lnSpc>
              <a:buClr>
                <a:srgbClr val="000000"/>
              </a:buClr>
              <a:buSzPct val="71428"/>
              <a:buFont typeface="Symbol"/>
              <a:buChar char=""/>
              <a:tabLst>
                <a:tab pos="186690" algn="l"/>
              </a:tabLst>
            </a:pP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учебный</a:t>
            </a:r>
            <a:r>
              <a:rPr sz="14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модуль</a:t>
            </a: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«Основы</a:t>
            </a:r>
            <a:r>
              <a:rPr sz="14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религиозных</a:t>
            </a:r>
            <a:r>
              <a:rPr sz="14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культур</a:t>
            </a:r>
            <a:r>
              <a:rPr sz="14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народов</a:t>
            </a:r>
            <a:r>
              <a:rPr sz="14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России»;</a:t>
            </a:r>
            <a:endParaRPr sz="1400">
              <a:latin typeface="Arial Narrow"/>
              <a:cs typeface="Arial Narrow"/>
            </a:endParaRPr>
          </a:p>
          <a:p>
            <a:pPr marL="186055" indent="-173990">
              <a:lnSpc>
                <a:spcPct val="100000"/>
              </a:lnSpc>
              <a:buClr>
                <a:srgbClr val="000000"/>
              </a:buClr>
              <a:buSzPct val="71428"/>
              <a:buFont typeface="Symbol"/>
              <a:buChar char=""/>
              <a:tabLst>
                <a:tab pos="186690" algn="l"/>
              </a:tabLst>
            </a:pP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учебный</a:t>
            </a:r>
            <a:r>
              <a:rPr sz="14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модуль</a:t>
            </a:r>
            <a:r>
              <a:rPr sz="14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«Основы</a:t>
            </a:r>
            <a:r>
              <a:rPr sz="14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светской</a:t>
            </a:r>
            <a:r>
              <a:rPr sz="14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этики»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1101" y="5392877"/>
            <a:ext cx="7131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Искусство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24758" y="5392877"/>
            <a:ext cx="193103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Изобразительное</a:t>
            </a:r>
            <a:r>
              <a:rPr sz="1400" spc="-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искусство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Музыка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1101" y="5886399"/>
            <a:ext cx="8115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Технология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24758" y="5886399"/>
            <a:ext cx="8115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Технология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1101" y="6165900"/>
            <a:ext cx="14617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Физическая</a:t>
            </a:r>
            <a:r>
              <a:rPr sz="1400" spc="-6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культура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24758" y="6165900"/>
            <a:ext cx="14617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Физическая</a:t>
            </a:r>
            <a:r>
              <a:rPr sz="1400" spc="-6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культура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507995" y="174497"/>
            <a:ext cx="60166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Обновленные</a:t>
            </a:r>
            <a:r>
              <a:rPr spc="340" dirty="0"/>
              <a:t> </a:t>
            </a:r>
            <a:r>
              <a:rPr dirty="0"/>
              <a:t>ФГОС</a:t>
            </a:r>
            <a:r>
              <a:rPr spc="-45" dirty="0"/>
              <a:t> </a:t>
            </a:r>
            <a:r>
              <a:rPr dirty="0"/>
              <a:t>регламентируют</a:t>
            </a:r>
            <a:r>
              <a:rPr spc="15" dirty="0"/>
              <a:t> </a:t>
            </a:r>
            <a:r>
              <a:rPr dirty="0"/>
              <a:t>перечень</a:t>
            </a:r>
            <a:r>
              <a:rPr spc="-5" dirty="0"/>
              <a:t> </a:t>
            </a:r>
            <a:r>
              <a:rPr spc="-10" dirty="0"/>
              <a:t>обязательных</a:t>
            </a:r>
          </a:p>
          <a:p>
            <a:pPr marL="12700">
              <a:lnSpc>
                <a:spcPct val="100000"/>
              </a:lnSpc>
            </a:pPr>
            <a:r>
              <a:rPr dirty="0"/>
              <a:t>предметных</a:t>
            </a:r>
            <a:r>
              <a:rPr spc="-35" dirty="0"/>
              <a:t> </a:t>
            </a:r>
            <a:r>
              <a:rPr dirty="0"/>
              <a:t>областей,</a:t>
            </a:r>
            <a:r>
              <a:rPr spc="-5" dirty="0"/>
              <a:t> </a:t>
            </a:r>
            <a:r>
              <a:rPr dirty="0"/>
              <a:t>учебных</a:t>
            </a:r>
            <a:r>
              <a:rPr spc="-10" dirty="0"/>
              <a:t> </a:t>
            </a:r>
            <a:r>
              <a:rPr dirty="0"/>
              <a:t>предметов</a:t>
            </a:r>
            <a:r>
              <a:rPr spc="-20" dirty="0"/>
              <a:t> </a:t>
            </a:r>
            <a:r>
              <a:rPr dirty="0"/>
              <a:t>и</a:t>
            </a:r>
            <a:r>
              <a:rPr spc="-35" dirty="0"/>
              <a:t> </a:t>
            </a:r>
            <a:r>
              <a:rPr dirty="0"/>
              <a:t>учебных</a:t>
            </a:r>
            <a:r>
              <a:rPr spc="-5" dirty="0"/>
              <a:t> </a:t>
            </a:r>
            <a:r>
              <a:rPr spc="-10" dirty="0"/>
              <a:t>модулей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063244" y="885520"/>
            <a:ext cx="6419850" cy="655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Учебный</a:t>
            </a:r>
            <a:r>
              <a:rPr sz="1800" b="1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план</a:t>
            </a:r>
            <a:r>
              <a:rPr sz="1800" b="1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spc="-25" dirty="0">
                <a:solidFill>
                  <a:srgbClr val="1C2043"/>
                </a:solidFill>
                <a:latin typeface="Arial Narrow"/>
                <a:cs typeface="Arial Narrow"/>
              </a:rPr>
              <a:t>НОО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  <a:tabLst>
                <a:tab pos="3609975" algn="l"/>
              </a:tabLst>
            </a:pPr>
            <a:r>
              <a:rPr sz="1400" b="1" dirty="0">
                <a:solidFill>
                  <a:srgbClr val="1C2043"/>
                </a:solidFill>
                <a:latin typeface="Arial Narrow"/>
                <a:cs typeface="Arial Narrow"/>
              </a:rPr>
              <a:t>Предметные</a:t>
            </a:r>
            <a:r>
              <a:rPr sz="1400" b="1" spc="-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1C2043"/>
                </a:solidFill>
                <a:latin typeface="Arial Narrow"/>
                <a:cs typeface="Arial Narrow"/>
              </a:rPr>
              <a:t>области</a:t>
            </a:r>
            <a:r>
              <a:rPr sz="1400" b="1" dirty="0">
                <a:solidFill>
                  <a:srgbClr val="1C2043"/>
                </a:solidFill>
                <a:latin typeface="Arial Narrow"/>
                <a:cs typeface="Arial Narrow"/>
              </a:rPr>
              <a:t>	Учебные</a:t>
            </a:r>
            <a:r>
              <a:rPr sz="1400" b="1" spc="-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1C2043"/>
                </a:solidFill>
                <a:latin typeface="Arial Narrow"/>
                <a:cs typeface="Arial Narrow"/>
              </a:rPr>
              <a:t>предметы</a:t>
            </a:r>
            <a:r>
              <a:rPr sz="1400" b="1" spc="-6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1C2043"/>
                </a:solidFill>
                <a:latin typeface="Arial Narrow"/>
                <a:cs typeface="Arial Narrow"/>
              </a:rPr>
              <a:t>(учебные</a:t>
            </a:r>
            <a:r>
              <a:rPr sz="1400" b="1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1C2043"/>
                </a:solidFill>
                <a:latin typeface="Arial Narrow"/>
                <a:cs typeface="Arial Narrow"/>
              </a:rPr>
              <a:t>модули)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0917" y="6286601"/>
            <a:ext cx="165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3F3F3"/>
                </a:solidFill>
                <a:latin typeface="Arial Narrow"/>
                <a:cs typeface="Arial Narrow"/>
              </a:rPr>
              <a:t>24</a:t>
            </a:r>
            <a:endParaRPr sz="12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74586" y="1046861"/>
            <a:ext cx="8442960" cy="5817870"/>
            <a:chOff x="374586" y="1046861"/>
            <a:chExt cx="8442960" cy="5817870"/>
          </a:xfrm>
        </p:grpSpPr>
        <p:sp>
          <p:nvSpPr>
            <p:cNvPr id="4" name="object 4"/>
            <p:cNvSpPr/>
            <p:nvPr/>
          </p:nvSpPr>
          <p:spPr>
            <a:xfrm>
              <a:off x="380936" y="1053248"/>
              <a:ext cx="8430260" cy="5805170"/>
            </a:xfrm>
            <a:custGeom>
              <a:avLst/>
              <a:gdLst/>
              <a:ahLst/>
              <a:cxnLst/>
              <a:rect l="l" t="t" r="r" b="b"/>
              <a:pathLst>
                <a:path w="8430260" h="5805170">
                  <a:moveTo>
                    <a:pt x="2571750" y="5334038"/>
                  </a:moveTo>
                  <a:lnTo>
                    <a:pt x="0" y="5334038"/>
                  </a:lnTo>
                  <a:lnTo>
                    <a:pt x="0" y="5804751"/>
                  </a:lnTo>
                  <a:lnTo>
                    <a:pt x="2571750" y="5804751"/>
                  </a:lnTo>
                  <a:lnTo>
                    <a:pt x="2571750" y="5334038"/>
                  </a:lnTo>
                  <a:close/>
                </a:path>
                <a:path w="8430260" h="5805170">
                  <a:moveTo>
                    <a:pt x="2571750" y="4595812"/>
                  </a:moveTo>
                  <a:lnTo>
                    <a:pt x="0" y="4595812"/>
                  </a:lnTo>
                  <a:lnTo>
                    <a:pt x="0" y="5066525"/>
                  </a:lnTo>
                  <a:lnTo>
                    <a:pt x="2571750" y="5066525"/>
                  </a:lnTo>
                  <a:lnTo>
                    <a:pt x="2571750" y="4595812"/>
                  </a:lnTo>
                  <a:close/>
                </a:path>
                <a:path w="8430260" h="5805170">
                  <a:moveTo>
                    <a:pt x="2571750" y="3247948"/>
                  </a:moveTo>
                  <a:lnTo>
                    <a:pt x="0" y="3247948"/>
                  </a:lnTo>
                  <a:lnTo>
                    <a:pt x="0" y="3921849"/>
                  </a:lnTo>
                  <a:lnTo>
                    <a:pt x="2571750" y="3921849"/>
                  </a:lnTo>
                  <a:lnTo>
                    <a:pt x="2571750" y="3247948"/>
                  </a:lnTo>
                  <a:close/>
                </a:path>
                <a:path w="8430260" h="5805170">
                  <a:moveTo>
                    <a:pt x="2571750" y="1697012"/>
                  </a:moveTo>
                  <a:lnTo>
                    <a:pt x="0" y="1697012"/>
                  </a:lnTo>
                  <a:lnTo>
                    <a:pt x="0" y="2370925"/>
                  </a:lnTo>
                  <a:lnTo>
                    <a:pt x="2571750" y="2370925"/>
                  </a:lnTo>
                  <a:lnTo>
                    <a:pt x="2571750" y="1697012"/>
                  </a:lnTo>
                  <a:close/>
                </a:path>
                <a:path w="8430260" h="5805170">
                  <a:moveTo>
                    <a:pt x="2571750" y="755561"/>
                  </a:moveTo>
                  <a:lnTo>
                    <a:pt x="0" y="755561"/>
                  </a:lnTo>
                  <a:lnTo>
                    <a:pt x="0" y="1226273"/>
                  </a:lnTo>
                  <a:lnTo>
                    <a:pt x="2571750" y="1226273"/>
                  </a:lnTo>
                  <a:lnTo>
                    <a:pt x="2571750" y="755561"/>
                  </a:lnTo>
                  <a:close/>
                </a:path>
                <a:path w="8430260" h="5805170">
                  <a:moveTo>
                    <a:pt x="2571750" y="0"/>
                  </a:moveTo>
                  <a:lnTo>
                    <a:pt x="0" y="0"/>
                  </a:lnTo>
                  <a:lnTo>
                    <a:pt x="0" y="284822"/>
                  </a:lnTo>
                  <a:lnTo>
                    <a:pt x="2571750" y="284822"/>
                  </a:lnTo>
                  <a:lnTo>
                    <a:pt x="2571750" y="0"/>
                  </a:lnTo>
                  <a:close/>
                </a:path>
                <a:path w="8430260" h="5805170">
                  <a:moveTo>
                    <a:pt x="8429688" y="5334038"/>
                  </a:moveTo>
                  <a:lnTo>
                    <a:pt x="2571813" y="5334038"/>
                  </a:lnTo>
                  <a:lnTo>
                    <a:pt x="2571813" y="5804751"/>
                  </a:lnTo>
                  <a:lnTo>
                    <a:pt x="8429688" y="5804751"/>
                  </a:lnTo>
                  <a:lnTo>
                    <a:pt x="8429688" y="5334038"/>
                  </a:lnTo>
                  <a:close/>
                </a:path>
                <a:path w="8430260" h="5805170">
                  <a:moveTo>
                    <a:pt x="8429688" y="4595812"/>
                  </a:moveTo>
                  <a:lnTo>
                    <a:pt x="2571813" y="4595812"/>
                  </a:lnTo>
                  <a:lnTo>
                    <a:pt x="2571813" y="5066525"/>
                  </a:lnTo>
                  <a:lnTo>
                    <a:pt x="8429688" y="5066525"/>
                  </a:lnTo>
                  <a:lnTo>
                    <a:pt x="8429688" y="4595812"/>
                  </a:lnTo>
                  <a:close/>
                </a:path>
                <a:path w="8430260" h="5805170">
                  <a:moveTo>
                    <a:pt x="8429688" y="3247948"/>
                  </a:moveTo>
                  <a:lnTo>
                    <a:pt x="2571813" y="3247948"/>
                  </a:lnTo>
                  <a:lnTo>
                    <a:pt x="2571813" y="3921849"/>
                  </a:lnTo>
                  <a:lnTo>
                    <a:pt x="8429688" y="3921849"/>
                  </a:lnTo>
                  <a:lnTo>
                    <a:pt x="8429688" y="3247948"/>
                  </a:lnTo>
                  <a:close/>
                </a:path>
                <a:path w="8430260" h="5805170">
                  <a:moveTo>
                    <a:pt x="8429688" y="1697012"/>
                  </a:moveTo>
                  <a:lnTo>
                    <a:pt x="2571813" y="1697012"/>
                  </a:lnTo>
                  <a:lnTo>
                    <a:pt x="2571813" y="2370925"/>
                  </a:lnTo>
                  <a:lnTo>
                    <a:pt x="8429688" y="2370925"/>
                  </a:lnTo>
                  <a:lnTo>
                    <a:pt x="8429688" y="1697012"/>
                  </a:lnTo>
                  <a:close/>
                </a:path>
                <a:path w="8430260" h="5805170">
                  <a:moveTo>
                    <a:pt x="8429688" y="755561"/>
                  </a:moveTo>
                  <a:lnTo>
                    <a:pt x="2571813" y="755561"/>
                  </a:lnTo>
                  <a:lnTo>
                    <a:pt x="2571813" y="1226273"/>
                  </a:lnTo>
                  <a:lnTo>
                    <a:pt x="8429688" y="1226273"/>
                  </a:lnTo>
                  <a:lnTo>
                    <a:pt x="8429688" y="755561"/>
                  </a:lnTo>
                  <a:close/>
                </a:path>
                <a:path w="8430260" h="5805170">
                  <a:moveTo>
                    <a:pt x="8429688" y="0"/>
                  </a:moveTo>
                  <a:lnTo>
                    <a:pt x="2571813" y="0"/>
                  </a:lnTo>
                  <a:lnTo>
                    <a:pt x="2571813" y="284822"/>
                  </a:lnTo>
                  <a:lnTo>
                    <a:pt x="8429688" y="284822"/>
                  </a:lnTo>
                  <a:lnTo>
                    <a:pt x="8429688" y="0"/>
                  </a:lnTo>
                  <a:close/>
                </a:path>
              </a:pathLst>
            </a:custGeom>
            <a:solidFill>
              <a:srgbClr val="5DC9D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46400" y="1046861"/>
              <a:ext cx="12700" cy="5811520"/>
            </a:xfrm>
            <a:custGeom>
              <a:avLst/>
              <a:gdLst/>
              <a:ahLst/>
              <a:cxnLst/>
              <a:rect l="l" t="t" r="r" b="b"/>
              <a:pathLst>
                <a:path w="12700" h="5811520">
                  <a:moveTo>
                    <a:pt x="12700" y="0"/>
                  </a:moveTo>
                  <a:lnTo>
                    <a:pt x="0" y="0"/>
                  </a:lnTo>
                  <a:lnTo>
                    <a:pt x="0" y="5811135"/>
                  </a:lnTo>
                  <a:lnTo>
                    <a:pt x="12700" y="5811135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5DC9D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4586" y="1338072"/>
              <a:ext cx="8442960" cy="5049520"/>
            </a:xfrm>
            <a:custGeom>
              <a:avLst/>
              <a:gdLst/>
              <a:ahLst/>
              <a:cxnLst/>
              <a:rect l="l" t="t" r="r" b="b"/>
              <a:pathLst>
                <a:path w="8442960" h="5049520">
                  <a:moveTo>
                    <a:pt x="0" y="0"/>
                  </a:moveTo>
                  <a:lnTo>
                    <a:pt x="8442388" y="0"/>
                  </a:lnTo>
                </a:path>
                <a:path w="8442960" h="5049520">
                  <a:moveTo>
                    <a:pt x="0" y="470662"/>
                  </a:moveTo>
                  <a:lnTo>
                    <a:pt x="8442388" y="470662"/>
                  </a:lnTo>
                </a:path>
                <a:path w="8442960" h="5049520">
                  <a:moveTo>
                    <a:pt x="0" y="941451"/>
                  </a:moveTo>
                  <a:lnTo>
                    <a:pt x="8442388" y="941451"/>
                  </a:lnTo>
                </a:path>
                <a:path w="8442960" h="5049520">
                  <a:moveTo>
                    <a:pt x="0" y="1412113"/>
                  </a:moveTo>
                  <a:lnTo>
                    <a:pt x="8442388" y="1412113"/>
                  </a:lnTo>
                </a:path>
                <a:path w="8442960" h="5049520">
                  <a:moveTo>
                    <a:pt x="0" y="2086102"/>
                  </a:moveTo>
                  <a:lnTo>
                    <a:pt x="8442388" y="2086102"/>
                  </a:lnTo>
                </a:path>
                <a:path w="8442960" h="5049520">
                  <a:moveTo>
                    <a:pt x="0" y="2963164"/>
                  </a:moveTo>
                  <a:lnTo>
                    <a:pt x="8442388" y="2963164"/>
                  </a:lnTo>
                </a:path>
                <a:path w="8442960" h="5049520">
                  <a:moveTo>
                    <a:pt x="0" y="3637026"/>
                  </a:moveTo>
                  <a:lnTo>
                    <a:pt x="8442388" y="3637026"/>
                  </a:lnTo>
                </a:path>
                <a:path w="8442960" h="5049520">
                  <a:moveTo>
                    <a:pt x="0" y="4310989"/>
                  </a:moveTo>
                  <a:lnTo>
                    <a:pt x="8442388" y="4310989"/>
                  </a:lnTo>
                </a:path>
                <a:path w="8442960" h="5049520">
                  <a:moveTo>
                    <a:pt x="0" y="4781702"/>
                  </a:moveTo>
                  <a:lnTo>
                    <a:pt x="8442388" y="4781702"/>
                  </a:lnTo>
                </a:path>
                <a:path w="8442960" h="5049520">
                  <a:moveTo>
                    <a:pt x="0" y="5049215"/>
                  </a:moveTo>
                  <a:lnTo>
                    <a:pt x="8442388" y="5049215"/>
                  </a:lnTo>
                </a:path>
              </a:pathLst>
            </a:custGeom>
            <a:ln w="12700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4586" y="1046860"/>
              <a:ext cx="8442960" cy="5811520"/>
            </a:xfrm>
            <a:custGeom>
              <a:avLst/>
              <a:gdLst/>
              <a:ahLst/>
              <a:cxnLst/>
              <a:rect l="l" t="t" r="r" b="b"/>
              <a:pathLst>
                <a:path w="8442960" h="5811520">
                  <a:moveTo>
                    <a:pt x="12700" y="0"/>
                  </a:moveTo>
                  <a:lnTo>
                    <a:pt x="0" y="0"/>
                  </a:lnTo>
                  <a:lnTo>
                    <a:pt x="0" y="5811139"/>
                  </a:lnTo>
                  <a:lnTo>
                    <a:pt x="12700" y="5811139"/>
                  </a:lnTo>
                  <a:lnTo>
                    <a:pt x="12700" y="0"/>
                  </a:lnTo>
                  <a:close/>
                </a:path>
                <a:path w="8442960" h="5811520">
                  <a:moveTo>
                    <a:pt x="8442388" y="0"/>
                  </a:moveTo>
                  <a:lnTo>
                    <a:pt x="8429688" y="0"/>
                  </a:lnTo>
                  <a:lnTo>
                    <a:pt x="8429688" y="5811139"/>
                  </a:lnTo>
                  <a:lnTo>
                    <a:pt x="8442388" y="5811139"/>
                  </a:lnTo>
                  <a:lnTo>
                    <a:pt x="8442388" y="0"/>
                  </a:lnTo>
                  <a:close/>
                </a:path>
              </a:pathLst>
            </a:custGeom>
            <a:solidFill>
              <a:srgbClr val="5DC9D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4586" y="1053211"/>
              <a:ext cx="8442960" cy="0"/>
            </a:xfrm>
            <a:custGeom>
              <a:avLst/>
              <a:gdLst/>
              <a:ahLst/>
              <a:cxnLst/>
              <a:rect l="l" t="t" r="r" b="b"/>
              <a:pathLst>
                <a:path w="8442960">
                  <a:moveTo>
                    <a:pt x="0" y="0"/>
                  </a:moveTo>
                  <a:lnTo>
                    <a:pt x="8442388" y="0"/>
                  </a:lnTo>
                </a:path>
              </a:pathLst>
            </a:custGeom>
            <a:ln w="12700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4586" y="6857999"/>
              <a:ext cx="8442960" cy="0"/>
            </a:xfrm>
            <a:custGeom>
              <a:avLst/>
              <a:gdLst/>
              <a:ahLst/>
              <a:cxnLst/>
              <a:rect l="l" t="t" r="r" b="b"/>
              <a:pathLst>
                <a:path w="8442960">
                  <a:moveTo>
                    <a:pt x="0" y="0"/>
                  </a:moveTo>
                  <a:lnTo>
                    <a:pt x="8442388" y="0"/>
                  </a:lnTo>
                </a:path>
              </a:pathLst>
            </a:custGeom>
            <a:ln w="12700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73048" y="1059307"/>
            <a:ext cx="15875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1C2043"/>
                </a:solidFill>
                <a:latin typeface="Arial Narrow"/>
                <a:cs typeface="Arial Narrow"/>
              </a:rPr>
              <a:t>Предметные</a:t>
            </a:r>
            <a:r>
              <a:rPr sz="1400" b="1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1C2043"/>
                </a:solidFill>
                <a:latin typeface="Arial Narrow"/>
                <a:cs typeface="Arial Narrow"/>
              </a:rPr>
              <a:t>области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30244" y="1059307"/>
            <a:ext cx="43027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1C2043"/>
                </a:solidFill>
                <a:latin typeface="Arial Narrow"/>
                <a:cs typeface="Arial Narrow"/>
              </a:rPr>
              <a:t>Учебные</a:t>
            </a:r>
            <a:r>
              <a:rPr sz="1400" b="1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1C2043"/>
                </a:solidFill>
                <a:latin typeface="Arial Narrow"/>
                <a:cs typeface="Arial Narrow"/>
              </a:rPr>
              <a:t>предметы</a:t>
            </a:r>
            <a:r>
              <a:rPr sz="1400" b="1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1C2043"/>
                </a:solidFill>
                <a:latin typeface="Arial Narrow"/>
                <a:cs typeface="Arial Narrow"/>
              </a:rPr>
              <a:t>(учебные</a:t>
            </a:r>
            <a:r>
              <a:rPr sz="1400" b="1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1C2043"/>
                </a:solidFill>
                <a:latin typeface="Arial Narrow"/>
                <a:cs typeface="Arial Narrow"/>
              </a:rPr>
              <a:t>курсы</a:t>
            </a:r>
            <a:r>
              <a:rPr sz="1400" b="1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1C2043"/>
                </a:solidFill>
                <a:latin typeface="Arial Narrow"/>
                <a:cs typeface="Arial Narrow"/>
              </a:rPr>
              <a:t>или</a:t>
            </a:r>
            <a:r>
              <a:rPr sz="1400" b="1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1C2043"/>
                </a:solidFill>
                <a:latin typeface="Arial Narrow"/>
                <a:cs typeface="Arial Narrow"/>
              </a:rPr>
              <a:t>учебные</a:t>
            </a:r>
            <a:r>
              <a:rPr sz="1400" b="1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1C2043"/>
                </a:solidFill>
                <a:latin typeface="Arial Narrow"/>
                <a:cs typeface="Arial Narrow"/>
              </a:rPr>
              <a:t>модули)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2308" y="1342770"/>
            <a:ext cx="18681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Русский</a:t>
            </a:r>
            <a:r>
              <a:rPr sz="14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язык</a:t>
            </a: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4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литература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04566" y="1342770"/>
            <a:ext cx="926465" cy="4438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5"/>
              </a:spcBef>
            </a:pP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Русский</a:t>
            </a:r>
            <a:r>
              <a:rPr sz="1400" spc="-20" dirty="0">
                <a:solidFill>
                  <a:srgbClr val="1C2043"/>
                </a:solidFill>
                <a:latin typeface="Arial Narrow"/>
                <a:cs typeface="Arial Narrow"/>
              </a:rPr>
              <a:t> язык </a:t>
            </a: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Литература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2308" y="1813306"/>
            <a:ext cx="23628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Родной</a:t>
            </a:r>
            <a:r>
              <a:rPr sz="14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язык</a:t>
            </a:r>
            <a:r>
              <a:rPr sz="14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4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родная </a:t>
            </a: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литература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04566" y="1813306"/>
            <a:ext cx="5434965" cy="443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45"/>
              </a:lnSpc>
              <a:spcBef>
                <a:spcPts val="105"/>
              </a:spcBef>
            </a:pP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Родной</a:t>
            </a:r>
            <a:r>
              <a:rPr sz="14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язык</a:t>
            </a:r>
            <a:r>
              <a:rPr sz="14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4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(или)</a:t>
            </a:r>
            <a:r>
              <a:rPr sz="14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государственный</a:t>
            </a: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язык</a:t>
            </a:r>
            <a:r>
              <a:rPr sz="14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республики</a:t>
            </a:r>
            <a:r>
              <a:rPr sz="14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Российской</a:t>
            </a:r>
            <a:r>
              <a:rPr sz="14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Федерации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ts val="1645"/>
              </a:lnSpc>
            </a:pP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Родная</a:t>
            </a:r>
            <a:r>
              <a:rPr sz="14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литература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2308" y="2284222"/>
            <a:ext cx="13855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Иностранные</a:t>
            </a:r>
            <a:r>
              <a:rPr sz="1400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языки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04566" y="2284222"/>
            <a:ext cx="1809114" cy="443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45"/>
              </a:lnSpc>
              <a:spcBef>
                <a:spcPts val="105"/>
              </a:spcBef>
            </a:pP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Иностранный</a:t>
            </a:r>
            <a:r>
              <a:rPr sz="1400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spc="-20" dirty="0">
                <a:solidFill>
                  <a:srgbClr val="1C2043"/>
                </a:solidFill>
                <a:latin typeface="Arial Narrow"/>
                <a:cs typeface="Arial Narrow"/>
              </a:rPr>
              <a:t>язык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ts val="1645"/>
              </a:lnSpc>
            </a:pP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Второй</a:t>
            </a:r>
            <a:r>
              <a:rPr sz="14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иностранный</a:t>
            </a:r>
            <a:r>
              <a:rPr sz="14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spc="-20" dirty="0">
                <a:solidFill>
                  <a:srgbClr val="1C2043"/>
                </a:solidFill>
                <a:latin typeface="Arial Narrow"/>
                <a:cs typeface="Arial Narrow"/>
              </a:rPr>
              <a:t>язык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2308" y="2755138"/>
            <a:ext cx="19342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Математика</a:t>
            </a:r>
            <a:r>
              <a:rPr sz="14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4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информатика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04566" y="2755138"/>
            <a:ext cx="4971415" cy="646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45"/>
              </a:lnSpc>
              <a:spcBef>
                <a:spcPts val="105"/>
              </a:spcBef>
            </a:pP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Математика:</a:t>
            </a:r>
            <a:endParaRPr sz="1400">
              <a:latin typeface="Arial Narrow"/>
              <a:cs typeface="Arial Narrow"/>
            </a:endParaRPr>
          </a:p>
          <a:p>
            <a:pPr marL="12700" marR="5080">
              <a:lnSpc>
                <a:spcPts val="1600"/>
              </a:lnSpc>
              <a:spcBef>
                <a:spcPts val="80"/>
              </a:spcBef>
              <a:buClr>
                <a:srgbClr val="000000"/>
              </a:buClr>
              <a:buSzPct val="71428"/>
              <a:buFont typeface="Symbol"/>
              <a:buChar char=""/>
              <a:tabLst>
                <a:tab pos="186690" algn="l"/>
              </a:tabLst>
            </a:pP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учебные</a:t>
            </a:r>
            <a:r>
              <a:rPr sz="1400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курсы</a:t>
            </a:r>
            <a:r>
              <a:rPr sz="14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«Алгебра»,</a:t>
            </a:r>
            <a:r>
              <a:rPr sz="14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«Геометрия»,</a:t>
            </a:r>
            <a:r>
              <a:rPr sz="14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«Вероятность</a:t>
            </a:r>
            <a:r>
              <a:rPr sz="14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4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статистика» Информатика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2308" y="3429127"/>
            <a:ext cx="23196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Общественно-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научные</a:t>
            </a:r>
            <a:r>
              <a:rPr sz="1400" spc="6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предметы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04566" y="3429127"/>
            <a:ext cx="4048760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45"/>
              </a:lnSpc>
              <a:spcBef>
                <a:spcPts val="105"/>
              </a:spcBef>
            </a:pP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История:</a:t>
            </a:r>
            <a:endParaRPr sz="1400">
              <a:latin typeface="Arial Narrow"/>
              <a:cs typeface="Arial Narrow"/>
            </a:endParaRPr>
          </a:p>
          <a:p>
            <a:pPr marL="186055" indent="-173990">
              <a:lnSpc>
                <a:spcPts val="1605"/>
              </a:lnSpc>
              <a:buClr>
                <a:srgbClr val="000000"/>
              </a:buClr>
              <a:buSzPct val="71428"/>
              <a:buFont typeface="Symbol"/>
              <a:buChar char=""/>
              <a:tabLst>
                <a:tab pos="186690" algn="l"/>
              </a:tabLst>
            </a:pP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учебные</a:t>
            </a:r>
            <a:r>
              <a:rPr sz="14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курсы</a:t>
            </a:r>
            <a:r>
              <a:rPr sz="14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«История</a:t>
            </a:r>
            <a:r>
              <a:rPr sz="14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России»,</a:t>
            </a:r>
            <a:r>
              <a:rPr sz="1400" spc="-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«Всеобщая</a:t>
            </a:r>
            <a:r>
              <a:rPr sz="14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история»</a:t>
            </a:r>
            <a:endParaRPr sz="1400">
              <a:latin typeface="Arial Narrow"/>
              <a:cs typeface="Arial Narrow"/>
            </a:endParaRPr>
          </a:p>
          <a:p>
            <a:pPr marL="12700" marR="2856865">
              <a:lnSpc>
                <a:spcPts val="1600"/>
              </a:lnSpc>
              <a:spcBef>
                <a:spcPts val="75"/>
              </a:spcBef>
            </a:pP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Обществознание География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2308" y="4306570"/>
            <a:ext cx="22390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Естественно-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научные</a:t>
            </a:r>
            <a:r>
              <a:rPr sz="1400" spc="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предметы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04566" y="4306570"/>
            <a:ext cx="665480" cy="64643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156845">
              <a:lnSpc>
                <a:spcPts val="1610"/>
              </a:lnSpc>
              <a:spcBef>
                <a:spcPts val="215"/>
              </a:spcBef>
            </a:pP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Физика Химия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ts val="1550"/>
              </a:lnSpc>
            </a:pP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Биология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2308" y="4980559"/>
            <a:ext cx="2143760" cy="4438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5"/>
              </a:spcBef>
            </a:pP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Основы</a:t>
            </a:r>
            <a:r>
              <a:rPr sz="1400" spc="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духовно-нравственной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культуры</a:t>
            </a:r>
            <a:r>
              <a:rPr sz="14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народов</a:t>
            </a:r>
            <a:r>
              <a:rPr sz="14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России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04566" y="4980559"/>
            <a:ext cx="5641975" cy="64643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ct val="95400"/>
              </a:lnSpc>
              <a:spcBef>
                <a:spcPts val="180"/>
              </a:spcBef>
            </a:pP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Выбор</a:t>
            </a:r>
            <a:r>
              <a:rPr sz="14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одного</a:t>
            </a:r>
            <a:r>
              <a:rPr sz="14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из</a:t>
            </a:r>
            <a:r>
              <a:rPr sz="14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учебных</a:t>
            </a:r>
            <a:r>
              <a:rPr sz="14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курсов</a:t>
            </a:r>
            <a:r>
              <a:rPr sz="14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(учебных</a:t>
            </a:r>
            <a:r>
              <a:rPr sz="14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модулей)</a:t>
            </a:r>
            <a:r>
              <a:rPr sz="14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из</a:t>
            </a:r>
            <a:r>
              <a:rPr sz="14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перечня,</a:t>
            </a:r>
            <a:r>
              <a:rPr sz="14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предлагаемого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организацией,</a:t>
            </a:r>
            <a:r>
              <a:rPr sz="14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осуществляется</a:t>
            </a:r>
            <a:r>
              <a:rPr sz="14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по</a:t>
            </a:r>
            <a:r>
              <a:rPr sz="14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заявлению</a:t>
            </a:r>
            <a:r>
              <a:rPr sz="14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обучающихся,</a:t>
            </a:r>
            <a:r>
              <a:rPr sz="14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родителей</a:t>
            </a:r>
            <a:r>
              <a:rPr sz="14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(законных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представителей)</a:t>
            </a:r>
            <a:r>
              <a:rPr sz="1400" spc="-6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несовершеннолетних</a:t>
            </a:r>
            <a:r>
              <a:rPr sz="1400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обучающихся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32308" y="5654751"/>
            <a:ext cx="713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Искусство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004566" y="5654751"/>
            <a:ext cx="1930400" cy="4438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5"/>
              </a:spcBef>
            </a:pP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Изобразительное</a:t>
            </a:r>
            <a:r>
              <a:rPr sz="1400" spc="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искусство Музыка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2308" y="6125362"/>
            <a:ext cx="8115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Технология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04566" y="6125362"/>
            <a:ext cx="8115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Технология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32308" y="6392976"/>
            <a:ext cx="2341880" cy="443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45"/>
              </a:lnSpc>
              <a:spcBef>
                <a:spcPts val="100"/>
              </a:spcBef>
            </a:pP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Физическая</a:t>
            </a:r>
            <a:r>
              <a:rPr sz="14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культура</a:t>
            </a:r>
            <a:r>
              <a:rPr sz="14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4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основы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ts val="1645"/>
              </a:lnSpc>
            </a:pP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безопасности</a:t>
            </a:r>
            <a:r>
              <a:rPr sz="1400" spc="-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жизнедеятельности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04566" y="6392976"/>
            <a:ext cx="2915920" cy="443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45"/>
              </a:lnSpc>
              <a:spcBef>
                <a:spcPts val="100"/>
              </a:spcBef>
            </a:pP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Физическая</a:t>
            </a:r>
            <a:r>
              <a:rPr sz="1400" spc="-6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культура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ts val="1645"/>
              </a:lnSpc>
            </a:pP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Основы</a:t>
            </a:r>
            <a:r>
              <a:rPr sz="1400" spc="-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1C2043"/>
                </a:solidFill>
                <a:latin typeface="Arial Narrow"/>
                <a:cs typeface="Arial Narrow"/>
              </a:rPr>
              <a:t>безопасности</a:t>
            </a:r>
            <a:r>
              <a:rPr sz="14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400" spc="-10" dirty="0">
                <a:solidFill>
                  <a:srgbClr val="1C2043"/>
                </a:solidFill>
                <a:latin typeface="Arial Narrow"/>
                <a:cs typeface="Arial Narrow"/>
              </a:rPr>
              <a:t>жизнедеятельности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436746" y="631012"/>
            <a:ext cx="18580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Учебный</a:t>
            </a:r>
            <a:r>
              <a:rPr sz="1800" b="1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план</a:t>
            </a:r>
            <a:r>
              <a:rPr sz="1800" b="1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spc="-25" dirty="0">
                <a:solidFill>
                  <a:srgbClr val="1C2043"/>
                </a:solidFill>
                <a:latin typeface="Arial Narrow"/>
                <a:cs typeface="Arial Narrow"/>
              </a:rPr>
              <a:t>ООО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2522982" y="31190"/>
            <a:ext cx="60159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Обновленные</a:t>
            </a:r>
            <a:r>
              <a:rPr spc="335" dirty="0"/>
              <a:t> </a:t>
            </a:r>
            <a:r>
              <a:rPr dirty="0"/>
              <a:t>ФГОС</a:t>
            </a:r>
            <a:r>
              <a:rPr spc="-50" dirty="0"/>
              <a:t> </a:t>
            </a:r>
            <a:r>
              <a:rPr dirty="0"/>
              <a:t>регламентируют</a:t>
            </a:r>
            <a:r>
              <a:rPr spc="10" dirty="0"/>
              <a:t> </a:t>
            </a:r>
            <a:r>
              <a:rPr dirty="0"/>
              <a:t>перечень</a:t>
            </a:r>
            <a:r>
              <a:rPr spc="-5" dirty="0"/>
              <a:t> </a:t>
            </a:r>
            <a:r>
              <a:rPr spc="-10" dirty="0"/>
              <a:t>обязательных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предметных</a:t>
            </a:r>
            <a:r>
              <a:rPr spc="-30" dirty="0"/>
              <a:t> </a:t>
            </a:r>
            <a:r>
              <a:rPr dirty="0"/>
              <a:t>областей,</a:t>
            </a:r>
            <a:r>
              <a:rPr spc="5" dirty="0"/>
              <a:t> </a:t>
            </a:r>
            <a:r>
              <a:rPr dirty="0"/>
              <a:t>учебных</a:t>
            </a:r>
            <a:r>
              <a:rPr spc="-10" dirty="0"/>
              <a:t> </a:t>
            </a:r>
            <a:r>
              <a:rPr dirty="0"/>
              <a:t>предметов</a:t>
            </a:r>
            <a:r>
              <a:rPr spc="-5" dirty="0"/>
              <a:t> </a:t>
            </a:r>
            <a:r>
              <a:rPr dirty="0"/>
              <a:t>и</a:t>
            </a:r>
            <a:r>
              <a:rPr spc="-35" dirty="0"/>
              <a:t> </a:t>
            </a:r>
            <a:r>
              <a:rPr dirty="0"/>
              <a:t>учебных</a:t>
            </a:r>
            <a:r>
              <a:rPr spc="10" dirty="0"/>
              <a:t> </a:t>
            </a:r>
            <a:r>
              <a:rPr spc="-10" dirty="0"/>
              <a:t>модулей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92596" y="169163"/>
            <a:ext cx="780415" cy="346075"/>
          </a:xfrm>
          <a:custGeom>
            <a:avLst/>
            <a:gdLst/>
            <a:ahLst/>
            <a:cxnLst/>
            <a:rect l="l" t="t" r="r" b="b"/>
            <a:pathLst>
              <a:path w="780415" h="346075">
                <a:moveTo>
                  <a:pt x="252983" y="0"/>
                </a:moveTo>
                <a:lnTo>
                  <a:pt x="0" y="345947"/>
                </a:lnTo>
                <a:lnTo>
                  <a:pt x="780287" y="345947"/>
                </a:lnTo>
                <a:lnTo>
                  <a:pt x="252983" y="0"/>
                </a:lnTo>
                <a:close/>
              </a:path>
            </a:pathLst>
          </a:custGeom>
          <a:solidFill>
            <a:srgbClr val="1C2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7073265" cy="1769745"/>
            <a:chOff x="0" y="0"/>
            <a:chExt cx="7073265" cy="176974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6756400" cy="1769745"/>
            </a:xfrm>
            <a:custGeom>
              <a:avLst/>
              <a:gdLst/>
              <a:ahLst/>
              <a:cxnLst/>
              <a:rect l="l" t="t" r="r" b="b"/>
              <a:pathLst>
                <a:path w="6756400" h="1769745">
                  <a:moveTo>
                    <a:pt x="6755892" y="0"/>
                  </a:moveTo>
                  <a:lnTo>
                    <a:pt x="5434584" y="0"/>
                  </a:lnTo>
                  <a:lnTo>
                    <a:pt x="5428488" y="0"/>
                  </a:lnTo>
                  <a:lnTo>
                    <a:pt x="0" y="0"/>
                  </a:lnTo>
                  <a:lnTo>
                    <a:pt x="0" y="1769364"/>
                  </a:lnTo>
                  <a:lnTo>
                    <a:pt x="5428488" y="1769364"/>
                  </a:lnTo>
                  <a:lnTo>
                    <a:pt x="5434584" y="1769364"/>
                  </a:lnTo>
                  <a:lnTo>
                    <a:pt x="5434584" y="1761248"/>
                  </a:lnTo>
                  <a:lnTo>
                    <a:pt x="6755892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07491"/>
              <a:ext cx="7073265" cy="1030605"/>
            </a:xfrm>
            <a:custGeom>
              <a:avLst/>
              <a:gdLst/>
              <a:ahLst/>
              <a:cxnLst/>
              <a:rect l="l" t="t" r="r" b="b"/>
              <a:pathLst>
                <a:path w="7073265" h="1030605">
                  <a:moveTo>
                    <a:pt x="7072884" y="0"/>
                  </a:moveTo>
                  <a:lnTo>
                    <a:pt x="6303264" y="0"/>
                  </a:lnTo>
                  <a:lnTo>
                    <a:pt x="6300216" y="0"/>
                  </a:lnTo>
                  <a:lnTo>
                    <a:pt x="0" y="0"/>
                  </a:lnTo>
                  <a:lnTo>
                    <a:pt x="0" y="1030224"/>
                  </a:lnTo>
                  <a:lnTo>
                    <a:pt x="6300216" y="1030224"/>
                  </a:lnTo>
                  <a:lnTo>
                    <a:pt x="6303264" y="1030224"/>
                  </a:lnTo>
                  <a:lnTo>
                    <a:pt x="6303264" y="1026160"/>
                  </a:lnTo>
                  <a:lnTo>
                    <a:pt x="7072884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6946392" y="6597395"/>
            <a:ext cx="394970" cy="175260"/>
          </a:xfrm>
          <a:custGeom>
            <a:avLst/>
            <a:gdLst/>
            <a:ahLst/>
            <a:cxnLst/>
            <a:rect l="l" t="t" r="r" b="b"/>
            <a:pathLst>
              <a:path w="394970" h="175259">
                <a:moveTo>
                  <a:pt x="394715" y="0"/>
                </a:moveTo>
                <a:lnTo>
                  <a:pt x="0" y="0"/>
                </a:lnTo>
                <a:lnTo>
                  <a:pt x="266700" y="175259"/>
                </a:lnTo>
                <a:lnTo>
                  <a:pt x="394715" y="0"/>
                </a:lnTo>
                <a:close/>
              </a:path>
            </a:pathLst>
          </a:custGeom>
          <a:solidFill>
            <a:srgbClr val="D2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949440" y="5963411"/>
            <a:ext cx="2194560" cy="894715"/>
            <a:chOff x="6949440" y="5963411"/>
            <a:chExt cx="2194560" cy="894715"/>
          </a:xfrm>
        </p:grpSpPr>
        <p:sp>
          <p:nvSpPr>
            <p:cNvPr id="9" name="object 9"/>
            <p:cNvSpPr/>
            <p:nvPr/>
          </p:nvSpPr>
          <p:spPr>
            <a:xfrm>
              <a:off x="7106412" y="5963411"/>
              <a:ext cx="2037714" cy="894715"/>
            </a:xfrm>
            <a:custGeom>
              <a:avLst/>
              <a:gdLst/>
              <a:ahLst/>
              <a:cxnLst/>
              <a:rect l="l" t="t" r="r" b="b"/>
              <a:pathLst>
                <a:path w="2037715" h="894715">
                  <a:moveTo>
                    <a:pt x="2037575" y="0"/>
                  </a:moveTo>
                  <a:lnTo>
                    <a:pt x="670560" y="0"/>
                  </a:lnTo>
                  <a:lnTo>
                    <a:pt x="669036" y="0"/>
                  </a:lnTo>
                  <a:lnTo>
                    <a:pt x="669036" y="2044"/>
                  </a:lnTo>
                  <a:lnTo>
                    <a:pt x="0" y="894588"/>
                  </a:lnTo>
                  <a:lnTo>
                    <a:pt x="669036" y="894588"/>
                  </a:lnTo>
                  <a:lnTo>
                    <a:pt x="670560" y="894588"/>
                  </a:lnTo>
                  <a:lnTo>
                    <a:pt x="2037575" y="894588"/>
                  </a:lnTo>
                  <a:lnTo>
                    <a:pt x="2037575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49440" y="6195059"/>
              <a:ext cx="2194560" cy="407034"/>
            </a:xfrm>
            <a:custGeom>
              <a:avLst/>
              <a:gdLst/>
              <a:ahLst/>
              <a:cxnLst/>
              <a:rect l="l" t="t" r="r" b="b"/>
              <a:pathLst>
                <a:path w="2194559" h="407034">
                  <a:moveTo>
                    <a:pt x="2194560" y="0"/>
                  </a:moveTo>
                  <a:lnTo>
                    <a:pt x="304800" y="0"/>
                  </a:lnTo>
                  <a:lnTo>
                    <a:pt x="298704" y="0"/>
                  </a:lnTo>
                  <a:lnTo>
                    <a:pt x="298704" y="8140"/>
                  </a:lnTo>
                  <a:lnTo>
                    <a:pt x="0" y="406908"/>
                  </a:lnTo>
                  <a:lnTo>
                    <a:pt x="298704" y="406908"/>
                  </a:lnTo>
                  <a:lnTo>
                    <a:pt x="304800" y="406908"/>
                  </a:lnTo>
                  <a:lnTo>
                    <a:pt x="2194560" y="406908"/>
                  </a:lnTo>
                  <a:lnTo>
                    <a:pt x="2194560" y="0"/>
                  </a:lnTo>
                  <a:close/>
                </a:path>
              </a:pathLst>
            </a:custGeom>
            <a:solidFill>
              <a:srgbClr val="FFC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0" y="507491"/>
            <a:ext cx="6303645" cy="103060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500">
              <a:latin typeface="Times New Roman"/>
              <a:cs typeface="Times New Roman"/>
            </a:endParaRPr>
          </a:p>
          <a:p>
            <a:pPr marL="262890" algn="ctr">
              <a:lnSpc>
                <a:spcPct val="100000"/>
              </a:lnSpc>
            </a:pPr>
            <a:r>
              <a:rPr sz="2000" dirty="0">
                <a:solidFill>
                  <a:srgbClr val="F3F3F3"/>
                </a:solidFill>
              </a:rPr>
              <a:t>Изменения</a:t>
            </a:r>
            <a:r>
              <a:rPr sz="2000" spc="-50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в обновленных</a:t>
            </a:r>
            <a:r>
              <a:rPr sz="2000" spc="-55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ФГОС</a:t>
            </a:r>
            <a:r>
              <a:rPr sz="2000" spc="-10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НОО</a:t>
            </a:r>
            <a:r>
              <a:rPr sz="2000" spc="-25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и </a:t>
            </a:r>
            <a:r>
              <a:rPr sz="2000" spc="-25" dirty="0">
                <a:solidFill>
                  <a:srgbClr val="F3F3F3"/>
                </a:solidFill>
              </a:rPr>
              <a:t>ООО</a:t>
            </a:r>
            <a:endParaRPr sz="200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12" name="object 12"/>
          <p:cNvSpPr txBox="1"/>
          <p:nvPr/>
        </p:nvSpPr>
        <p:spPr>
          <a:xfrm>
            <a:off x="2245232" y="1958086"/>
            <a:ext cx="46526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1C2043"/>
                </a:solidFill>
                <a:latin typeface="Arial Narrow"/>
                <a:cs typeface="Arial Narrow"/>
              </a:rPr>
              <a:t>Объем</a:t>
            </a:r>
            <a:r>
              <a:rPr sz="2000" b="1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1C2043"/>
                </a:solidFill>
                <a:latin typeface="Arial Narrow"/>
                <a:cs typeface="Arial Narrow"/>
              </a:rPr>
              <a:t>урочной</a:t>
            </a:r>
            <a:r>
              <a:rPr sz="2000" b="1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2000" b="1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1C2043"/>
                </a:solidFill>
                <a:latin typeface="Arial Narrow"/>
                <a:cs typeface="Arial Narrow"/>
              </a:rPr>
              <a:t>внеурочной</a:t>
            </a:r>
            <a:r>
              <a:rPr sz="2000" b="1" spc="-6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000" b="1" spc="-10" dirty="0">
                <a:solidFill>
                  <a:srgbClr val="1C2043"/>
                </a:solidFill>
                <a:latin typeface="Arial Narrow"/>
                <a:cs typeface="Arial Narrow"/>
              </a:rPr>
              <a:t>деятельности</a:t>
            </a:r>
            <a:endParaRPr sz="2000">
              <a:latin typeface="Arial Narrow"/>
              <a:cs typeface="Arial Narrow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571474" y="2565400"/>
          <a:ext cx="8001634" cy="1356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38829"/>
                <a:gridCol w="2360929"/>
                <a:gridCol w="2301875"/>
              </a:tblGrid>
              <a:tr h="452120"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Границы</a:t>
                      </a:r>
                      <a:r>
                        <a:rPr sz="1800" b="1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аудиторной</a:t>
                      </a:r>
                      <a:r>
                        <a:rPr sz="1800" b="1" spc="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нагрузки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lnT w="12700">
                      <a:solidFill>
                        <a:srgbClr val="5DC9D1"/>
                      </a:solidFill>
                      <a:prstDash val="solid"/>
                    </a:lnT>
                    <a:solidFill>
                      <a:srgbClr val="5DC9D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Старый</a:t>
                      </a:r>
                      <a:r>
                        <a:rPr sz="1800" b="1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ФГОС</a:t>
                      </a:r>
                      <a:r>
                        <a:rPr sz="1800" b="1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НОО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lnT w="12700">
                      <a:solidFill>
                        <a:srgbClr val="5DC9D1"/>
                      </a:solidFill>
                      <a:prstDash val="solid"/>
                    </a:lnT>
                    <a:solidFill>
                      <a:srgbClr val="5DC9D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Новый</a:t>
                      </a:r>
                      <a:r>
                        <a:rPr sz="1800" b="1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ФГОС</a:t>
                      </a:r>
                      <a:r>
                        <a:rPr sz="1800" b="1" spc="-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НОО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lnT w="12700">
                      <a:solidFill>
                        <a:srgbClr val="5DC9D1"/>
                      </a:solidFill>
                      <a:prstDash val="solid"/>
                    </a:lnT>
                    <a:solidFill>
                      <a:srgbClr val="5DC9D1">
                        <a:alpha val="19999"/>
                      </a:srgbClr>
                    </a:solidFill>
                  </a:tcPr>
                </a:tc>
              </a:tr>
              <a:tr h="452120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Минимум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2904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b="1" spc="-20" dirty="0">
                          <a:solidFill>
                            <a:srgbClr val="207076"/>
                          </a:solidFill>
                          <a:latin typeface="Arial Narrow"/>
                          <a:cs typeface="Arial Narrow"/>
                        </a:rPr>
                        <a:t>2954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solidFill>
                      <a:srgbClr val="F3F3F3"/>
                    </a:solidFill>
                  </a:tcPr>
                </a:tc>
              </a:tr>
              <a:tr h="452120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Максимум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3345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b="1" spc="-20" dirty="0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3190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571474" y="4208526"/>
          <a:ext cx="8001634" cy="1428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68040"/>
                <a:gridCol w="2348865"/>
                <a:gridCol w="2283460"/>
              </a:tblGrid>
              <a:tr h="476250">
                <a:tc>
                  <a:txBody>
                    <a:bodyPr/>
                    <a:lstStyle/>
                    <a:p>
                      <a:pPr marL="243204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Границы</a:t>
                      </a:r>
                      <a:r>
                        <a:rPr sz="1800" b="1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аудиторной </a:t>
                      </a:r>
                      <a:r>
                        <a:rPr sz="1800" b="1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нагрузки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lnT w="12700">
                      <a:solidFill>
                        <a:srgbClr val="5DC9D1"/>
                      </a:solidFill>
                      <a:prstDash val="solid"/>
                    </a:lnT>
                    <a:solidFill>
                      <a:srgbClr val="5DC9D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Старый</a:t>
                      </a:r>
                      <a:r>
                        <a:rPr sz="1800" b="1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ФГОС</a:t>
                      </a:r>
                      <a:r>
                        <a:rPr sz="1800" b="1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ООО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lnT w="12700">
                      <a:solidFill>
                        <a:srgbClr val="5DC9D1"/>
                      </a:solidFill>
                      <a:prstDash val="solid"/>
                    </a:lnT>
                    <a:solidFill>
                      <a:srgbClr val="5DC9D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Новый</a:t>
                      </a:r>
                      <a:r>
                        <a:rPr sz="1800" b="1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ФГОС</a:t>
                      </a:r>
                      <a:r>
                        <a:rPr sz="1800" b="1" spc="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ООО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lnT w="12700">
                      <a:solidFill>
                        <a:srgbClr val="5DC9D1"/>
                      </a:solidFill>
                      <a:prstDash val="solid"/>
                    </a:lnT>
                    <a:solidFill>
                      <a:srgbClr val="5DC9D1">
                        <a:alpha val="19999"/>
                      </a:srgbClr>
                    </a:solidFill>
                  </a:tcPr>
                </a:tc>
              </a:tr>
              <a:tr h="475615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Минимум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5267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b="1" spc="-20" dirty="0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5058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solidFill>
                      <a:srgbClr val="F3F3F3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Максимум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6020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b="1" spc="-20" dirty="0">
                          <a:solidFill>
                            <a:srgbClr val="C00000"/>
                          </a:solidFill>
                          <a:latin typeface="Arial Narrow"/>
                          <a:cs typeface="Arial Narrow"/>
                        </a:rPr>
                        <a:t>5549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92596" y="169163"/>
            <a:ext cx="780415" cy="346075"/>
          </a:xfrm>
          <a:custGeom>
            <a:avLst/>
            <a:gdLst/>
            <a:ahLst/>
            <a:cxnLst/>
            <a:rect l="l" t="t" r="r" b="b"/>
            <a:pathLst>
              <a:path w="780415" h="346075">
                <a:moveTo>
                  <a:pt x="252983" y="0"/>
                </a:moveTo>
                <a:lnTo>
                  <a:pt x="0" y="345947"/>
                </a:lnTo>
                <a:lnTo>
                  <a:pt x="780287" y="345947"/>
                </a:lnTo>
                <a:lnTo>
                  <a:pt x="252983" y="0"/>
                </a:lnTo>
                <a:close/>
              </a:path>
            </a:pathLst>
          </a:custGeom>
          <a:solidFill>
            <a:srgbClr val="1C2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7073265" cy="1769745"/>
            <a:chOff x="0" y="0"/>
            <a:chExt cx="7073265" cy="176974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6756400" cy="1769745"/>
            </a:xfrm>
            <a:custGeom>
              <a:avLst/>
              <a:gdLst/>
              <a:ahLst/>
              <a:cxnLst/>
              <a:rect l="l" t="t" r="r" b="b"/>
              <a:pathLst>
                <a:path w="6756400" h="1769745">
                  <a:moveTo>
                    <a:pt x="6755892" y="0"/>
                  </a:moveTo>
                  <a:lnTo>
                    <a:pt x="5434584" y="0"/>
                  </a:lnTo>
                  <a:lnTo>
                    <a:pt x="5428488" y="0"/>
                  </a:lnTo>
                  <a:lnTo>
                    <a:pt x="0" y="0"/>
                  </a:lnTo>
                  <a:lnTo>
                    <a:pt x="0" y="1769364"/>
                  </a:lnTo>
                  <a:lnTo>
                    <a:pt x="5428488" y="1769364"/>
                  </a:lnTo>
                  <a:lnTo>
                    <a:pt x="5434584" y="1769364"/>
                  </a:lnTo>
                  <a:lnTo>
                    <a:pt x="5434584" y="1761248"/>
                  </a:lnTo>
                  <a:lnTo>
                    <a:pt x="6755892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07491"/>
              <a:ext cx="7073265" cy="1030605"/>
            </a:xfrm>
            <a:custGeom>
              <a:avLst/>
              <a:gdLst/>
              <a:ahLst/>
              <a:cxnLst/>
              <a:rect l="l" t="t" r="r" b="b"/>
              <a:pathLst>
                <a:path w="7073265" h="1030605">
                  <a:moveTo>
                    <a:pt x="7072884" y="0"/>
                  </a:moveTo>
                  <a:lnTo>
                    <a:pt x="6303264" y="0"/>
                  </a:lnTo>
                  <a:lnTo>
                    <a:pt x="6300216" y="0"/>
                  </a:lnTo>
                  <a:lnTo>
                    <a:pt x="0" y="0"/>
                  </a:lnTo>
                  <a:lnTo>
                    <a:pt x="0" y="1030224"/>
                  </a:lnTo>
                  <a:lnTo>
                    <a:pt x="6300216" y="1030224"/>
                  </a:lnTo>
                  <a:lnTo>
                    <a:pt x="6303264" y="1030224"/>
                  </a:lnTo>
                  <a:lnTo>
                    <a:pt x="6303264" y="1026160"/>
                  </a:lnTo>
                  <a:lnTo>
                    <a:pt x="7072884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6946392" y="6597395"/>
            <a:ext cx="394970" cy="175260"/>
          </a:xfrm>
          <a:custGeom>
            <a:avLst/>
            <a:gdLst/>
            <a:ahLst/>
            <a:cxnLst/>
            <a:rect l="l" t="t" r="r" b="b"/>
            <a:pathLst>
              <a:path w="394970" h="175259">
                <a:moveTo>
                  <a:pt x="394715" y="0"/>
                </a:moveTo>
                <a:lnTo>
                  <a:pt x="0" y="0"/>
                </a:lnTo>
                <a:lnTo>
                  <a:pt x="266700" y="175259"/>
                </a:lnTo>
                <a:lnTo>
                  <a:pt x="394715" y="0"/>
                </a:lnTo>
                <a:close/>
              </a:path>
            </a:pathLst>
          </a:custGeom>
          <a:solidFill>
            <a:srgbClr val="D2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949440" y="5963411"/>
            <a:ext cx="2194560" cy="894715"/>
            <a:chOff x="6949440" y="5963411"/>
            <a:chExt cx="2194560" cy="894715"/>
          </a:xfrm>
        </p:grpSpPr>
        <p:sp>
          <p:nvSpPr>
            <p:cNvPr id="9" name="object 9"/>
            <p:cNvSpPr/>
            <p:nvPr/>
          </p:nvSpPr>
          <p:spPr>
            <a:xfrm>
              <a:off x="7106412" y="5963411"/>
              <a:ext cx="2037714" cy="894715"/>
            </a:xfrm>
            <a:custGeom>
              <a:avLst/>
              <a:gdLst/>
              <a:ahLst/>
              <a:cxnLst/>
              <a:rect l="l" t="t" r="r" b="b"/>
              <a:pathLst>
                <a:path w="2037715" h="894715">
                  <a:moveTo>
                    <a:pt x="2037575" y="0"/>
                  </a:moveTo>
                  <a:lnTo>
                    <a:pt x="670560" y="0"/>
                  </a:lnTo>
                  <a:lnTo>
                    <a:pt x="669036" y="0"/>
                  </a:lnTo>
                  <a:lnTo>
                    <a:pt x="669036" y="2044"/>
                  </a:lnTo>
                  <a:lnTo>
                    <a:pt x="0" y="894588"/>
                  </a:lnTo>
                  <a:lnTo>
                    <a:pt x="669036" y="894588"/>
                  </a:lnTo>
                  <a:lnTo>
                    <a:pt x="670560" y="894588"/>
                  </a:lnTo>
                  <a:lnTo>
                    <a:pt x="2037575" y="894588"/>
                  </a:lnTo>
                  <a:lnTo>
                    <a:pt x="2037575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49440" y="6195059"/>
              <a:ext cx="2194560" cy="407034"/>
            </a:xfrm>
            <a:custGeom>
              <a:avLst/>
              <a:gdLst/>
              <a:ahLst/>
              <a:cxnLst/>
              <a:rect l="l" t="t" r="r" b="b"/>
              <a:pathLst>
                <a:path w="2194559" h="407034">
                  <a:moveTo>
                    <a:pt x="2194560" y="0"/>
                  </a:moveTo>
                  <a:lnTo>
                    <a:pt x="304800" y="0"/>
                  </a:lnTo>
                  <a:lnTo>
                    <a:pt x="298704" y="0"/>
                  </a:lnTo>
                  <a:lnTo>
                    <a:pt x="298704" y="8140"/>
                  </a:lnTo>
                  <a:lnTo>
                    <a:pt x="0" y="406908"/>
                  </a:lnTo>
                  <a:lnTo>
                    <a:pt x="298704" y="406908"/>
                  </a:lnTo>
                  <a:lnTo>
                    <a:pt x="304800" y="406908"/>
                  </a:lnTo>
                  <a:lnTo>
                    <a:pt x="2194560" y="406908"/>
                  </a:lnTo>
                  <a:lnTo>
                    <a:pt x="2194560" y="0"/>
                  </a:lnTo>
                  <a:close/>
                </a:path>
              </a:pathLst>
            </a:custGeom>
            <a:solidFill>
              <a:srgbClr val="FFC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93165" y="863345"/>
            <a:ext cx="47802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3F3F3"/>
                </a:solidFill>
              </a:rPr>
              <a:t>Изменения</a:t>
            </a:r>
            <a:r>
              <a:rPr sz="2000" spc="-50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в обновленных</a:t>
            </a:r>
            <a:r>
              <a:rPr sz="2000" spc="-55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ФГОС</a:t>
            </a:r>
            <a:r>
              <a:rPr sz="2000" spc="-10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НОО</a:t>
            </a:r>
            <a:r>
              <a:rPr sz="2000" spc="-25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и </a:t>
            </a:r>
            <a:r>
              <a:rPr sz="2000" spc="-25" dirty="0">
                <a:solidFill>
                  <a:srgbClr val="F3F3F3"/>
                </a:solidFill>
              </a:rPr>
              <a:t>ООО</a:t>
            </a:r>
            <a:endParaRPr sz="2000"/>
          </a:p>
        </p:txBody>
      </p:sp>
      <p:sp>
        <p:nvSpPr>
          <p:cNvPr id="12" name="object 12"/>
          <p:cNvSpPr txBox="1"/>
          <p:nvPr/>
        </p:nvSpPr>
        <p:spPr>
          <a:xfrm>
            <a:off x="643890" y="2929889"/>
            <a:ext cx="3500754" cy="923925"/>
          </a:xfrm>
          <a:prstGeom prst="rect">
            <a:avLst/>
          </a:prstGeom>
          <a:solidFill>
            <a:srgbClr val="F3F3F3"/>
          </a:solidFill>
          <a:ln w="28575">
            <a:solidFill>
              <a:srgbClr val="1C2043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47650" marR="245110" algn="ctr">
              <a:lnSpc>
                <a:spcPct val="100000"/>
              </a:lnSpc>
              <a:spcBef>
                <a:spcPts val="320"/>
              </a:spcBef>
            </a:pPr>
            <a:r>
              <a:rPr sz="1800" b="1" dirty="0">
                <a:solidFill>
                  <a:srgbClr val="C00000"/>
                </a:solidFill>
                <a:latin typeface="Arial Narrow"/>
                <a:cs typeface="Arial Narrow"/>
              </a:rPr>
              <a:t>ФГОС</a:t>
            </a:r>
            <a:r>
              <a:rPr sz="1800" b="1" spc="-1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 Narrow"/>
                <a:cs typeface="Arial Narrow"/>
              </a:rPr>
              <a:t>НОО</a:t>
            </a:r>
            <a:r>
              <a:rPr sz="1800" b="1" spc="-20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 Narrow"/>
                <a:cs typeface="Arial Narrow"/>
              </a:rPr>
              <a:t>не</a:t>
            </a:r>
            <a:r>
              <a:rPr sz="1800" b="1" spc="-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 Narrow"/>
                <a:cs typeface="Arial Narrow"/>
              </a:rPr>
              <a:t>нужно</a:t>
            </a:r>
            <a:r>
              <a:rPr sz="1800" b="1" spc="-10" dirty="0">
                <a:solidFill>
                  <a:srgbClr val="C00000"/>
                </a:solidFill>
                <a:latin typeface="Arial Narrow"/>
                <a:cs typeface="Arial Narrow"/>
              </a:rPr>
              <a:t> применять </a:t>
            </a:r>
            <a:r>
              <a:rPr sz="1800" b="1" dirty="0">
                <a:solidFill>
                  <a:srgbClr val="C00000"/>
                </a:solidFill>
                <a:latin typeface="Arial Narrow"/>
                <a:cs typeface="Arial Narrow"/>
              </a:rPr>
              <a:t>для</a:t>
            </a:r>
            <a:r>
              <a:rPr sz="1800" b="1" spc="-10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 Narrow"/>
                <a:cs typeface="Arial Narrow"/>
              </a:rPr>
              <a:t>обучения</a:t>
            </a:r>
            <a:r>
              <a:rPr sz="1800" b="1" spc="20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 Narrow"/>
                <a:cs typeface="Arial Narrow"/>
              </a:rPr>
              <a:t>детей</a:t>
            </a:r>
            <a:r>
              <a:rPr sz="1800" b="1" spc="20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 Narrow"/>
                <a:cs typeface="Arial Narrow"/>
              </a:rPr>
              <a:t>с</a:t>
            </a:r>
            <a:r>
              <a:rPr sz="1800" b="1" spc="-1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 Narrow"/>
                <a:cs typeface="Arial Narrow"/>
              </a:rPr>
              <a:t>ОВЗ</a:t>
            </a:r>
            <a:r>
              <a:rPr sz="1800" b="1" spc="-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1800" b="1" spc="-50" dirty="0">
                <a:solidFill>
                  <a:srgbClr val="C00000"/>
                </a:solidFill>
                <a:latin typeface="Arial Narrow"/>
                <a:cs typeface="Arial Narrow"/>
              </a:rPr>
              <a:t>и</a:t>
            </a:r>
            <a:endParaRPr sz="18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Arial Narrow"/>
                <a:cs typeface="Arial Narrow"/>
              </a:rPr>
              <a:t>интеллектуальными</a:t>
            </a:r>
            <a:r>
              <a:rPr sz="1800" b="1" spc="-10" dirty="0">
                <a:solidFill>
                  <a:srgbClr val="C00000"/>
                </a:solidFill>
                <a:latin typeface="Arial Narrow"/>
                <a:cs typeface="Arial Narrow"/>
              </a:rPr>
              <a:t> нарушениями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16017" y="2929889"/>
            <a:ext cx="3714115" cy="923925"/>
          </a:xfrm>
          <a:prstGeom prst="rect">
            <a:avLst/>
          </a:prstGeom>
          <a:solidFill>
            <a:srgbClr val="F3F3F3"/>
          </a:solidFill>
          <a:ln w="28575">
            <a:solidFill>
              <a:srgbClr val="1C2043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Адаптированные</a:t>
            </a:r>
            <a:r>
              <a:rPr sz="1800" spc="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программы</a:t>
            </a:r>
            <a:endParaRPr sz="1800">
              <a:latin typeface="Arial Narrow"/>
              <a:cs typeface="Arial Narrow"/>
            </a:endParaRPr>
          </a:p>
          <a:p>
            <a:pPr marL="332105" marR="323215" algn="ctr">
              <a:lnSpc>
                <a:spcPct val="100000"/>
              </a:lnSpc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на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уровне</a:t>
            </a:r>
            <a:r>
              <a:rPr sz="18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ООО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разрабатывают</a:t>
            </a:r>
            <a:r>
              <a:rPr sz="1800" spc="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на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основе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нового</a:t>
            </a:r>
            <a:r>
              <a:rPr sz="18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ФГОС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ООО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3890" y="2071877"/>
            <a:ext cx="7786370" cy="370840"/>
          </a:xfrm>
          <a:prstGeom prst="rect">
            <a:avLst/>
          </a:prstGeom>
          <a:solidFill>
            <a:srgbClr val="F3F3F3"/>
          </a:solidFill>
          <a:ln w="28575">
            <a:solidFill>
              <a:srgbClr val="1C2043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Обучение</a:t>
            </a:r>
            <a:r>
              <a:rPr sz="1800" b="1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детей</a:t>
            </a:r>
            <a:r>
              <a:rPr sz="1800" b="1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с</a:t>
            </a:r>
            <a:r>
              <a:rPr sz="1800" b="1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spc="-25" dirty="0">
                <a:solidFill>
                  <a:srgbClr val="1C2043"/>
                </a:solidFill>
                <a:latin typeface="Arial Narrow"/>
                <a:cs typeface="Arial Narrow"/>
              </a:rPr>
              <a:t>ОВЗ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16017" y="4072890"/>
            <a:ext cx="3714115" cy="1199515"/>
          </a:xfrm>
          <a:prstGeom prst="rect">
            <a:avLst/>
          </a:prstGeom>
          <a:solidFill>
            <a:srgbClr val="DFF4F6"/>
          </a:solidFill>
          <a:ln w="28575">
            <a:solidFill>
              <a:srgbClr val="1C2043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87325" marR="134620" indent="-47625" algn="just">
              <a:lnSpc>
                <a:spcPct val="100000"/>
              </a:lnSpc>
              <a:spcBef>
                <a:spcPts val="325"/>
              </a:spcBef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Школа</a:t>
            </a:r>
            <a:r>
              <a:rPr sz="18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может</a:t>
            </a:r>
            <a:r>
              <a:rPr sz="18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увеличить</a:t>
            </a:r>
            <a:r>
              <a:rPr sz="18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срок</a:t>
            </a:r>
            <a:r>
              <a:rPr sz="18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освоения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адаптированной</a:t>
            </a:r>
            <a:r>
              <a:rPr sz="1800" spc="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программы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до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шести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лет,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то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объем аудиторных часов 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не</a:t>
            </a:r>
            <a:endParaRPr sz="1800">
              <a:latin typeface="Arial Narrow"/>
              <a:cs typeface="Arial Narrow"/>
            </a:endParaRPr>
          </a:p>
          <a:p>
            <a:pPr marL="828040" algn="just">
              <a:lnSpc>
                <a:spcPct val="100000"/>
              </a:lnSpc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может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превышать</a:t>
            </a:r>
            <a:r>
              <a:rPr sz="1800" spc="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6018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129218" y="2557462"/>
            <a:ext cx="528955" cy="243840"/>
            <a:chOff x="2129218" y="2557462"/>
            <a:chExt cx="528955" cy="243840"/>
          </a:xfrm>
        </p:grpSpPr>
        <p:sp>
          <p:nvSpPr>
            <p:cNvPr id="17" name="object 17"/>
            <p:cNvSpPr/>
            <p:nvPr/>
          </p:nvSpPr>
          <p:spPr>
            <a:xfrm>
              <a:off x="2143505" y="2571750"/>
              <a:ext cx="500380" cy="215265"/>
            </a:xfrm>
            <a:custGeom>
              <a:avLst/>
              <a:gdLst/>
              <a:ahLst/>
              <a:cxnLst/>
              <a:rect l="l" t="t" r="r" b="b"/>
              <a:pathLst>
                <a:path w="500380" h="215264">
                  <a:moveTo>
                    <a:pt x="374904" y="0"/>
                  </a:moveTo>
                  <a:lnTo>
                    <a:pt x="124968" y="0"/>
                  </a:lnTo>
                  <a:lnTo>
                    <a:pt x="124968" y="107441"/>
                  </a:lnTo>
                  <a:lnTo>
                    <a:pt x="0" y="107441"/>
                  </a:lnTo>
                  <a:lnTo>
                    <a:pt x="249936" y="214884"/>
                  </a:lnTo>
                  <a:lnTo>
                    <a:pt x="499871" y="107441"/>
                  </a:lnTo>
                  <a:lnTo>
                    <a:pt x="374904" y="107441"/>
                  </a:lnTo>
                  <a:lnTo>
                    <a:pt x="374904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43505" y="2571750"/>
              <a:ext cx="500380" cy="215265"/>
            </a:xfrm>
            <a:custGeom>
              <a:avLst/>
              <a:gdLst/>
              <a:ahLst/>
              <a:cxnLst/>
              <a:rect l="l" t="t" r="r" b="b"/>
              <a:pathLst>
                <a:path w="500380" h="215264">
                  <a:moveTo>
                    <a:pt x="0" y="107441"/>
                  </a:moveTo>
                  <a:lnTo>
                    <a:pt x="124968" y="107441"/>
                  </a:lnTo>
                  <a:lnTo>
                    <a:pt x="124968" y="0"/>
                  </a:lnTo>
                  <a:lnTo>
                    <a:pt x="374904" y="0"/>
                  </a:lnTo>
                  <a:lnTo>
                    <a:pt x="374904" y="107441"/>
                  </a:lnTo>
                  <a:lnTo>
                    <a:pt x="499871" y="107441"/>
                  </a:lnTo>
                  <a:lnTo>
                    <a:pt x="249936" y="214884"/>
                  </a:lnTo>
                  <a:lnTo>
                    <a:pt x="0" y="107441"/>
                  </a:lnTo>
                  <a:close/>
                </a:path>
              </a:pathLst>
            </a:custGeom>
            <a:ln w="28575">
              <a:solidFill>
                <a:srgbClr val="032A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272974" y="2557462"/>
            <a:ext cx="528955" cy="243840"/>
            <a:chOff x="6272974" y="2557462"/>
            <a:chExt cx="528955" cy="243840"/>
          </a:xfrm>
        </p:grpSpPr>
        <p:sp>
          <p:nvSpPr>
            <p:cNvPr id="20" name="object 20"/>
            <p:cNvSpPr/>
            <p:nvPr/>
          </p:nvSpPr>
          <p:spPr>
            <a:xfrm>
              <a:off x="6287261" y="2571750"/>
              <a:ext cx="500380" cy="215265"/>
            </a:xfrm>
            <a:custGeom>
              <a:avLst/>
              <a:gdLst/>
              <a:ahLst/>
              <a:cxnLst/>
              <a:rect l="l" t="t" r="r" b="b"/>
              <a:pathLst>
                <a:path w="500379" h="215264">
                  <a:moveTo>
                    <a:pt x="374904" y="0"/>
                  </a:moveTo>
                  <a:lnTo>
                    <a:pt x="124967" y="0"/>
                  </a:lnTo>
                  <a:lnTo>
                    <a:pt x="124967" y="107441"/>
                  </a:lnTo>
                  <a:lnTo>
                    <a:pt x="0" y="107441"/>
                  </a:lnTo>
                  <a:lnTo>
                    <a:pt x="249936" y="214884"/>
                  </a:lnTo>
                  <a:lnTo>
                    <a:pt x="499871" y="107441"/>
                  </a:lnTo>
                  <a:lnTo>
                    <a:pt x="374904" y="107441"/>
                  </a:lnTo>
                  <a:lnTo>
                    <a:pt x="374904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87261" y="2571750"/>
              <a:ext cx="500380" cy="215265"/>
            </a:xfrm>
            <a:custGeom>
              <a:avLst/>
              <a:gdLst/>
              <a:ahLst/>
              <a:cxnLst/>
              <a:rect l="l" t="t" r="r" b="b"/>
              <a:pathLst>
                <a:path w="500379" h="215264">
                  <a:moveTo>
                    <a:pt x="0" y="107441"/>
                  </a:moveTo>
                  <a:lnTo>
                    <a:pt x="124967" y="107441"/>
                  </a:lnTo>
                  <a:lnTo>
                    <a:pt x="124967" y="0"/>
                  </a:lnTo>
                  <a:lnTo>
                    <a:pt x="374904" y="0"/>
                  </a:lnTo>
                  <a:lnTo>
                    <a:pt x="374904" y="107441"/>
                  </a:lnTo>
                  <a:lnTo>
                    <a:pt x="499871" y="107441"/>
                  </a:lnTo>
                  <a:lnTo>
                    <a:pt x="249936" y="214884"/>
                  </a:lnTo>
                  <a:lnTo>
                    <a:pt x="0" y="107441"/>
                  </a:lnTo>
                  <a:close/>
                </a:path>
              </a:pathLst>
            </a:custGeom>
            <a:ln w="28575">
              <a:solidFill>
                <a:srgbClr val="032A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127" y="4323588"/>
            <a:ext cx="3500628" cy="2171700"/>
          </a:xfrm>
          <a:prstGeom prst="rect">
            <a:avLst/>
          </a:prstGeom>
        </p:spPr>
      </p:pic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29255" y="214884"/>
            <a:ext cx="6428740" cy="646430"/>
          </a:xfrm>
          <a:prstGeom prst="rect">
            <a:avLst/>
          </a:prstGeom>
          <a:solidFill>
            <a:srgbClr val="FFEAC6"/>
          </a:solidFill>
        </p:spPr>
        <p:txBody>
          <a:bodyPr vert="horz" wrap="square" lIns="0" tIns="4445" rIns="0" bIns="0" rtlCol="0">
            <a:spAutoFit/>
          </a:bodyPr>
          <a:lstStyle/>
          <a:p>
            <a:pPr marL="1522730">
              <a:lnSpc>
                <a:spcPct val="100000"/>
              </a:lnSpc>
              <a:spcBef>
                <a:spcPts val="35"/>
              </a:spcBef>
            </a:pPr>
            <a:r>
              <a:rPr sz="2000" b="1" dirty="0">
                <a:solidFill>
                  <a:srgbClr val="1C2043"/>
                </a:solidFill>
                <a:latin typeface="Times New Roman"/>
                <a:cs typeface="Times New Roman"/>
              </a:rPr>
              <a:t>За</a:t>
            </a:r>
            <a:r>
              <a:rPr sz="2000" b="1" spc="-60" dirty="0">
                <a:solidFill>
                  <a:srgbClr val="1C2043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C2043"/>
                </a:solidFill>
                <a:latin typeface="Times New Roman"/>
                <a:cs typeface="Times New Roman"/>
              </a:rPr>
              <a:t>2021-2022</a:t>
            </a:r>
            <a:r>
              <a:rPr sz="2000" b="1" spc="-20" dirty="0">
                <a:solidFill>
                  <a:srgbClr val="1C2043"/>
                </a:solidFill>
                <a:latin typeface="Times New Roman"/>
                <a:cs typeface="Times New Roman"/>
              </a:rPr>
              <a:t> </a:t>
            </a:r>
            <a:r>
              <a:rPr sz="2000" b="1" spc="-100" dirty="0">
                <a:solidFill>
                  <a:srgbClr val="1C2043"/>
                </a:solidFill>
                <a:latin typeface="Times New Roman"/>
                <a:cs typeface="Times New Roman"/>
              </a:rPr>
              <a:t>учебный</a:t>
            </a:r>
            <a:r>
              <a:rPr sz="2000" b="1" spc="-55" dirty="0">
                <a:solidFill>
                  <a:srgbClr val="1C2043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C2043"/>
                </a:solidFill>
                <a:latin typeface="Times New Roman"/>
                <a:cs typeface="Times New Roman"/>
              </a:rPr>
              <a:t>год</a:t>
            </a:r>
            <a:r>
              <a:rPr sz="2000" b="1" spc="-55" dirty="0">
                <a:solidFill>
                  <a:srgbClr val="1C2043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1C2043"/>
                </a:solidFill>
                <a:latin typeface="Times New Roman"/>
                <a:cs typeface="Times New Roman"/>
              </a:rPr>
              <a:t>надо</a:t>
            </a:r>
            <a:r>
              <a:rPr sz="2000" b="1" spc="-60" dirty="0">
                <a:solidFill>
                  <a:srgbClr val="1C2043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1C2043"/>
                </a:solidFill>
                <a:latin typeface="Times New Roman"/>
                <a:cs typeface="Times New Roman"/>
              </a:rPr>
              <a:t>разработать</a:t>
            </a:r>
            <a:endParaRPr sz="2000">
              <a:latin typeface="Times New Roman"/>
              <a:cs typeface="Times New Roman"/>
            </a:endParaRPr>
          </a:p>
          <a:p>
            <a:pPr marL="3837940">
              <a:lnSpc>
                <a:spcPct val="100000"/>
              </a:lnSpc>
            </a:pPr>
            <a:r>
              <a:rPr sz="2000" b="1" spc="-55" dirty="0">
                <a:solidFill>
                  <a:srgbClr val="1C2043"/>
                </a:solidFill>
                <a:latin typeface="Times New Roman"/>
                <a:cs typeface="Times New Roman"/>
              </a:rPr>
              <a:t>новые</a:t>
            </a:r>
            <a:r>
              <a:rPr sz="2000" b="1" spc="-20" dirty="0">
                <a:solidFill>
                  <a:srgbClr val="1C2043"/>
                </a:solidFill>
                <a:latin typeface="Times New Roman"/>
                <a:cs typeface="Times New Roman"/>
              </a:rPr>
              <a:t> </a:t>
            </a:r>
            <a:r>
              <a:rPr sz="2000" b="1" spc="-345" dirty="0">
                <a:solidFill>
                  <a:srgbClr val="1C2043"/>
                </a:solidFill>
                <a:latin typeface="Times New Roman"/>
                <a:cs typeface="Times New Roman"/>
              </a:rPr>
              <a:t>ООП</a:t>
            </a:r>
            <a:r>
              <a:rPr sz="2000" b="1" spc="-55" dirty="0">
                <a:solidFill>
                  <a:srgbClr val="1C2043"/>
                </a:solidFill>
                <a:latin typeface="Times New Roman"/>
                <a:cs typeface="Times New Roman"/>
              </a:rPr>
              <a:t> </a:t>
            </a:r>
            <a:r>
              <a:rPr sz="2000" b="1" spc="-350" dirty="0">
                <a:solidFill>
                  <a:srgbClr val="1C2043"/>
                </a:solidFill>
                <a:latin typeface="Times New Roman"/>
                <a:cs typeface="Times New Roman"/>
              </a:rPr>
              <a:t>НОО</a:t>
            </a:r>
            <a:r>
              <a:rPr sz="2000" b="1" spc="-40" dirty="0">
                <a:solidFill>
                  <a:srgbClr val="1C2043"/>
                </a:solidFill>
                <a:latin typeface="Times New Roman"/>
                <a:cs typeface="Times New Roman"/>
              </a:rPr>
              <a:t> </a:t>
            </a:r>
            <a:r>
              <a:rPr sz="2000" b="1" spc="-170" dirty="0">
                <a:solidFill>
                  <a:srgbClr val="1C2043"/>
                </a:solidFill>
                <a:latin typeface="Times New Roman"/>
                <a:cs typeface="Times New Roman"/>
              </a:rPr>
              <a:t>и</a:t>
            </a:r>
            <a:r>
              <a:rPr sz="2000" b="1" spc="-35" dirty="0">
                <a:solidFill>
                  <a:srgbClr val="1C2043"/>
                </a:solidFill>
                <a:latin typeface="Times New Roman"/>
                <a:cs typeface="Times New Roman"/>
              </a:rPr>
              <a:t> </a:t>
            </a:r>
            <a:r>
              <a:rPr sz="2000" b="1" spc="-385" dirty="0">
                <a:solidFill>
                  <a:srgbClr val="1C2043"/>
                </a:solidFill>
                <a:latin typeface="Times New Roman"/>
                <a:cs typeface="Times New Roman"/>
              </a:rPr>
              <a:t>ООО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29889" y="1143761"/>
            <a:ext cx="3072765" cy="370840"/>
          </a:xfrm>
          <a:prstGeom prst="rect">
            <a:avLst/>
          </a:prstGeom>
          <a:solidFill>
            <a:srgbClr val="F3F3F3"/>
          </a:solidFill>
          <a:ln w="28575">
            <a:solidFill>
              <a:srgbClr val="1C2043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67740">
              <a:lnSpc>
                <a:spcPct val="100000"/>
              </a:lnSpc>
              <a:spcBef>
                <a:spcPts val="325"/>
              </a:spcBef>
            </a:pP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Проект</a:t>
            </a:r>
            <a:r>
              <a:rPr sz="1800" b="1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spc="-25" dirty="0">
                <a:solidFill>
                  <a:srgbClr val="1C2043"/>
                </a:solidFill>
                <a:latin typeface="Arial Narrow"/>
                <a:cs typeface="Arial Narrow"/>
              </a:rPr>
              <a:t>ООП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145" y="1744217"/>
            <a:ext cx="3642360" cy="646430"/>
          </a:xfrm>
          <a:prstGeom prst="rect">
            <a:avLst/>
          </a:prstGeom>
          <a:solidFill>
            <a:srgbClr val="F3F3F3"/>
          </a:solidFill>
          <a:ln w="28575">
            <a:solidFill>
              <a:srgbClr val="1C2043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по</a:t>
            </a:r>
            <a:r>
              <a:rPr sz="1800" b="1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новому</a:t>
            </a:r>
            <a:r>
              <a:rPr sz="1800" b="1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ФГОС</a:t>
            </a:r>
            <a:r>
              <a:rPr sz="1800" b="1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ООО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 разработайте</a:t>
            </a:r>
            <a:endParaRPr sz="18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Arial Narrow"/>
                <a:cs typeface="Arial Narrow"/>
              </a:rPr>
              <a:t>до</a:t>
            </a:r>
            <a:r>
              <a:rPr sz="1800" b="1" spc="-30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 Narrow"/>
                <a:cs typeface="Arial Narrow"/>
              </a:rPr>
              <a:t>1</a:t>
            </a:r>
            <a:r>
              <a:rPr sz="1800" b="1" spc="-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 Narrow"/>
                <a:cs typeface="Arial Narrow"/>
              </a:rPr>
              <a:t>сентября</a:t>
            </a:r>
            <a:r>
              <a:rPr sz="1800" b="1" spc="10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 Narrow"/>
                <a:cs typeface="Arial Narrow"/>
              </a:rPr>
              <a:t>2022</a:t>
            </a:r>
            <a:r>
              <a:rPr sz="1800" b="1" spc="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1800" b="1" spc="-20" dirty="0">
                <a:solidFill>
                  <a:srgbClr val="C00000"/>
                </a:solidFill>
                <a:latin typeface="Arial Narrow"/>
                <a:cs typeface="Arial Narrow"/>
              </a:rPr>
              <a:t>года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87646" y="1744217"/>
            <a:ext cx="3714115" cy="646430"/>
          </a:xfrm>
          <a:prstGeom prst="rect">
            <a:avLst/>
          </a:prstGeom>
          <a:solidFill>
            <a:srgbClr val="F3F3F3"/>
          </a:solidFill>
          <a:ln w="28575">
            <a:solidFill>
              <a:srgbClr val="1C2043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по</a:t>
            </a:r>
            <a:r>
              <a:rPr sz="1800" b="1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новому</a:t>
            </a:r>
            <a:r>
              <a:rPr sz="1800" b="1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ФГОС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НОО</a:t>
            </a:r>
            <a:r>
              <a:rPr sz="1800" b="1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разработайте</a:t>
            </a:r>
            <a:endParaRPr sz="1800">
              <a:latin typeface="Arial Narrow"/>
              <a:cs typeface="Arial Narrow"/>
            </a:endParaRPr>
          </a:p>
          <a:p>
            <a:pPr marL="1270" algn="ctr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Arial Narrow"/>
                <a:cs typeface="Arial Narrow"/>
              </a:rPr>
              <a:t>к</a:t>
            </a:r>
            <a:r>
              <a:rPr sz="1800" b="1" spc="-20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 Narrow"/>
                <a:cs typeface="Arial Narrow"/>
              </a:rPr>
              <a:t>1</a:t>
            </a:r>
            <a:r>
              <a:rPr sz="1800" b="1" spc="-1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 Narrow"/>
                <a:cs typeface="Arial Narrow"/>
              </a:rPr>
              <a:t>апреля</a:t>
            </a:r>
            <a:r>
              <a:rPr sz="1800" b="1" spc="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 Narrow"/>
                <a:cs typeface="Arial Narrow"/>
              </a:rPr>
              <a:t>2022</a:t>
            </a:r>
            <a:r>
              <a:rPr sz="1800" b="1" spc="10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1800" b="1" spc="-20" dirty="0">
                <a:solidFill>
                  <a:srgbClr val="C00000"/>
                </a:solidFill>
                <a:latin typeface="Arial Narrow"/>
                <a:cs typeface="Arial Narrow"/>
              </a:rPr>
              <a:t>года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42032" y="1514093"/>
            <a:ext cx="4169410" cy="231140"/>
          </a:xfrm>
          <a:custGeom>
            <a:avLst/>
            <a:gdLst/>
            <a:ahLst/>
            <a:cxnLst/>
            <a:rect l="l" t="t" r="r" b="b"/>
            <a:pathLst>
              <a:path w="4169409" h="231139">
                <a:moveTo>
                  <a:pt x="4169283" y="117094"/>
                </a:moveTo>
                <a:lnTo>
                  <a:pt x="4166870" y="108331"/>
                </a:lnTo>
                <a:lnTo>
                  <a:pt x="4160139" y="104394"/>
                </a:lnTo>
                <a:lnTo>
                  <a:pt x="4153281" y="100457"/>
                </a:lnTo>
                <a:lnTo>
                  <a:pt x="4144518" y="102743"/>
                </a:lnTo>
                <a:lnTo>
                  <a:pt x="4140581" y="109601"/>
                </a:lnTo>
                <a:lnTo>
                  <a:pt x="4117213" y="149644"/>
                </a:lnTo>
                <a:lnTo>
                  <a:pt x="4117213" y="129667"/>
                </a:lnTo>
                <a:lnTo>
                  <a:pt x="4117213" y="115316"/>
                </a:lnTo>
                <a:lnTo>
                  <a:pt x="4117213" y="107442"/>
                </a:lnTo>
                <a:lnTo>
                  <a:pt x="4110736" y="101092"/>
                </a:lnTo>
                <a:lnTo>
                  <a:pt x="4088638" y="101092"/>
                </a:lnTo>
                <a:lnTo>
                  <a:pt x="4088638" y="129667"/>
                </a:lnTo>
                <a:lnTo>
                  <a:pt x="4088638" y="149644"/>
                </a:lnTo>
                <a:lnTo>
                  <a:pt x="4076979" y="129667"/>
                </a:lnTo>
                <a:lnTo>
                  <a:pt x="4088638" y="129667"/>
                </a:lnTo>
                <a:lnTo>
                  <a:pt x="4088638" y="101092"/>
                </a:lnTo>
                <a:lnTo>
                  <a:pt x="4054957" y="101092"/>
                </a:lnTo>
                <a:lnTo>
                  <a:pt x="4052570" y="100457"/>
                </a:lnTo>
                <a:lnTo>
                  <a:pt x="4051452" y="101092"/>
                </a:lnTo>
                <a:lnTo>
                  <a:pt x="1938274" y="101092"/>
                </a:lnTo>
                <a:lnTo>
                  <a:pt x="1938274" y="0"/>
                </a:lnTo>
                <a:lnTo>
                  <a:pt x="1938020" y="0"/>
                </a:lnTo>
                <a:lnTo>
                  <a:pt x="1909699" y="0"/>
                </a:lnTo>
                <a:lnTo>
                  <a:pt x="1909445" y="0"/>
                </a:lnTo>
                <a:lnTo>
                  <a:pt x="1909445" y="101092"/>
                </a:lnTo>
                <a:lnTo>
                  <a:pt x="117792" y="101092"/>
                </a:lnTo>
                <a:lnTo>
                  <a:pt x="116713" y="100457"/>
                </a:lnTo>
                <a:lnTo>
                  <a:pt x="114274" y="101092"/>
                </a:lnTo>
                <a:lnTo>
                  <a:pt x="92290" y="101092"/>
                </a:lnTo>
                <a:lnTo>
                  <a:pt x="92290" y="129667"/>
                </a:lnTo>
                <a:lnTo>
                  <a:pt x="80645" y="149644"/>
                </a:lnTo>
                <a:lnTo>
                  <a:pt x="80518" y="149860"/>
                </a:lnTo>
                <a:lnTo>
                  <a:pt x="80645" y="129667"/>
                </a:lnTo>
                <a:lnTo>
                  <a:pt x="92290" y="129667"/>
                </a:lnTo>
                <a:lnTo>
                  <a:pt x="92290" y="101092"/>
                </a:lnTo>
                <a:lnTo>
                  <a:pt x="58420" y="101092"/>
                </a:lnTo>
                <a:lnTo>
                  <a:pt x="52070" y="107442"/>
                </a:lnTo>
                <a:lnTo>
                  <a:pt x="52070" y="149860"/>
                </a:lnTo>
                <a:lnTo>
                  <a:pt x="52070" y="202438"/>
                </a:lnTo>
                <a:lnTo>
                  <a:pt x="51943" y="149644"/>
                </a:lnTo>
                <a:lnTo>
                  <a:pt x="28575" y="109601"/>
                </a:lnTo>
                <a:lnTo>
                  <a:pt x="24638" y="102743"/>
                </a:lnTo>
                <a:lnTo>
                  <a:pt x="15875" y="100457"/>
                </a:lnTo>
                <a:lnTo>
                  <a:pt x="9144" y="104394"/>
                </a:lnTo>
                <a:lnTo>
                  <a:pt x="2286" y="108331"/>
                </a:lnTo>
                <a:lnTo>
                  <a:pt x="0" y="117094"/>
                </a:lnTo>
                <a:lnTo>
                  <a:pt x="3937" y="123952"/>
                </a:lnTo>
                <a:lnTo>
                  <a:pt x="66294" y="230759"/>
                </a:lnTo>
                <a:lnTo>
                  <a:pt x="82816" y="202438"/>
                </a:lnTo>
                <a:lnTo>
                  <a:pt x="125310" y="129667"/>
                </a:lnTo>
                <a:lnTo>
                  <a:pt x="1916176" y="129667"/>
                </a:lnTo>
                <a:lnTo>
                  <a:pt x="1931543" y="129667"/>
                </a:lnTo>
                <a:lnTo>
                  <a:pt x="4043819" y="129667"/>
                </a:lnTo>
                <a:lnTo>
                  <a:pt x="4102862" y="230759"/>
                </a:lnTo>
                <a:lnTo>
                  <a:pt x="4119384" y="202438"/>
                </a:lnTo>
                <a:lnTo>
                  <a:pt x="4165219" y="123952"/>
                </a:lnTo>
                <a:lnTo>
                  <a:pt x="4169283" y="117094"/>
                </a:lnTo>
                <a:close/>
              </a:path>
            </a:pathLst>
          </a:custGeom>
          <a:solidFill>
            <a:srgbClr val="033B5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44118" y="2636773"/>
          <a:ext cx="8300084" cy="3498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3340"/>
                <a:gridCol w="6964045"/>
              </a:tblGrid>
              <a:tr h="414020">
                <a:tc>
                  <a:txBody>
                    <a:bodyPr/>
                    <a:lstStyle/>
                    <a:p>
                      <a:pPr marL="3733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10" dirty="0">
                          <a:solidFill>
                            <a:srgbClr val="F3F3F3"/>
                          </a:solidFill>
                          <a:latin typeface="Arial Narrow"/>
                          <a:cs typeface="Arial Narrow"/>
                        </a:rPr>
                        <a:t>Сроки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38100">
                      <a:solidFill>
                        <a:srgbClr val="F3F3F3"/>
                      </a:solidFill>
                      <a:prstDash val="solid"/>
                    </a:lnB>
                    <a:solidFill>
                      <a:srgbClr val="043C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dirty="0">
                          <a:solidFill>
                            <a:srgbClr val="F3F3F3"/>
                          </a:solidFill>
                          <a:latin typeface="Arial Narrow"/>
                          <a:cs typeface="Arial Narrow"/>
                        </a:rPr>
                        <a:t>Содержание </a:t>
                      </a:r>
                      <a:r>
                        <a:rPr sz="1800" b="1" spc="-10" dirty="0">
                          <a:solidFill>
                            <a:srgbClr val="F3F3F3"/>
                          </a:solidFill>
                          <a:latin typeface="Arial Narrow"/>
                          <a:cs typeface="Arial Narrow"/>
                        </a:rPr>
                        <a:t>деятельности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38100">
                      <a:solidFill>
                        <a:srgbClr val="F3F3F3"/>
                      </a:solidFill>
                      <a:prstDash val="solid"/>
                    </a:lnB>
                    <a:solidFill>
                      <a:srgbClr val="043C56"/>
                    </a:solidFill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Сентябрь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381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CCCED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Анализ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текущих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ООП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НОО</a:t>
                      </a:r>
                      <a:r>
                        <a:rPr sz="18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ООО,</a:t>
                      </a:r>
                      <a:r>
                        <a:rPr sz="18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прежде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чем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разрабатывать</a:t>
                      </a:r>
                      <a:r>
                        <a:rPr sz="1800" spc="5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новые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381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CCCED1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Октябрь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Разработка</a:t>
                      </a:r>
                      <a:r>
                        <a:rPr sz="1800" spc="3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пояснительных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записок к</a:t>
                      </a:r>
                      <a:r>
                        <a:rPr sz="18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ООП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НОО</a:t>
                      </a:r>
                      <a:r>
                        <a:rPr sz="18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ООО</a:t>
                      </a:r>
                      <a:r>
                        <a:rPr sz="18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и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описания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планируемых</a:t>
                      </a:r>
                      <a:r>
                        <a:rPr sz="1800" spc="-4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результатов</a:t>
                      </a:r>
                      <a:r>
                        <a:rPr sz="18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освоения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Ноябрь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CCCED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Разработка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системы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оценки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достижения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планируемых</a:t>
                      </a:r>
                      <a:r>
                        <a:rPr sz="18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результатов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CCCED1"/>
                    </a:solidFill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Декабрь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Разработка программы</a:t>
                      </a:r>
                      <a:r>
                        <a:rPr sz="1800" spc="-3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формирования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УУД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Январь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CCCED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Разработка</a:t>
                      </a:r>
                      <a:r>
                        <a:rPr sz="1800" spc="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проектов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учебных планов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18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планов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внеурочной</a:t>
                      </a:r>
                      <a:r>
                        <a:rPr sz="1800" spc="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деятельности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CCCED1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800" b="1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Февраль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Разработка</a:t>
                      </a:r>
                      <a:r>
                        <a:rPr sz="1800" spc="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документов</a:t>
                      </a:r>
                      <a:r>
                        <a:rPr sz="18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по</a:t>
                      </a:r>
                      <a:r>
                        <a:rPr sz="18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воспитанию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–</a:t>
                      </a:r>
                      <a:r>
                        <a:rPr sz="18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рабочей</a:t>
                      </a:r>
                      <a:r>
                        <a:rPr sz="1800" spc="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программы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5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календарного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плана</a:t>
                      </a:r>
                      <a:r>
                        <a:rPr sz="1800" spc="-3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воспитательной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работы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4271962" y="6236398"/>
            <a:ext cx="601980" cy="313690"/>
            <a:chOff x="4271962" y="6236398"/>
            <a:chExt cx="601980" cy="313690"/>
          </a:xfrm>
        </p:grpSpPr>
        <p:sp>
          <p:nvSpPr>
            <p:cNvPr id="9" name="object 9"/>
            <p:cNvSpPr/>
            <p:nvPr/>
          </p:nvSpPr>
          <p:spPr>
            <a:xfrm>
              <a:off x="4286250" y="6250685"/>
              <a:ext cx="573405" cy="285115"/>
            </a:xfrm>
            <a:custGeom>
              <a:avLst/>
              <a:gdLst/>
              <a:ahLst/>
              <a:cxnLst/>
              <a:rect l="l" t="t" r="r" b="b"/>
              <a:pathLst>
                <a:path w="573404" h="285115">
                  <a:moveTo>
                    <a:pt x="429767" y="0"/>
                  </a:moveTo>
                  <a:lnTo>
                    <a:pt x="143255" y="0"/>
                  </a:lnTo>
                  <a:lnTo>
                    <a:pt x="143255" y="142493"/>
                  </a:lnTo>
                  <a:lnTo>
                    <a:pt x="0" y="142493"/>
                  </a:lnTo>
                  <a:lnTo>
                    <a:pt x="286512" y="284987"/>
                  </a:lnTo>
                  <a:lnTo>
                    <a:pt x="573024" y="142493"/>
                  </a:lnTo>
                  <a:lnTo>
                    <a:pt x="429767" y="142493"/>
                  </a:lnTo>
                  <a:lnTo>
                    <a:pt x="429767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86250" y="6250685"/>
              <a:ext cx="573405" cy="285115"/>
            </a:xfrm>
            <a:custGeom>
              <a:avLst/>
              <a:gdLst/>
              <a:ahLst/>
              <a:cxnLst/>
              <a:rect l="l" t="t" r="r" b="b"/>
              <a:pathLst>
                <a:path w="573404" h="285115">
                  <a:moveTo>
                    <a:pt x="0" y="142493"/>
                  </a:moveTo>
                  <a:lnTo>
                    <a:pt x="143255" y="142493"/>
                  </a:lnTo>
                  <a:lnTo>
                    <a:pt x="143255" y="0"/>
                  </a:lnTo>
                  <a:lnTo>
                    <a:pt x="429767" y="0"/>
                  </a:lnTo>
                  <a:lnTo>
                    <a:pt x="429767" y="142493"/>
                  </a:lnTo>
                  <a:lnTo>
                    <a:pt x="573024" y="142493"/>
                  </a:lnTo>
                  <a:lnTo>
                    <a:pt x="286512" y="284987"/>
                  </a:lnTo>
                  <a:lnTo>
                    <a:pt x="0" y="142493"/>
                  </a:lnTo>
                  <a:close/>
                </a:path>
              </a:pathLst>
            </a:custGeom>
            <a:ln w="28575">
              <a:solidFill>
                <a:srgbClr val="032A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50774" y="1406397"/>
          <a:ext cx="8514080" cy="3794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7630"/>
                <a:gridCol w="7143750"/>
              </a:tblGrid>
              <a:tr h="414655">
                <a:tc>
                  <a:txBody>
                    <a:bodyPr/>
                    <a:lstStyle/>
                    <a:p>
                      <a:pPr marL="3905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0" dirty="0">
                          <a:solidFill>
                            <a:srgbClr val="F3F3F3"/>
                          </a:solidFill>
                          <a:latin typeface="Arial Narrow"/>
                          <a:cs typeface="Arial Narrow"/>
                        </a:rPr>
                        <a:t>Сроки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38100">
                      <a:solidFill>
                        <a:srgbClr val="F3F3F3"/>
                      </a:solidFill>
                      <a:prstDash val="solid"/>
                    </a:lnB>
                    <a:solidFill>
                      <a:srgbClr val="043C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dirty="0">
                          <a:solidFill>
                            <a:srgbClr val="F3F3F3"/>
                          </a:solidFill>
                          <a:latin typeface="Arial Narrow"/>
                          <a:cs typeface="Arial Narrow"/>
                        </a:rPr>
                        <a:t>Содержание</a:t>
                      </a:r>
                      <a:r>
                        <a:rPr sz="1800" b="1" spc="-25" dirty="0">
                          <a:solidFill>
                            <a:srgbClr val="F3F3F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3F3F3"/>
                          </a:solidFill>
                          <a:latin typeface="Arial Narrow"/>
                          <a:cs typeface="Arial Narrow"/>
                        </a:rPr>
                        <a:t>деятельности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38100">
                      <a:solidFill>
                        <a:srgbClr val="F3F3F3"/>
                      </a:solidFill>
                      <a:prstDash val="solid"/>
                    </a:lnB>
                    <a:solidFill>
                      <a:srgbClr val="043C56"/>
                    </a:solidFill>
                  </a:tcPr>
                </a:tc>
              </a:tr>
              <a:tr h="7156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Март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381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CCCED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Учителя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начальных</a:t>
                      </a:r>
                      <a:r>
                        <a:rPr sz="1800" spc="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классов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учителя-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предметники, которые</a:t>
                      </a:r>
                      <a:r>
                        <a:rPr sz="1800" spc="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будут</a:t>
                      </a:r>
                      <a:r>
                        <a:rPr sz="18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работать</a:t>
                      </a:r>
                      <a:r>
                        <a:rPr sz="1800" spc="3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5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2022/23</a:t>
                      </a:r>
                      <a:r>
                        <a:rPr sz="1800" spc="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году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18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1-х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классах,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должны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сдать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свои</a:t>
                      </a:r>
                      <a:r>
                        <a:rPr sz="18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готовые</a:t>
                      </a:r>
                      <a:r>
                        <a:rPr sz="1800" spc="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рабочие</a:t>
                      </a:r>
                      <a:r>
                        <a:rPr sz="1800" spc="3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программы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381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CCCED1"/>
                    </a:solidFill>
                  </a:tcPr>
                </a:tc>
              </a:tr>
              <a:tr h="4146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Апрель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К</a:t>
                      </a:r>
                      <a:r>
                        <a:rPr sz="1800" b="1" spc="-20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r>
                        <a:rPr sz="1800" b="1" spc="-20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апреля</a:t>
                      </a:r>
                      <a:r>
                        <a:rPr sz="1800" b="1" spc="10" dirty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2022</a:t>
                      </a:r>
                      <a:r>
                        <a:rPr sz="1800" spc="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года</a:t>
                      </a:r>
                      <a:r>
                        <a:rPr sz="18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проект</a:t>
                      </a:r>
                      <a:r>
                        <a:rPr sz="1800" spc="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ООП</a:t>
                      </a:r>
                      <a:r>
                        <a:rPr sz="18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НОО</a:t>
                      </a:r>
                      <a:r>
                        <a:rPr sz="18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должен быть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полностью</a:t>
                      </a:r>
                      <a:r>
                        <a:rPr sz="1800" spc="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готов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</a:tr>
              <a:tr h="22498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Май–август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CCCED1"/>
                    </a:solidFill>
                  </a:tcPr>
                </a:tc>
                <a:tc>
                  <a:txBody>
                    <a:bodyPr/>
                    <a:lstStyle/>
                    <a:p>
                      <a:pPr marL="265430" indent="-173990">
                        <a:lnSpc>
                          <a:spcPct val="100000"/>
                        </a:lnSpc>
                        <a:spcBef>
                          <a:spcPts val="330"/>
                        </a:spcBef>
                        <a:buClr>
                          <a:srgbClr val="000000"/>
                        </a:buClr>
                        <a:buFont typeface="Wingdings"/>
                        <a:buChar char=""/>
                        <a:tabLst>
                          <a:tab pos="265430" algn="l"/>
                        </a:tabLst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Запланируйте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доработку</a:t>
                      </a:r>
                      <a:r>
                        <a:rPr sz="1800" spc="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ООП</a:t>
                      </a:r>
                      <a:r>
                        <a:rPr sz="1800" spc="-3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НОО</a:t>
                      </a:r>
                      <a:r>
                        <a:rPr sz="18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(при</a:t>
                      </a:r>
                      <a:r>
                        <a:rPr sz="18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необходимости).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265430" indent="-17399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/>
                        <a:buChar char=""/>
                        <a:tabLst>
                          <a:tab pos="265430" algn="l"/>
                        </a:tabLst>
                      </a:pP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Учителя-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предметники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ООО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должны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сдать</a:t>
                      </a:r>
                      <a:r>
                        <a:rPr sz="1800" spc="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готовые</a:t>
                      </a:r>
                      <a:r>
                        <a:rPr sz="1800" spc="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рабочие</a:t>
                      </a:r>
                      <a:r>
                        <a:rPr sz="1800" spc="3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программы.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265430" indent="-17399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/>
                        <a:buChar char=""/>
                        <a:tabLst>
                          <a:tab pos="265430" algn="l"/>
                        </a:tabLst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Все</a:t>
                      </a:r>
                      <a:r>
                        <a:rPr sz="1800" spc="-4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документы</a:t>
                      </a:r>
                      <a:r>
                        <a:rPr sz="18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проверьте</a:t>
                      </a:r>
                      <a:r>
                        <a:rPr sz="1800" spc="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на</a:t>
                      </a:r>
                      <a:r>
                        <a:rPr sz="1800" spc="-4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соответствие</a:t>
                      </a:r>
                      <a:r>
                        <a:rPr sz="1800" spc="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ФГОС.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265430" marR="432434" indent="-17399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/>
                        <a:buChar char=""/>
                        <a:tabLst>
                          <a:tab pos="265430" algn="l"/>
                        </a:tabLst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До</a:t>
                      </a:r>
                      <a:r>
                        <a:rPr sz="1800" spc="-4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r>
                        <a:rPr sz="18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сентября</a:t>
                      </a:r>
                      <a:r>
                        <a:rPr sz="18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2022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года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запланируйте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рассмотрение/согласование</a:t>
                      </a:r>
                      <a:r>
                        <a:rPr sz="1800" spc="6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ООП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НОО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ООО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на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педсовете.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265430" indent="-17399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/>
                        <a:buChar char=""/>
                        <a:tabLst>
                          <a:tab pos="265430" algn="l"/>
                        </a:tabLst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Утверждение</a:t>
                      </a:r>
                      <a:r>
                        <a:rPr sz="1800" spc="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ООП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НОО</a:t>
                      </a:r>
                      <a:r>
                        <a:rPr sz="18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ООО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директором.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265430" indent="-173990"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000000"/>
                        </a:buClr>
                        <a:buFont typeface="Wingdings"/>
                        <a:buChar char=""/>
                        <a:tabLst>
                          <a:tab pos="265430" algn="l"/>
                        </a:tabLst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Готовые</a:t>
                      </a:r>
                      <a:r>
                        <a:rPr sz="1800" spc="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ООП</a:t>
                      </a:r>
                      <a:r>
                        <a:rPr sz="18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НОО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18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ООО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разместите</a:t>
                      </a:r>
                      <a:r>
                        <a:rPr sz="1800" spc="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на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сайте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школы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CCCED1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429255" y="214884"/>
            <a:ext cx="6428740" cy="646430"/>
          </a:xfrm>
          <a:prstGeom prst="rect">
            <a:avLst/>
          </a:prstGeom>
          <a:solidFill>
            <a:srgbClr val="FFEAC6"/>
          </a:solidFill>
        </p:spPr>
        <p:txBody>
          <a:bodyPr vert="horz" wrap="square" lIns="0" tIns="4445" rIns="0" bIns="0" rtlCol="0">
            <a:spAutoFit/>
          </a:bodyPr>
          <a:lstStyle/>
          <a:p>
            <a:pPr marL="1522730">
              <a:lnSpc>
                <a:spcPct val="100000"/>
              </a:lnSpc>
              <a:spcBef>
                <a:spcPts val="35"/>
              </a:spcBef>
            </a:pPr>
            <a:r>
              <a:rPr sz="2000" b="1" dirty="0">
                <a:solidFill>
                  <a:srgbClr val="1C2043"/>
                </a:solidFill>
                <a:latin typeface="Times New Roman"/>
                <a:cs typeface="Times New Roman"/>
              </a:rPr>
              <a:t>За</a:t>
            </a:r>
            <a:r>
              <a:rPr sz="2000" b="1" spc="-60" dirty="0">
                <a:solidFill>
                  <a:srgbClr val="1C2043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C2043"/>
                </a:solidFill>
                <a:latin typeface="Times New Roman"/>
                <a:cs typeface="Times New Roman"/>
              </a:rPr>
              <a:t>2021-2022</a:t>
            </a:r>
            <a:r>
              <a:rPr sz="2000" b="1" spc="-20" dirty="0">
                <a:solidFill>
                  <a:srgbClr val="1C2043"/>
                </a:solidFill>
                <a:latin typeface="Times New Roman"/>
                <a:cs typeface="Times New Roman"/>
              </a:rPr>
              <a:t> </a:t>
            </a:r>
            <a:r>
              <a:rPr sz="2000" b="1" spc="-100" dirty="0">
                <a:solidFill>
                  <a:srgbClr val="1C2043"/>
                </a:solidFill>
                <a:latin typeface="Times New Roman"/>
                <a:cs typeface="Times New Roman"/>
              </a:rPr>
              <a:t>учебный</a:t>
            </a:r>
            <a:r>
              <a:rPr sz="2000" b="1" spc="-55" dirty="0">
                <a:solidFill>
                  <a:srgbClr val="1C2043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C2043"/>
                </a:solidFill>
                <a:latin typeface="Times New Roman"/>
                <a:cs typeface="Times New Roman"/>
              </a:rPr>
              <a:t>год</a:t>
            </a:r>
            <a:r>
              <a:rPr sz="2000" b="1" spc="-55" dirty="0">
                <a:solidFill>
                  <a:srgbClr val="1C2043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1C2043"/>
                </a:solidFill>
                <a:latin typeface="Times New Roman"/>
                <a:cs typeface="Times New Roman"/>
              </a:rPr>
              <a:t>надо</a:t>
            </a:r>
            <a:r>
              <a:rPr sz="2000" b="1" spc="-60" dirty="0">
                <a:solidFill>
                  <a:srgbClr val="1C2043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1C2043"/>
                </a:solidFill>
                <a:latin typeface="Times New Roman"/>
                <a:cs typeface="Times New Roman"/>
              </a:rPr>
              <a:t>разработать</a:t>
            </a:r>
            <a:endParaRPr sz="2000">
              <a:latin typeface="Times New Roman"/>
              <a:cs typeface="Times New Roman"/>
            </a:endParaRPr>
          </a:p>
          <a:p>
            <a:pPr marL="3837940">
              <a:lnSpc>
                <a:spcPct val="100000"/>
              </a:lnSpc>
            </a:pPr>
            <a:r>
              <a:rPr sz="2000" b="1" spc="-55" dirty="0">
                <a:solidFill>
                  <a:srgbClr val="1C2043"/>
                </a:solidFill>
                <a:latin typeface="Times New Roman"/>
                <a:cs typeface="Times New Roman"/>
              </a:rPr>
              <a:t>новые</a:t>
            </a:r>
            <a:r>
              <a:rPr sz="2000" b="1" spc="-25" dirty="0">
                <a:solidFill>
                  <a:srgbClr val="1C2043"/>
                </a:solidFill>
                <a:latin typeface="Times New Roman"/>
                <a:cs typeface="Times New Roman"/>
              </a:rPr>
              <a:t> </a:t>
            </a:r>
            <a:r>
              <a:rPr sz="2000" b="1" spc="-345" dirty="0">
                <a:solidFill>
                  <a:srgbClr val="1C2043"/>
                </a:solidFill>
                <a:latin typeface="Times New Roman"/>
                <a:cs typeface="Times New Roman"/>
              </a:rPr>
              <a:t>ООП</a:t>
            </a:r>
            <a:r>
              <a:rPr sz="2000" b="1" spc="-55" dirty="0">
                <a:solidFill>
                  <a:srgbClr val="1C2043"/>
                </a:solidFill>
                <a:latin typeface="Times New Roman"/>
                <a:cs typeface="Times New Roman"/>
              </a:rPr>
              <a:t> </a:t>
            </a:r>
            <a:r>
              <a:rPr sz="2000" b="1" spc="-350" dirty="0">
                <a:solidFill>
                  <a:srgbClr val="1C2043"/>
                </a:solidFill>
                <a:latin typeface="Times New Roman"/>
                <a:cs typeface="Times New Roman"/>
              </a:rPr>
              <a:t>НОО</a:t>
            </a:r>
            <a:r>
              <a:rPr sz="2000" b="1" spc="-40" dirty="0">
                <a:solidFill>
                  <a:srgbClr val="1C2043"/>
                </a:solidFill>
                <a:latin typeface="Times New Roman"/>
                <a:cs typeface="Times New Roman"/>
              </a:rPr>
              <a:t> </a:t>
            </a:r>
            <a:r>
              <a:rPr sz="2000" b="1" spc="-170" dirty="0">
                <a:solidFill>
                  <a:srgbClr val="1C2043"/>
                </a:solidFill>
                <a:latin typeface="Times New Roman"/>
                <a:cs typeface="Times New Roman"/>
              </a:rPr>
              <a:t>и</a:t>
            </a:r>
            <a:r>
              <a:rPr sz="2000" b="1" spc="-35" dirty="0">
                <a:solidFill>
                  <a:srgbClr val="1C2043"/>
                </a:solidFill>
                <a:latin typeface="Times New Roman"/>
                <a:cs typeface="Times New Roman"/>
              </a:rPr>
              <a:t> </a:t>
            </a:r>
            <a:r>
              <a:rPr sz="2000" b="1" spc="-385" dirty="0">
                <a:solidFill>
                  <a:srgbClr val="1C2043"/>
                </a:solidFill>
                <a:latin typeface="Times New Roman"/>
                <a:cs typeface="Times New Roman"/>
              </a:rPr>
              <a:t>ООО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92596" y="169163"/>
            <a:ext cx="780415" cy="346075"/>
          </a:xfrm>
          <a:custGeom>
            <a:avLst/>
            <a:gdLst/>
            <a:ahLst/>
            <a:cxnLst/>
            <a:rect l="l" t="t" r="r" b="b"/>
            <a:pathLst>
              <a:path w="780415" h="346075">
                <a:moveTo>
                  <a:pt x="252983" y="0"/>
                </a:moveTo>
                <a:lnTo>
                  <a:pt x="0" y="345947"/>
                </a:lnTo>
                <a:lnTo>
                  <a:pt x="780287" y="345947"/>
                </a:lnTo>
                <a:lnTo>
                  <a:pt x="252983" y="0"/>
                </a:lnTo>
                <a:close/>
              </a:path>
            </a:pathLst>
          </a:custGeom>
          <a:solidFill>
            <a:srgbClr val="1C2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7073265" cy="1769745"/>
            <a:chOff x="0" y="0"/>
            <a:chExt cx="7073265" cy="176974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6756400" cy="1769745"/>
            </a:xfrm>
            <a:custGeom>
              <a:avLst/>
              <a:gdLst/>
              <a:ahLst/>
              <a:cxnLst/>
              <a:rect l="l" t="t" r="r" b="b"/>
              <a:pathLst>
                <a:path w="6756400" h="1769745">
                  <a:moveTo>
                    <a:pt x="6755892" y="0"/>
                  </a:moveTo>
                  <a:lnTo>
                    <a:pt x="5434584" y="0"/>
                  </a:lnTo>
                  <a:lnTo>
                    <a:pt x="5428488" y="0"/>
                  </a:lnTo>
                  <a:lnTo>
                    <a:pt x="0" y="0"/>
                  </a:lnTo>
                  <a:lnTo>
                    <a:pt x="0" y="1769364"/>
                  </a:lnTo>
                  <a:lnTo>
                    <a:pt x="5428488" y="1769364"/>
                  </a:lnTo>
                  <a:lnTo>
                    <a:pt x="5434584" y="1769364"/>
                  </a:lnTo>
                  <a:lnTo>
                    <a:pt x="5434584" y="1761248"/>
                  </a:lnTo>
                  <a:lnTo>
                    <a:pt x="6755892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07491"/>
              <a:ext cx="7073265" cy="1030605"/>
            </a:xfrm>
            <a:custGeom>
              <a:avLst/>
              <a:gdLst/>
              <a:ahLst/>
              <a:cxnLst/>
              <a:rect l="l" t="t" r="r" b="b"/>
              <a:pathLst>
                <a:path w="7073265" h="1030605">
                  <a:moveTo>
                    <a:pt x="7072884" y="0"/>
                  </a:moveTo>
                  <a:lnTo>
                    <a:pt x="6303264" y="0"/>
                  </a:lnTo>
                  <a:lnTo>
                    <a:pt x="6300216" y="0"/>
                  </a:lnTo>
                  <a:lnTo>
                    <a:pt x="0" y="0"/>
                  </a:lnTo>
                  <a:lnTo>
                    <a:pt x="0" y="1030224"/>
                  </a:lnTo>
                  <a:lnTo>
                    <a:pt x="6300216" y="1030224"/>
                  </a:lnTo>
                  <a:lnTo>
                    <a:pt x="6303264" y="1030224"/>
                  </a:lnTo>
                  <a:lnTo>
                    <a:pt x="6303264" y="1026160"/>
                  </a:lnTo>
                  <a:lnTo>
                    <a:pt x="7072884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6946392" y="6597395"/>
            <a:ext cx="394970" cy="175260"/>
          </a:xfrm>
          <a:custGeom>
            <a:avLst/>
            <a:gdLst/>
            <a:ahLst/>
            <a:cxnLst/>
            <a:rect l="l" t="t" r="r" b="b"/>
            <a:pathLst>
              <a:path w="394970" h="175259">
                <a:moveTo>
                  <a:pt x="394715" y="0"/>
                </a:moveTo>
                <a:lnTo>
                  <a:pt x="0" y="0"/>
                </a:lnTo>
                <a:lnTo>
                  <a:pt x="266700" y="175259"/>
                </a:lnTo>
                <a:lnTo>
                  <a:pt x="394715" y="0"/>
                </a:lnTo>
                <a:close/>
              </a:path>
            </a:pathLst>
          </a:custGeom>
          <a:solidFill>
            <a:srgbClr val="D2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949440" y="5963411"/>
            <a:ext cx="2194560" cy="894715"/>
            <a:chOff x="6949440" y="5963411"/>
            <a:chExt cx="2194560" cy="894715"/>
          </a:xfrm>
        </p:grpSpPr>
        <p:sp>
          <p:nvSpPr>
            <p:cNvPr id="9" name="object 9"/>
            <p:cNvSpPr/>
            <p:nvPr/>
          </p:nvSpPr>
          <p:spPr>
            <a:xfrm>
              <a:off x="7106412" y="5963411"/>
              <a:ext cx="2037714" cy="894715"/>
            </a:xfrm>
            <a:custGeom>
              <a:avLst/>
              <a:gdLst/>
              <a:ahLst/>
              <a:cxnLst/>
              <a:rect l="l" t="t" r="r" b="b"/>
              <a:pathLst>
                <a:path w="2037715" h="894715">
                  <a:moveTo>
                    <a:pt x="2037575" y="0"/>
                  </a:moveTo>
                  <a:lnTo>
                    <a:pt x="670560" y="0"/>
                  </a:lnTo>
                  <a:lnTo>
                    <a:pt x="669036" y="0"/>
                  </a:lnTo>
                  <a:lnTo>
                    <a:pt x="669036" y="2044"/>
                  </a:lnTo>
                  <a:lnTo>
                    <a:pt x="0" y="894588"/>
                  </a:lnTo>
                  <a:lnTo>
                    <a:pt x="669036" y="894588"/>
                  </a:lnTo>
                  <a:lnTo>
                    <a:pt x="670560" y="894588"/>
                  </a:lnTo>
                  <a:lnTo>
                    <a:pt x="2037575" y="894588"/>
                  </a:lnTo>
                  <a:lnTo>
                    <a:pt x="2037575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49440" y="6195059"/>
              <a:ext cx="2194560" cy="407034"/>
            </a:xfrm>
            <a:custGeom>
              <a:avLst/>
              <a:gdLst/>
              <a:ahLst/>
              <a:cxnLst/>
              <a:rect l="l" t="t" r="r" b="b"/>
              <a:pathLst>
                <a:path w="2194559" h="407034">
                  <a:moveTo>
                    <a:pt x="2194560" y="0"/>
                  </a:moveTo>
                  <a:lnTo>
                    <a:pt x="304800" y="0"/>
                  </a:lnTo>
                  <a:lnTo>
                    <a:pt x="298704" y="0"/>
                  </a:lnTo>
                  <a:lnTo>
                    <a:pt x="298704" y="8140"/>
                  </a:lnTo>
                  <a:lnTo>
                    <a:pt x="0" y="406908"/>
                  </a:lnTo>
                  <a:lnTo>
                    <a:pt x="298704" y="406908"/>
                  </a:lnTo>
                  <a:lnTo>
                    <a:pt x="304800" y="406908"/>
                  </a:lnTo>
                  <a:lnTo>
                    <a:pt x="2194560" y="406908"/>
                  </a:lnTo>
                  <a:lnTo>
                    <a:pt x="2194560" y="0"/>
                  </a:lnTo>
                  <a:close/>
                </a:path>
              </a:pathLst>
            </a:custGeom>
            <a:solidFill>
              <a:srgbClr val="FFC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93165" y="863345"/>
            <a:ext cx="43554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3F3F3"/>
                </a:solidFill>
              </a:rPr>
              <a:t>КАК</a:t>
            </a:r>
            <a:r>
              <a:rPr sz="2000" spc="-30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СОСТАВИТЬ</a:t>
            </a:r>
            <a:r>
              <a:rPr sz="2000" spc="-50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РАБОЧУЮ</a:t>
            </a:r>
            <a:r>
              <a:rPr sz="2000" spc="-25" dirty="0">
                <a:solidFill>
                  <a:srgbClr val="F3F3F3"/>
                </a:solidFill>
              </a:rPr>
              <a:t> </a:t>
            </a:r>
            <a:r>
              <a:rPr sz="2000" spc="-10" dirty="0">
                <a:solidFill>
                  <a:srgbClr val="F3F3F3"/>
                </a:solidFill>
              </a:rPr>
              <a:t>ПРОГРАММУ</a:t>
            </a:r>
            <a:endParaRPr sz="2000"/>
          </a:p>
        </p:txBody>
      </p:sp>
      <p:grpSp>
        <p:nvGrpSpPr>
          <p:cNvPr id="12" name="object 12"/>
          <p:cNvGrpSpPr/>
          <p:nvPr/>
        </p:nvGrpSpPr>
        <p:grpSpPr>
          <a:xfrm>
            <a:off x="414718" y="2139886"/>
            <a:ext cx="8244840" cy="2152015"/>
            <a:chOff x="414718" y="2139886"/>
            <a:chExt cx="8244840" cy="2152015"/>
          </a:xfrm>
        </p:grpSpPr>
        <p:sp>
          <p:nvSpPr>
            <p:cNvPr id="13" name="object 13"/>
            <p:cNvSpPr/>
            <p:nvPr/>
          </p:nvSpPr>
          <p:spPr>
            <a:xfrm>
              <a:off x="429005" y="2449829"/>
              <a:ext cx="8216265" cy="1827530"/>
            </a:xfrm>
            <a:custGeom>
              <a:avLst/>
              <a:gdLst/>
              <a:ahLst/>
              <a:cxnLst/>
              <a:rect l="l" t="t" r="r" b="b"/>
              <a:pathLst>
                <a:path w="8216265" h="1827529">
                  <a:moveTo>
                    <a:pt x="8215883" y="0"/>
                  </a:moveTo>
                  <a:lnTo>
                    <a:pt x="0" y="0"/>
                  </a:lnTo>
                  <a:lnTo>
                    <a:pt x="0" y="1827276"/>
                  </a:lnTo>
                  <a:lnTo>
                    <a:pt x="8215883" y="1827276"/>
                  </a:lnTo>
                  <a:lnTo>
                    <a:pt x="8215883" y="0"/>
                  </a:lnTo>
                  <a:close/>
                </a:path>
              </a:pathLst>
            </a:custGeom>
            <a:solidFill>
              <a:srgbClr val="F3F3F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9005" y="2449829"/>
              <a:ext cx="8216265" cy="1827530"/>
            </a:xfrm>
            <a:custGeom>
              <a:avLst/>
              <a:gdLst/>
              <a:ahLst/>
              <a:cxnLst/>
              <a:rect l="l" t="t" r="r" b="b"/>
              <a:pathLst>
                <a:path w="8216265" h="1827529">
                  <a:moveTo>
                    <a:pt x="0" y="1827276"/>
                  </a:moveTo>
                  <a:lnTo>
                    <a:pt x="8215883" y="1827276"/>
                  </a:lnTo>
                  <a:lnTo>
                    <a:pt x="8215883" y="0"/>
                  </a:lnTo>
                  <a:lnTo>
                    <a:pt x="0" y="0"/>
                  </a:lnTo>
                  <a:lnTo>
                    <a:pt x="0" y="1827276"/>
                  </a:lnTo>
                  <a:close/>
                </a:path>
              </a:pathLst>
            </a:custGeom>
            <a:ln w="28575">
              <a:solidFill>
                <a:srgbClr val="043C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40486" y="2154173"/>
              <a:ext cx="5750560" cy="591820"/>
            </a:xfrm>
            <a:custGeom>
              <a:avLst/>
              <a:gdLst/>
              <a:ahLst/>
              <a:cxnLst/>
              <a:rect l="l" t="t" r="r" b="b"/>
              <a:pathLst>
                <a:path w="5750559" h="591819">
                  <a:moveTo>
                    <a:pt x="5651500" y="0"/>
                  </a:moveTo>
                  <a:lnTo>
                    <a:pt x="98551" y="0"/>
                  </a:lnTo>
                  <a:lnTo>
                    <a:pt x="60189" y="7737"/>
                  </a:lnTo>
                  <a:lnTo>
                    <a:pt x="28863" y="28844"/>
                  </a:lnTo>
                  <a:lnTo>
                    <a:pt x="7744" y="60168"/>
                  </a:lnTo>
                  <a:lnTo>
                    <a:pt x="0" y="98551"/>
                  </a:lnTo>
                  <a:lnTo>
                    <a:pt x="0" y="492760"/>
                  </a:lnTo>
                  <a:lnTo>
                    <a:pt x="7744" y="531143"/>
                  </a:lnTo>
                  <a:lnTo>
                    <a:pt x="28863" y="562467"/>
                  </a:lnTo>
                  <a:lnTo>
                    <a:pt x="60189" y="583574"/>
                  </a:lnTo>
                  <a:lnTo>
                    <a:pt x="98551" y="591312"/>
                  </a:lnTo>
                  <a:lnTo>
                    <a:pt x="5651500" y="591312"/>
                  </a:lnTo>
                  <a:lnTo>
                    <a:pt x="5689883" y="583574"/>
                  </a:lnTo>
                  <a:lnTo>
                    <a:pt x="5721207" y="562467"/>
                  </a:lnTo>
                  <a:lnTo>
                    <a:pt x="5742314" y="531143"/>
                  </a:lnTo>
                  <a:lnTo>
                    <a:pt x="5750052" y="492760"/>
                  </a:lnTo>
                  <a:lnTo>
                    <a:pt x="5750052" y="98551"/>
                  </a:lnTo>
                  <a:lnTo>
                    <a:pt x="5742314" y="60168"/>
                  </a:lnTo>
                  <a:lnTo>
                    <a:pt x="5721207" y="28844"/>
                  </a:lnTo>
                  <a:lnTo>
                    <a:pt x="5689883" y="7737"/>
                  </a:lnTo>
                  <a:lnTo>
                    <a:pt x="5651500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40486" y="2154173"/>
              <a:ext cx="5750560" cy="591820"/>
            </a:xfrm>
            <a:custGeom>
              <a:avLst/>
              <a:gdLst/>
              <a:ahLst/>
              <a:cxnLst/>
              <a:rect l="l" t="t" r="r" b="b"/>
              <a:pathLst>
                <a:path w="5750559" h="591819">
                  <a:moveTo>
                    <a:pt x="0" y="98551"/>
                  </a:moveTo>
                  <a:lnTo>
                    <a:pt x="7744" y="60168"/>
                  </a:lnTo>
                  <a:lnTo>
                    <a:pt x="28863" y="28844"/>
                  </a:lnTo>
                  <a:lnTo>
                    <a:pt x="60189" y="7737"/>
                  </a:lnTo>
                  <a:lnTo>
                    <a:pt x="98551" y="0"/>
                  </a:lnTo>
                  <a:lnTo>
                    <a:pt x="5651500" y="0"/>
                  </a:lnTo>
                  <a:lnTo>
                    <a:pt x="5689883" y="7737"/>
                  </a:lnTo>
                  <a:lnTo>
                    <a:pt x="5721207" y="28844"/>
                  </a:lnTo>
                  <a:lnTo>
                    <a:pt x="5742314" y="60168"/>
                  </a:lnTo>
                  <a:lnTo>
                    <a:pt x="5750052" y="98551"/>
                  </a:lnTo>
                  <a:lnTo>
                    <a:pt x="5750052" y="492760"/>
                  </a:lnTo>
                  <a:lnTo>
                    <a:pt x="5742314" y="531143"/>
                  </a:lnTo>
                  <a:lnTo>
                    <a:pt x="5721207" y="562467"/>
                  </a:lnTo>
                  <a:lnTo>
                    <a:pt x="5689883" y="583574"/>
                  </a:lnTo>
                  <a:lnTo>
                    <a:pt x="5651500" y="591312"/>
                  </a:lnTo>
                  <a:lnTo>
                    <a:pt x="98551" y="591312"/>
                  </a:lnTo>
                  <a:lnTo>
                    <a:pt x="60189" y="583574"/>
                  </a:lnTo>
                  <a:lnTo>
                    <a:pt x="28863" y="562467"/>
                  </a:lnTo>
                  <a:lnTo>
                    <a:pt x="7744" y="531143"/>
                  </a:lnTo>
                  <a:lnTo>
                    <a:pt x="0" y="492760"/>
                  </a:lnTo>
                  <a:lnTo>
                    <a:pt x="0" y="98551"/>
                  </a:lnTo>
                  <a:close/>
                </a:path>
              </a:pathLst>
            </a:custGeom>
            <a:ln w="28575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14718" y="4343590"/>
            <a:ext cx="8244840" cy="1514475"/>
            <a:chOff x="414718" y="4343590"/>
            <a:chExt cx="8244840" cy="1514475"/>
          </a:xfrm>
        </p:grpSpPr>
        <p:sp>
          <p:nvSpPr>
            <p:cNvPr id="18" name="object 18"/>
            <p:cNvSpPr/>
            <p:nvPr/>
          </p:nvSpPr>
          <p:spPr>
            <a:xfrm>
              <a:off x="715517" y="4644390"/>
              <a:ext cx="7929880" cy="1199515"/>
            </a:xfrm>
            <a:custGeom>
              <a:avLst/>
              <a:gdLst/>
              <a:ahLst/>
              <a:cxnLst/>
              <a:rect l="l" t="t" r="r" b="b"/>
              <a:pathLst>
                <a:path w="7929880" h="1199514">
                  <a:moveTo>
                    <a:pt x="0" y="1199388"/>
                  </a:moveTo>
                  <a:lnTo>
                    <a:pt x="7929372" y="1199388"/>
                  </a:lnTo>
                  <a:lnTo>
                    <a:pt x="7929372" y="0"/>
                  </a:lnTo>
                  <a:lnTo>
                    <a:pt x="0" y="0"/>
                  </a:lnTo>
                  <a:lnTo>
                    <a:pt x="0" y="1199388"/>
                  </a:lnTo>
                  <a:close/>
                </a:path>
              </a:pathLst>
            </a:custGeom>
            <a:ln w="28574">
              <a:solidFill>
                <a:srgbClr val="FFCA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29005" y="4357878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285750" y="0"/>
                  </a:moveTo>
                  <a:lnTo>
                    <a:pt x="239401" y="3738"/>
                  </a:lnTo>
                  <a:lnTo>
                    <a:pt x="195432" y="14563"/>
                  </a:lnTo>
                  <a:lnTo>
                    <a:pt x="154433" y="31886"/>
                  </a:lnTo>
                  <a:lnTo>
                    <a:pt x="116991" y="55120"/>
                  </a:lnTo>
                  <a:lnTo>
                    <a:pt x="83696" y="83677"/>
                  </a:lnTo>
                  <a:lnTo>
                    <a:pt x="55134" y="116970"/>
                  </a:lnTo>
                  <a:lnTo>
                    <a:pt x="31895" y="154411"/>
                  </a:lnTo>
                  <a:lnTo>
                    <a:pt x="14568" y="195413"/>
                  </a:lnTo>
                  <a:lnTo>
                    <a:pt x="3740" y="239388"/>
                  </a:lnTo>
                  <a:lnTo>
                    <a:pt x="0" y="285750"/>
                  </a:lnTo>
                  <a:lnTo>
                    <a:pt x="3740" y="332111"/>
                  </a:lnTo>
                  <a:lnTo>
                    <a:pt x="14568" y="376086"/>
                  </a:lnTo>
                  <a:lnTo>
                    <a:pt x="31895" y="417088"/>
                  </a:lnTo>
                  <a:lnTo>
                    <a:pt x="55134" y="454529"/>
                  </a:lnTo>
                  <a:lnTo>
                    <a:pt x="83696" y="487822"/>
                  </a:lnTo>
                  <a:lnTo>
                    <a:pt x="116991" y="516379"/>
                  </a:lnTo>
                  <a:lnTo>
                    <a:pt x="154433" y="539613"/>
                  </a:lnTo>
                  <a:lnTo>
                    <a:pt x="195432" y="556936"/>
                  </a:lnTo>
                  <a:lnTo>
                    <a:pt x="239401" y="567761"/>
                  </a:lnTo>
                  <a:lnTo>
                    <a:pt x="285750" y="571500"/>
                  </a:lnTo>
                  <a:lnTo>
                    <a:pt x="332098" y="567761"/>
                  </a:lnTo>
                  <a:lnTo>
                    <a:pt x="376067" y="556936"/>
                  </a:lnTo>
                  <a:lnTo>
                    <a:pt x="417066" y="539613"/>
                  </a:lnTo>
                  <a:lnTo>
                    <a:pt x="454508" y="516379"/>
                  </a:lnTo>
                  <a:lnTo>
                    <a:pt x="487803" y="487822"/>
                  </a:lnTo>
                  <a:lnTo>
                    <a:pt x="516365" y="454529"/>
                  </a:lnTo>
                  <a:lnTo>
                    <a:pt x="539604" y="417088"/>
                  </a:lnTo>
                  <a:lnTo>
                    <a:pt x="556931" y="376086"/>
                  </a:lnTo>
                  <a:lnTo>
                    <a:pt x="567759" y="332111"/>
                  </a:lnTo>
                  <a:lnTo>
                    <a:pt x="571500" y="285750"/>
                  </a:lnTo>
                  <a:lnTo>
                    <a:pt x="567759" y="239388"/>
                  </a:lnTo>
                  <a:lnTo>
                    <a:pt x="556931" y="195413"/>
                  </a:lnTo>
                  <a:lnTo>
                    <a:pt x="539604" y="154411"/>
                  </a:lnTo>
                  <a:lnTo>
                    <a:pt x="516365" y="116970"/>
                  </a:lnTo>
                  <a:lnTo>
                    <a:pt x="487803" y="83677"/>
                  </a:lnTo>
                  <a:lnTo>
                    <a:pt x="454508" y="55120"/>
                  </a:lnTo>
                  <a:lnTo>
                    <a:pt x="417066" y="31886"/>
                  </a:lnTo>
                  <a:lnTo>
                    <a:pt x="376067" y="14563"/>
                  </a:lnTo>
                  <a:lnTo>
                    <a:pt x="332098" y="3738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DF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29005" y="4357878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0" y="285750"/>
                  </a:moveTo>
                  <a:lnTo>
                    <a:pt x="3740" y="239388"/>
                  </a:lnTo>
                  <a:lnTo>
                    <a:pt x="14568" y="195413"/>
                  </a:lnTo>
                  <a:lnTo>
                    <a:pt x="31895" y="154411"/>
                  </a:lnTo>
                  <a:lnTo>
                    <a:pt x="55134" y="116970"/>
                  </a:lnTo>
                  <a:lnTo>
                    <a:pt x="83696" y="83677"/>
                  </a:lnTo>
                  <a:lnTo>
                    <a:pt x="116991" y="55120"/>
                  </a:lnTo>
                  <a:lnTo>
                    <a:pt x="154433" y="31886"/>
                  </a:lnTo>
                  <a:lnTo>
                    <a:pt x="195432" y="14563"/>
                  </a:lnTo>
                  <a:lnTo>
                    <a:pt x="239401" y="3738"/>
                  </a:lnTo>
                  <a:lnTo>
                    <a:pt x="285750" y="0"/>
                  </a:lnTo>
                  <a:lnTo>
                    <a:pt x="332098" y="3738"/>
                  </a:lnTo>
                  <a:lnTo>
                    <a:pt x="376067" y="14563"/>
                  </a:lnTo>
                  <a:lnTo>
                    <a:pt x="417066" y="31886"/>
                  </a:lnTo>
                  <a:lnTo>
                    <a:pt x="454508" y="55120"/>
                  </a:lnTo>
                  <a:lnTo>
                    <a:pt x="487803" y="83677"/>
                  </a:lnTo>
                  <a:lnTo>
                    <a:pt x="516365" y="116970"/>
                  </a:lnTo>
                  <a:lnTo>
                    <a:pt x="539604" y="154411"/>
                  </a:lnTo>
                  <a:lnTo>
                    <a:pt x="556931" y="195413"/>
                  </a:lnTo>
                  <a:lnTo>
                    <a:pt x="567759" y="239388"/>
                  </a:lnTo>
                  <a:lnTo>
                    <a:pt x="571500" y="285750"/>
                  </a:lnTo>
                  <a:lnTo>
                    <a:pt x="567759" y="332111"/>
                  </a:lnTo>
                  <a:lnTo>
                    <a:pt x="556931" y="376086"/>
                  </a:lnTo>
                  <a:lnTo>
                    <a:pt x="539604" y="417088"/>
                  </a:lnTo>
                  <a:lnTo>
                    <a:pt x="516365" y="454529"/>
                  </a:lnTo>
                  <a:lnTo>
                    <a:pt x="487803" y="487822"/>
                  </a:lnTo>
                  <a:lnTo>
                    <a:pt x="454508" y="516379"/>
                  </a:lnTo>
                  <a:lnTo>
                    <a:pt x="417066" y="539613"/>
                  </a:lnTo>
                  <a:lnTo>
                    <a:pt x="376067" y="556936"/>
                  </a:lnTo>
                  <a:lnTo>
                    <a:pt x="332098" y="567761"/>
                  </a:lnTo>
                  <a:lnTo>
                    <a:pt x="285750" y="571500"/>
                  </a:lnTo>
                  <a:lnTo>
                    <a:pt x="239401" y="567761"/>
                  </a:lnTo>
                  <a:lnTo>
                    <a:pt x="195432" y="556936"/>
                  </a:lnTo>
                  <a:lnTo>
                    <a:pt x="154433" y="539613"/>
                  </a:lnTo>
                  <a:lnTo>
                    <a:pt x="116991" y="516379"/>
                  </a:lnTo>
                  <a:lnTo>
                    <a:pt x="83696" y="487822"/>
                  </a:lnTo>
                  <a:lnTo>
                    <a:pt x="55134" y="454529"/>
                  </a:lnTo>
                  <a:lnTo>
                    <a:pt x="31895" y="417088"/>
                  </a:lnTo>
                  <a:lnTo>
                    <a:pt x="14568" y="376086"/>
                  </a:lnTo>
                  <a:lnTo>
                    <a:pt x="3740" y="332111"/>
                  </a:lnTo>
                  <a:lnTo>
                    <a:pt x="0" y="285750"/>
                  </a:lnTo>
                  <a:close/>
                </a:path>
              </a:pathLst>
            </a:custGeom>
            <a:ln w="28575">
              <a:solidFill>
                <a:srgbClr val="FFCA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63041" y="2277617"/>
            <a:ext cx="7901305" cy="352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227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3F3F3"/>
                </a:solidFill>
                <a:latin typeface="Arial Narrow"/>
                <a:cs typeface="Arial Narrow"/>
              </a:rPr>
              <a:t>Структуру</a:t>
            </a:r>
            <a:r>
              <a:rPr sz="1800" b="1" spc="-15" dirty="0">
                <a:solidFill>
                  <a:srgbClr val="F3F3F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F3F3F3"/>
                </a:solidFill>
                <a:latin typeface="Arial Narrow"/>
                <a:cs typeface="Arial Narrow"/>
              </a:rPr>
              <a:t>рабочей</a:t>
            </a:r>
            <a:r>
              <a:rPr sz="1800" b="1" spc="-10" dirty="0">
                <a:solidFill>
                  <a:srgbClr val="F3F3F3"/>
                </a:solidFill>
                <a:latin typeface="Arial Narrow"/>
                <a:cs typeface="Arial Narrow"/>
              </a:rPr>
              <a:t> программы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Arial Narrow"/>
              <a:cs typeface="Arial Narrow"/>
            </a:endParaRPr>
          </a:p>
          <a:p>
            <a:pPr marL="575310" indent="-172720">
              <a:lnSpc>
                <a:spcPct val="100000"/>
              </a:lnSpc>
              <a:buChar char="•"/>
              <a:tabLst>
                <a:tab pos="575945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содержание</a:t>
            </a:r>
            <a:r>
              <a:rPr sz="18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предмета,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курса,</a:t>
            </a:r>
            <a:r>
              <a:rPr sz="18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модуля;</a:t>
            </a:r>
            <a:endParaRPr sz="1800">
              <a:latin typeface="Arial Narrow"/>
              <a:cs typeface="Arial Narrow"/>
            </a:endParaRPr>
          </a:p>
          <a:p>
            <a:pPr marL="575310" indent="-172720">
              <a:lnSpc>
                <a:spcPct val="100000"/>
              </a:lnSpc>
              <a:spcBef>
                <a:spcPts val="10"/>
              </a:spcBef>
              <a:buChar char="•"/>
              <a:tabLst>
                <a:tab pos="575945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планируемые</a:t>
            </a:r>
            <a:r>
              <a:rPr sz="1800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результаты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освоения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предмета,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курса,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модуля;</a:t>
            </a:r>
            <a:endParaRPr sz="1800">
              <a:latin typeface="Arial Narrow"/>
              <a:cs typeface="Arial Narrow"/>
            </a:endParaRPr>
          </a:p>
          <a:p>
            <a:pPr marL="575310" marR="565785" indent="-172720">
              <a:lnSpc>
                <a:spcPct val="86200"/>
              </a:lnSpc>
              <a:spcBef>
                <a:spcPts val="310"/>
              </a:spcBef>
              <a:buChar char="•"/>
              <a:tabLst>
                <a:tab pos="575945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тематическое</a:t>
            </a:r>
            <a:r>
              <a:rPr sz="18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планирование</a:t>
            </a:r>
            <a:r>
              <a:rPr sz="18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с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указанием</a:t>
            </a:r>
            <a:r>
              <a:rPr sz="18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количества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академических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часов,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отводимых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на</a:t>
            </a:r>
            <a:r>
              <a:rPr sz="18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освоение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каждой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темы,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возможность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использования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по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этой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теме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ЭОР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ЦОР,</a:t>
            </a:r>
            <a:r>
              <a:rPr sz="18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которые являются</a:t>
            </a:r>
            <a:r>
              <a:rPr sz="18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учебно-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методическими</a:t>
            </a:r>
            <a:r>
              <a:rPr sz="18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материалами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Arial Narrow"/>
              <a:cs typeface="Arial Narrow"/>
            </a:endParaRPr>
          </a:p>
          <a:p>
            <a:pPr marL="12700">
              <a:lnSpc>
                <a:spcPts val="1860"/>
              </a:lnSpc>
            </a:pPr>
            <a:r>
              <a:rPr sz="1800" dirty="0">
                <a:solidFill>
                  <a:srgbClr val="1C2043"/>
                </a:solidFill>
                <a:latin typeface="Arial Black"/>
                <a:cs typeface="Arial Black"/>
              </a:rPr>
              <a:t>!</a:t>
            </a:r>
            <a:endParaRPr sz="1800">
              <a:latin typeface="Arial Black"/>
              <a:cs typeface="Arial Black"/>
            </a:endParaRPr>
          </a:p>
          <a:p>
            <a:pPr marL="674370" algn="just">
              <a:lnSpc>
                <a:spcPts val="1860"/>
              </a:lnSpc>
            </a:pP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Любые</a:t>
            </a:r>
            <a:r>
              <a:rPr sz="1800" b="1" spc="180" dirty="0">
                <a:solidFill>
                  <a:srgbClr val="1C2043"/>
                </a:solidFill>
                <a:latin typeface="Arial Narrow"/>
                <a:cs typeface="Arial Narrow"/>
              </a:rPr>
              <a:t> 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другие</a:t>
            </a:r>
            <a:r>
              <a:rPr sz="1800" b="1" spc="190" dirty="0">
                <a:solidFill>
                  <a:srgbClr val="1C2043"/>
                </a:solidFill>
                <a:latin typeface="Arial Narrow"/>
                <a:cs typeface="Arial Narrow"/>
              </a:rPr>
              <a:t> 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разделы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,</a:t>
            </a:r>
            <a:r>
              <a:rPr sz="1800" spc="190" dirty="0">
                <a:solidFill>
                  <a:srgbClr val="1C2043"/>
                </a:solidFill>
                <a:latin typeface="Arial Narrow"/>
                <a:cs typeface="Arial Narrow"/>
              </a:rPr>
              <a:t> 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например</a:t>
            </a:r>
            <a:r>
              <a:rPr sz="1800" spc="185" dirty="0">
                <a:solidFill>
                  <a:srgbClr val="1C2043"/>
                </a:solidFill>
                <a:latin typeface="Arial Narrow"/>
                <a:cs typeface="Arial Narrow"/>
              </a:rPr>
              <a:t> 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такие,</a:t>
            </a:r>
            <a:r>
              <a:rPr sz="1800" spc="185" dirty="0">
                <a:solidFill>
                  <a:srgbClr val="1C2043"/>
                </a:solidFill>
                <a:latin typeface="Arial Narrow"/>
                <a:cs typeface="Arial Narrow"/>
              </a:rPr>
              <a:t> 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как</a:t>
            </a:r>
            <a:r>
              <a:rPr sz="1800" spc="190" dirty="0">
                <a:solidFill>
                  <a:srgbClr val="1C2043"/>
                </a:solidFill>
                <a:latin typeface="Arial Narrow"/>
                <a:cs typeface="Arial Narrow"/>
              </a:rPr>
              <a:t> 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«Пояснительная</a:t>
            </a:r>
            <a:r>
              <a:rPr sz="1800" spc="185" dirty="0">
                <a:solidFill>
                  <a:srgbClr val="1C2043"/>
                </a:solidFill>
                <a:latin typeface="Arial Narrow"/>
                <a:cs typeface="Arial Narrow"/>
              </a:rPr>
              <a:t> 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записка»,</a:t>
            </a:r>
            <a:endParaRPr sz="1800">
              <a:latin typeface="Arial Narrow"/>
              <a:cs typeface="Arial Narrow"/>
            </a:endParaRPr>
          </a:p>
          <a:p>
            <a:pPr marL="142240" marR="5080" algn="just">
              <a:lnSpc>
                <a:spcPct val="100000"/>
              </a:lnSpc>
            </a:pP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«Календарно-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тематическое</a:t>
            </a:r>
            <a:r>
              <a:rPr sz="1800" spc="16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планирование»,</a:t>
            </a:r>
            <a:r>
              <a:rPr sz="1800" spc="18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 Narrow"/>
                <a:cs typeface="Arial Narrow"/>
              </a:rPr>
              <a:t>не</a:t>
            </a:r>
            <a:r>
              <a:rPr sz="1800" b="1" spc="17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 Narrow"/>
                <a:cs typeface="Arial Narrow"/>
              </a:rPr>
              <a:t>являются</a:t>
            </a:r>
            <a:r>
              <a:rPr sz="1800" b="1" spc="190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 Narrow"/>
                <a:cs typeface="Arial Narrow"/>
              </a:rPr>
              <a:t>обязательными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.</a:t>
            </a:r>
            <a:r>
              <a:rPr sz="1800" spc="16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Включить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такие</a:t>
            </a:r>
            <a:r>
              <a:rPr sz="1800" spc="2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разделы</a:t>
            </a:r>
            <a:r>
              <a:rPr sz="1800" spc="2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1800" spc="2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рабочую</a:t>
            </a:r>
            <a:r>
              <a:rPr sz="1800" spc="26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программу</a:t>
            </a:r>
            <a:r>
              <a:rPr sz="1800" spc="2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педагоги</a:t>
            </a:r>
            <a:r>
              <a:rPr sz="1800" spc="26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обязаны</a:t>
            </a:r>
            <a:r>
              <a:rPr sz="1800" b="1" spc="26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только</a:t>
            </a:r>
            <a:r>
              <a:rPr sz="1800" b="1" spc="26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1800" spc="2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том</a:t>
            </a:r>
            <a:r>
              <a:rPr sz="1800" spc="2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случае,</a:t>
            </a:r>
            <a:r>
              <a:rPr sz="1800" spc="2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spc="-20" dirty="0">
                <a:solidFill>
                  <a:srgbClr val="1C2043"/>
                </a:solidFill>
                <a:latin typeface="Arial Narrow"/>
                <a:cs typeface="Arial Narrow"/>
              </a:rPr>
              <a:t>если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они</a:t>
            </a:r>
            <a:r>
              <a:rPr sz="1800" b="1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закреплены</a:t>
            </a:r>
            <a:r>
              <a:rPr sz="1800" b="1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1800" b="1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ее структуре</a:t>
            </a:r>
            <a:r>
              <a:rPr sz="1800" b="1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локальным</a:t>
            </a:r>
            <a:r>
              <a:rPr sz="1800" b="1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актом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.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15346" y="5416486"/>
            <a:ext cx="5229225" cy="1442085"/>
            <a:chOff x="3915346" y="5416486"/>
            <a:chExt cx="5229225" cy="1442085"/>
          </a:xfrm>
        </p:grpSpPr>
        <p:sp>
          <p:nvSpPr>
            <p:cNvPr id="3" name="object 3"/>
            <p:cNvSpPr/>
            <p:nvPr/>
          </p:nvSpPr>
          <p:spPr>
            <a:xfrm>
              <a:off x="3929634" y="5430773"/>
              <a:ext cx="4787265" cy="828040"/>
            </a:xfrm>
            <a:custGeom>
              <a:avLst/>
              <a:gdLst/>
              <a:ahLst/>
              <a:cxnLst/>
              <a:rect l="l" t="t" r="r" b="b"/>
              <a:pathLst>
                <a:path w="4787265" h="828039">
                  <a:moveTo>
                    <a:pt x="4648962" y="0"/>
                  </a:moveTo>
                  <a:lnTo>
                    <a:pt x="137921" y="0"/>
                  </a:lnTo>
                  <a:lnTo>
                    <a:pt x="94317" y="7028"/>
                  </a:lnTo>
                  <a:lnTo>
                    <a:pt x="56455" y="26602"/>
                  </a:lnTo>
                  <a:lnTo>
                    <a:pt x="26602" y="56455"/>
                  </a:lnTo>
                  <a:lnTo>
                    <a:pt x="7028" y="94317"/>
                  </a:lnTo>
                  <a:lnTo>
                    <a:pt x="0" y="137922"/>
                  </a:lnTo>
                  <a:lnTo>
                    <a:pt x="0" y="689610"/>
                  </a:lnTo>
                  <a:lnTo>
                    <a:pt x="7028" y="733204"/>
                  </a:lnTo>
                  <a:lnTo>
                    <a:pt x="26602" y="771065"/>
                  </a:lnTo>
                  <a:lnTo>
                    <a:pt x="56455" y="800921"/>
                  </a:lnTo>
                  <a:lnTo>
                    <a:pt x="94317" y="820500"/>
                  </a:lnTo>
                  <a:lnTo>
                    <a:pt x="137921" y="827532"/>
                  </a:lnTo>
                  <a:lnTo>
                    <a:pt x="4648962" y="827532"/>
                  </a:lnTo>
                  <a:lnTo>
                    <a:pt x="4692566" y="820500"/>
                  </a:lnTo>
                  <a:lnTo>
                    <a:pt x="4730428" y="800921"/>
                  </a:lnTo>
                  <a:lnTo>
                    <a:pt x="4760281" y="771065"/>
                  </a:lnTo>
                  <a:lnTo>
                    <a:pt x="4779855" y="733204"/>
                  </a:lnTo>
                  <a:lnTo>
                    <a:pt x="4786884" y="689610"/>
                  </a:lnTo>
                  <a:lnTo>
                    <a:pt x="4786884" y="137922"/>
                  </a:lnTo>
                  <a:lnTo>
                    <a:pt x="4779855" y="94317"/>
                  </a:lnTo>
                  <a:lnTo>
                    <a:pt x="4760281" y="56455"/>
                  </a:lnTo>
                  <a:lnTo>
                    <a:pt x="4730428" y="26602"/>
                  </a:lnTo>
                  <a:lnTo>
                    <a:pt x="4692566" y="7028"/>
                  </a:lnTo>
                  <a:lnTo>
                    <a:pt x="4648962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29634" y="5430773"/>
              <a:ext cx="4787265" cy="828040"/>
            </a:xfrm>
            <a:custGeom>
              <a:avLst/>
              <a:gdLst/>
              <a:ahLst/>
              <a:cxnLst/>
              <a:rect l="l" t="t" r="r" b="b"/>
              <a:pathLst>
                <a:path w="4787265" h="828039">
                  <a:moveTo>
                    <a:pt x="0" y="137922"/>
                  </a:moveTo>
                  <a:lnTo>
                    <a:pt x="7028" y="94317"/>
                  </a:lnTo>
                  <a:lnTo>
                    <a:pt x="26602" y="56455"/>
                  </a:lnTo>
                  <a:lnTo>
                    <a:pt x="56455" y="26602"/>
                  </a:lnTo>
                  <a:lnTo>
                    <a:pt x="94317" y="7028"/>
                  </a:lnTo>
                  <a:lnTo>
                    <a:pt x="137921" y="0"/>
                  </a:lnTo>
                  <a:lnTo>
                    <a:pt x="4648962" y="0"/>
                  </a:lnTo>
                  <a:lnTo>
                    <a:pt x="4692566" y="7028"/>
                  </a:lnTo>
                  <a:lnTo>
                    <a:pt x="4730428" y="26602"/>
                  </a:lnTo>
                  <a:lnTo>
                    <a:pt x="4760281" y="56455"/>
                  </a:lnTo>
                  <a:lnTo>
                    <a:pt x="4779855" y="94317"/>
                  </a:lnTo>
                  <a:lnTo>
                    <a:pt x="4786884" y="137922"/>
                  </a:lnTo>
                  <a:lnTo>
                    <a:pt x="4786884" y="689610"/>
                  </a:lnTo>
                  <a:lnTo>
                    <a:pt x="4779855" y="733204"/>
                  </a:lnTo>
                  <a:lnTo>
                    <a:pt x="4760281" y="771065"/>
                  </a:lnTo>
                  <a:lnTo>
                    <a:pt x="4730428" y="800921"/>
                  </a:lnTo>
                  <a:lnTo>
                    <a:pt x="4692566" y="820500"/>
                  </a:lnTo>
                  <a:lnTo>
                    <a:pt x="4648962" y="827532"/>
                  </a:lnTo>
                  <a:lnTo>
                    <a:pt x="137921" y="827532"/>
                  </a:lnTo>
                  <a:lnTo>
                    <a:pt x="94317" y="820500"/>
                  </a:lnTo>
                  <a:lnTo>
                    <a:pt x="56455" y="800921"/>
                  </a:lnTo>
                  <a:lnTo>
                    <a:pt x="26602" y="771065"/>
                  </a:lnTo>
                  <a:lnTo>
                    <a:pt x="7028" y="733204"/>
                  </a:lnTo>
                  <a:lnTo>
                    <a:pt x="0" y="689610"/>
                  </a:lnTo>
                  <a:lnTo>
                    <a:pt x="0" y="137922"/>
                  </a:lnTo>
                  <a:close/>
                </a:path>
              </a:pathLst>
            </a:custGeom>
            <a:ln w="28574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19290" y="1487614"/>
            <a:ext cx="8378825" cy="553085"/>
            <a:chOff x="419290" y="1487614"/>
            <a:chExt cx="8378825" cy="553085"/>
          </a:xfrm>
        </p:grpSpPr>
        <p:sp>
          <p:nvSpPr>
            <p:cNvPr id="6" name="object 6"/>
            <p:cNvSpPr/>
            <p:nvPr/>
          </p:nvSpPr>
          <p:spPr>
            <a:xfrm>
              <a:off x="433577" y="1501902"/>
              <a:ext cx="8350250" cy="524510"/>
            </a:xfrm>
            <a:custGeom>
              <a:avLst/>
              <a:gdLst/>
              <a:ahLst/>
              <a:cxnLst/>
              <a:rect l="l" t="t" r="r" b="b"/>
              <a:pathLst>
                <a:path w="8350250" h="524510">
                  <a:moveTo>
                    <a:pt x="8297545" y="0"/>
                  </a:moveTo>
                  <a:lnTo>
                    <a:pt x="52425" y="0"/>
                  </a:lnTo>
                  <a:lnTo>
                    <a:pt x="32018" y="4123"/>
                  </a:lnTo>
                  <a:lnTo>
                    <a:pt x="15354" y="15366"/>
                  </a:lnTo>
                  <a:lnTo>
                    <a:pt x="4119" y="32039"/>
                  </a:lnTo>
                  <a:lnTo>
                    <a:pt x="0" y="52450"/>
                  </a:lnTo>
                  <a:lnTo>
                    <a:pt x="0" y="471805"/>
                  </a:lnTo>
                  <a:lnTo>
                    <a:pt x="4119" y="492216"/>
                  </a:lnTo>
                  <a:lnTo>
                    <a:pt x="15354" y="508889"/>
                  </a:lnTo>
                  <a:lnTo>
                    <a:pt x="32018" y="520132"/>
                  </a:lnTo>
                  <a:lnTo>
                    <a:pt x="52425" y="524256"/>
                  </a:lnTo>
                  <a:lnTo>
                    <a:pt x="8297545" y="524256"/>
                  </a:lnTo>
                  <a:lnTo>
                    <a:pt x="8317956" y="520132"/>
                  </a:lnTo>
                  <a:lnTo>
                    <a:pt x="8334629" y="508889"/>
                  </a:lnTo>
                  <a:lnTo>
                    <a:pt x="8345872" y="492216"/>
                  </a:lnTo>
                  <a:lnTo>
                    <a:pt x="8349996" y="471805"/>
                  </a:lnTo>
                  <a:lnTo>
                    <a:pt x="8349996" y="52450"/>
                  </a:lnTo>
                  <a:lnTo>
                    <a:pt x="8345872" y="32039"/>
                  </a:lnTo>
                  <a:lnTo>
                    <a:pt x="8334629" y="15366"/>
                  </a:lnTo>
                  <a:lnTo>
                    <a:pt x="8317956" y="4123"/>
                  </a:lnTo>
                  <a:lnTo>
                    <a:pt x="8297545" y="0"/>
                  </a:lnTo>
                  <a:close/>
                </a:path>
              </a:pathLst>
            </a:custGeom>
            <a:solidFill>
              <a:srgbClr val="BDE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3577" y="1501902"/>
              <a:ext cx="8350250" cy="524510"/>
            </a:xfrm>
            <a:custGeom>
              <a:avLst/>
              <a:gdLst/>
              <a:ahLst/>
              <a:cxnLst/>
              <a:rect l="l" t="t" r="r" b="b"/>
              <a:pathLst>
                <a:path w="8350250" h="524510">
                  <a:moveTo>
                    <a:pt x="0" y="52450"/>
                  </a:moveTo>
                  <a:lnTo>
                    <a:pt x="4119" y="32039"/>
                  </a:lnTo>
                  <a:lnTo>
                    <a:pt x="15354" y="15366"/>
                  </a:lnTo>
                  <a:lnTo>
                    <a:pt x="32018" y="4123"/>
                  </a:lnTo>
                  <a:lnTo>
                    <a:pt x="52425" y="0"/>
                  </a:lnTo>
                  <a:lnTo>
                    <a:pt x="8297545" y="0"/>
                  </a:lnTo>
                  <a:lnTo>
                    <a:pt x="8317956" y="4123"/>
                  </a:lnTo>
                  <a:lnTo>
                    <a:pt x="8334629" y="15366"/>
                  </a:lnTo>
                  <a:lnTo>
                    <a:pt x="8345872" y="32039"/>
                  </a:lnTo>
                  <a:lnTo>
                    <a:pt x="8349996" y="52450"/>
                  </a:lnTo>
                  <a:lnTo>
                    <a:pt x="8349996" y="471805"/>
                  </a:lnTo>
                  <a:lnTo>
                    <a:pt x="8345872" y="492216"/>
                  </a:lnTo>
                  <a:lnTo>
                    <a:pt x="8334629" y="508889"/>
                  </a:lnTo>
                  <a:lnTo>
                    <a:pt x="8317956" y="520132"/>
                  </a:lnTo>
                  <a:lnTo>
                    <a:pt x="8297545" y="524256"/>
                  </a:lnTo>
                  <a:lnTo>
                    <a:pt x="52425" y="524256"/>
                  </a:lnTo>
                  <a:lnTo>
                    <a:pt x="32018" y="520132"/>
                  </a:lnTo>
                  <a:lnTo>
                    <a:pt x="15354" y="508889"/>
                  </a:lnTo>
                  <a:lnTo>
                    <a:pt x="4119" y="492216"/>
                  </a:lnTo>
                  <a:lnTo>
                    <a:pt x="0" y="471805"/>
                  </a:lnTo>
                  <a:lnTo>
                    <a:pt x="0" y="52450"/>
                  </a:lnTo>
                  <a:close/>
                </a:path>
              </a:pathLst>
            </a:custGeom>
            <a:ln w="28575">
              <a:solidFill>
                <a:srgbClr val="52B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313813" y="1027302"/>
            <a:ext cx="4182110" cy="8528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1C2043"/>
                </a:solidFill>
                <a:latin typeface="Arial Narrow"/>
                <a:cs typeface="Arial Narrow"/>
              </a:rPr>
              <a:t>Требования</a:t>
            </a:r>
            <a:r>
              <a:rPr sz="2000" b="1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1C2043"/>
                </a:solidFill>
                <a:latin typeface="Arial Narrow"/>
                <a:cs typeface="Arial Narrow"/>
              </a:rPr>
              <a:t>к личностным</a:t>
            </a:r>
            <a:r>
              <a:rPr sz="2000" b="1" spc="-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000" b="1" spc="-10" dirty="0">
                <a:solidFill>
                  <a:srgbClr val="1C2043"/>
                </a:solidFill>
                <a:latin typeface="Arial Narrow"/>
                <a:cs typeface="Arial Narrow"/>
              </a:rPr>
              <a:t>результатам</a:t>
            </a:r>
            <a:endParaRPr sz="20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Arial Narrow"/>
              <a:cs typeface="Arial Narrow"/>
            </a:endParaRPr>
          </a:p>
          <a:p>
            <a:pPr marL="405130" algn="ctr">
              <a:lnSpc>
                <a:spcPct val="100000"/>
              </a:lnSpc>
            </a:pP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На</a:t>
            </a:r>
            <a:r>
              <a:rPr sz="1600" b="1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уровне</a:t>
            </a:r>
            <a:r>
              <a:rPr sz="1600" b="1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НОО</a:t>
            </a:r>
            <a:r>
              <a:rPr sz="1600" b="1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должны</a:t>
            </a:r>
            <a:r>
              <a:rPr sz="1600" b="1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включать: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26910" y="2144458"/>
            <a:ext cx="2095500" cy="1228090"/>
            <a:chOff x="426910" y="2144458"/>
            <a:chExt cx="2095500" cy="1228090"/>
          </a:xfrm>
        </p:grpSpPr>
        <p:sp>
          <p:nvSpPr>
            <p:cNvPr id="10" name="object 10"/>
            <p:cNvSpPr/>
            <p:nvPr/>
          </p:nvSpPr>
          <p:spPr>
            <a:xfrm>
              <a:off x="441198" y="2158745"/>
              <a:ext cx="2066925" cy="1199515"/>
            </a:xfrm>
            <a:custGeom>
              <a:avLst/>
              <a:gdLst/>
              <a:ahLst/>
              <a:cxnLst/>
              <a:rect l="l" t="t" r="r" b="b"/>
              <a:pathLst>
                <a:path w="2066925" h="1199514">
                  <a:moveTo>
                    <a:pt x="1946656" y="0"/>
                  </a:moveTo>
                  <a:lnTo>
                    <a:pt x="119938" y="0"/>
                  </a:lnTo>
                  <a:lnTo>
                    <a:pt x="73252" y="9427"/>
                  </a:lnTo>
                  <a:lnTo>
                    <a:pt x="35128" y="35131"/>
                  </a:lnTo>
                  <a:lnTo>
                    <a:pt x="9424" y="73241"/>
                  </a:lnTo>
                  <a:lnTo>
                    <a:pt x="0" y="119887"/>
                  </a:lnTo>
                  <a:lnTo>
                    <a:pt x="0" y="1079500"/>
                  </a:lnTo>
                  <a:lnTo>
                    <a:pt x="9424" y="1126146"/>
                  </a:lnTo>
                  <a:lnTo>
                    <a:pt x="35128" y="1164256"/>
                  </a:lnTo>
                  <a:lnTo>
                    <a:pt x="73252" y="1189960"/>
                  </a:lnTo>
                  <a:lnTo>
                    <a:pt x="119938" y="1199388"/>
                  </a:lnTo>
                  <a:lnTo>
                    <a:pt x="1946656" y="1199388"/>
                  </a:lnTo>
                  <a:lnTo>
                    <a:pt x="1993302" y="1189960"/>
                  </a:lnTo>
                  <a:lnTo>
                    <a:pt x="2031412" y="1164256"/>
                  </a:lnTo>
                  <a:lnTo>
                    <a:pt x="2057116" y="1126146"/>
                  </a:lnTo>
                  <a:lnTo>
                    <a:pt x="2066544" y="1079500"/>
                  </a:lnTo>
                  <a:lnTo>
                    <a:pt x="2066544" y="119887"/>
                  </a:lnTo>
                  <a:lnTo>
                    <a:pt x="2057116" y="73241"/>
                  </a:lnTo>
                  <a:lnTo>
                    <a:pt x="2031412" y="35131"/>
                  </a:lnTo>
                  <a:lnTo>
                    <a:pt x="1993302" y="9427"/>
                  </a:lnTo>
                  <a:lnTo>
                    <a:pt x="1946656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1198" y="2158745"/>
              <a:ext cx="2066925" cy="1199515"/>
            </a:xfrm>
            <a:custGeom>
              <a:avLst/>
              <a:gdLst/>
              <a:ahLst/>
              <a:cxnLst/>
              <a:rect l="l" t="t" r="r" b="b"/>
              <a:pathLst>
                <a:path w="2066925" h="1199514">
                  <a:moveTo>
                    <a:pt x="0" y="119887"/>
                  </a:moveTo>
                  <a:lnTo>
                    <a:pt x="9424" y="73241"/>
                  </a:lnTo>
                  <a:lnTo>
                    <a:pt x="35128" y="35131"/>
                  </a:lnTo>
                  <a:lnTo>
                    <a:pt x="73252" y="9427"/>
                  </a:lnTo>
                  <a:lnTo>
                    <a:pt x="119938" y="0"/>
                  </a:lnTo>
                  <a:lnTo>
                    <a:pt x="1946656" y="0"/>
                  </a:lnTo>
                  <a:lnTo>
                    <a:pt x="1993302" y="9427"/>
                  </a:lnTo>
                  <a:lnTo>
                    <a:pt x="2031412" y="35131"/>
                  </a:lnTo>
                  <a:lnTo>
                    <a:pt x="2057116" y="73241"/>
                  </a:lnTo>
                  <a:lnTo>
                    <a:pt x="2066544" y="119887"/>
                  </a:lnTo>
                  <a:lnTo>
                    <a:pt x="2066544" y="1079500"/>
                  </a:lnTo>
                  <a:lnTo>
                    <a:pt x="2057116" y="1126146"/>
                  </a:lnTo>
                  <a:lnTo>
                    <a:pt x="2031412" y="1164256"/>
                  </a:lnTo>
                  <a:lnTo>
                    <a:pt x="1993302" y="1189960"/>
                  </a:lnTo>
                  <a:lnTo>
                    <a:pt x="1946656" y="1199388"/>
                  </a:lnTo>
                  <a:lnTo>
                    <a:pt x="119938" y="1199388"/>
                  </a:lnTo>
                  <a:lnTo>
                    <a:pt x="73252" y="1189960"/>
                  </a:lnTo>
                  <a:lnTo>
                    <a:pt x="35128" y="1164256"/>
                  </a:lnTo>
                  <a:lnTo>
                    <a:pt x="9424" y="1126146"/>
                  </a:lnTo>
                  <a:lnTo>
                    <a:pt x="0" y="1079500"/>
                  </a:lnTo>
                  <a:lnTo>
                    <a:pt x="0" y="119887"/>
                  </a:lnTo>
                  <a:close/>
                </a:path>
              </a:pathLst>
            </a:custGeom>
            <a:ln w="28575">
              <a:solidFill>
                <a:srgbClr val="52B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81329" y="2185797"/>
            <a:ext cx="1583690" cy="110744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065" marR="5080" indent="1270" algn="ctr">
              <a:lnSpc>
                <a:spcPct val="86000"/>
              </a:lnSpc>
              <a:spcBef>
                <a:spcPts val="36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формирование</a:t>
            </a:r>
            <a:r>
              <a:rPr sz="1600" spc="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у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обучающихся</a:t>
            </a:r>
            <a:r>
              <a:rPr sz="16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основ российской гражданской идентичности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650426" y="2144458"/>
            <a:ext cx="2077085" cy="1203960"/>
            <a:chOff x="2650426" y="2144458"/>
            <a:chExt cx="2077085" cy="1203960"/>
          </a:xfrm>
        </p:grpSpPr>
        <p:sp>
          <p:nvSpPr>
            <p:cNvPr id="14" name="object 14"/>
            <p:cNvSpPr/>
            <p:nvPr/>
          </p:nvSpPr>
          <p:spPr>
            <a:xfrm>
              <a:off x="2664714" y="2158745"/>
              <a:ext cx="2048510" cy="1175385"/>
            </a:xfrm>
            <a:custGeom>
              <a:avLst/>
              <a:gdLst/>
              <a:ahLst/>
              <a:cxnLst/>
              <a:rect l="l" t="t" r="r" b="b"/>
              <a:pathLst>
                <a:path w="2048510" h="1175385">
                  <a:moveTo>
                    <a:pt x="1930781" y="0"/>
                  </a:moveTo>
                  <a:lnTo>
                    <a:pt x="117475" y="0"/>
                  </a:lnTo>
                  <a:lnTo>
                    <a:pt x="71741" y="9229"/>
                  </a:lnTo>
                  <a:lnTo>
                    <a:pt x="34401" y="34401"/>
                  </a:lnTo>
                  <a:lnTo>
                    <a:pt x="9229" y="71741"/>
                  </a:lnTo>
                  <a:lnTo>
                    <a:pt x="0" y="117475"/>
                  </a:lnTo>
                  <a:lnTo>
                    <a:pt x="0" y="1057528"/>
                  </a:lnTo>
                  <a:lnTo>
                    <a:pt x="9229" y="1103262"/>
                  </a:lnTo>
                  <a:lnTo>
                    <a:pt x="34401" y="1140602"/>
                  </a:lnTo>
                  <a:lnTo>
                    <a:pt x="71741" y="1165774"/>
                  </a:lnTo>
                  <a:lnTo>
                    <a:pt x="117475" y="1175003"/>
                  </a:lnTo>
                  <a:lnTo>
                    <a:pt x="1930781" y="1175003"/>
                  </a:lnTo>
                  <a:lnTo>
                    <a:pt x="1976514" y="1165774"/>
                  </a:lnTo>
                  <a:lnTo>
                    <a:pt x="2013854" y="1140602"/>
                  </a:lnTo>
                  <a:lnTo>
                    <a:pt x="2039026" y="1103262"/>
                  </a:lnTo>
                  <a:lnTo>
                    <a:pt x="2048256" y="1057528"/>
                  </a:lnTo>
                  <a:lnTo>
                    <a:pt x="2048256" y="117475"/>
                  </a:lnTo>
                  <a:lnTo>
                    <a:pt x="2039026" y="71741"/>
                  </a:lnTo>
                  <a:lnTo>
                    <a:pt x="2013854" y="34401"/>
                  </a:lnTo>
                  <a:lnTo>
                    <a:pt x="1976514" y="9229"/>
                  </a:lnTo>
                  <a:lnTo>
                    <a:pt x="1930781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64714" y="2158745"/>
              <a:ext cx="2048510" cy="1175385"/>
            </a:xfrm>
            <a:custGeom>
              <a:avLst/>
              <a:gdLst/>
              <a:ahLst/>
              <a:cxnLst/>
              <a:rect l="l" t="t" r="r" b="b"/>
              <a:pathLst>
                <a:path w="2048510" h="1175385">
                  <a:moveTo>
                    <a:pt x="0" y="117475"/>
                  </a:moveTo>
                  <a:lnTo>
                    <a:pt x="9229" y="71741"/>
                  </a:lnTo>
                  <a:lnTo>
                    <a:pt x="34401" y="34401"/>
                  </a:lnTo>
                  <a:lnTo>
                    <a:pt x="71741" y="9229"/>
                  </a:lnTo>
                  <a:lnTo>
                    <a:pt x="117475" y="0"/>
                  </a:lnTo>
                  <a:lnTo>
                    <a:pt x="1930781" y="0"/>
                  </a:lnTo>
                  <a:lnTo>
                    <a:pt x="1976514" y="9229"/>
                  </a:lnTo>
                  <a:lnTo>
                    <a:pt x="2013854" y="34401"/>
                  </a:lnTo>
                  <a:lnTo>
                    <a:pt x="2039026" y="71741"/>
                  </a:lnTo>
                  <a:lnTo>
                    <a:pt x="2048256" y="117475"/>
                  </a:lnTo>
                  <a:lnTo>
                    <a:pt x="2048256" y="1057528"/>
                  </a:lnTo>
                  <a:lnTo>
                    <a:pt x="2039026" y="1103262"/>
                  </a:lnTo>
                  <a:lnTo>
                    <a:pt x="2013854" y="1140602"/>
                  </a:lnTo>
                  <a:lnTo>
                    <a:pt x="1976514" y="1165774"/>
                  </a:lnTo>
                  <a:lnTo>
                    <a:pt x="1930781" y="1175003"/>
                  </a:lnTo>
                  <a:lnTo>
                    <a:pt x="117475" y="1175003"/>
                  </a:lnTo>
                  <a:lnTo>
                    <a:pt x="71741" y="1165774"/>
                  </a:lnTo>
                  <a:lnTo>
                    <a:pt x="34401" y="1140602"/>
                  </a:lnTo>
                  <a:lnTo>
                    <a:pt x="9229" y="1103262"/>
                  </a:lnTo>
                  <a:lnTo>
                    <a:pt x="0" y="1057528"/>
                  </a:lnTo>
                  <a:lnTo>
                    <a:pt x="0" y="117475"/>
                  </a:lnTo>
                  <a:close/>
                </a:path>
              </a:pathLst>
            </a:custGeom>
            <a:ln w="28575">
              <a:solidFill>
                <a:srgbClr val="52B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781426" y="2173046"/>
            <a:ext cx="1813560" cy="110744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15595" marR="307340" algn="ctr">
              <a:lnSpc>
                <a:spcPct val="86000"/>
              </a:lnSpc>
              <a:spcBef>
                <a:spcPts val="36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готовность обучающихся</a:t>
            </a:r>
            <a:r>
              <a:rPr sz="16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к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саморазвитию;</a:t>
            </a:r>
            <a:endParaRPr sz="1600">
              <a:latin typeface="Arial Narrow"/>
              <a:cs typeface="Arial Narrow"/>
            </a:endParaRPr>
          </a:p>
          <a:p>
            <a:pPr marL="12700" marR="5080" algn="ctr">
              <a:lnSpc>
                <a:spcPts val="1639"/>
              </a:lnSpc>
              <a:spcBef>
                <a:spcPts val="25"/>
              </a:spcBef>
            </a:pP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мотивацию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познанию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6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обучению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857178" y="2144458"/>
            <a:ext cx="1901825" cy="1203960"/>
            <a:chOff x="4857178" y="2144458"/>
            <a:chExt cx="1901825" cy="1203960"/>
          </a:xfrm>
        </p:grpSpPr>
        <p:sp>
          <p:nvSpPr>
            <p:cNvPr id="18" name="object 18"/>
            <p:cNvSpPr/>
            <p:nvPr/>
          </p:nvSpPr>
          <p:spPr>
            <a:xfrm>
              <a:off x="4871465" y="2158745"/>
              <a:ext cx="1873250" cy="1175385"/>
            </a:xfrm>
            <a:custGeom>
              <a:avLst/>
              <a:gdLst/>
              <a:ahLst/>
              <a:cxnLst/>
              <a:rect l="l" t="t" r="r" b="b"/>
              <a:pathLst>
                <a:path w="1873250" h="1175385">
                  <a:moveTo>
                    <a:pt x="1755520" y="0"/>
                  </a:moveTo>
                  <a:lnTo>
                    <a:pt x="117475" y="0"/>
                  </a:lnTo>
                  <a:lnTo>
                    <a:pt x="71741" y="9229"/>
                  </a:lnTo>
                  <a:lnTo>
                    <a:pt x="34401" y="34401"/>
                  </a:lnTo>
                  <a:lnTo>
                    <a:pt x="9229" y="71741"/>
                  </a:lnTo>
                  <a:lnTo>
                    <a:pt x="0" y="117475"/>
                  </a:lnTo>
                  <a:lnTo>
                    <a:pt x="0" y="1057528"/>
                  </a:lnTo>
                  <a:lnTo>
                    <a:pt x="9229" y="1103262"/>
                  </a:lnTo>
                  <a:lnTo>
                    <a:pt x="34401" y="1140602"/>
                  </a:lnTo>
                  <a:lnTo>
                    <a:pt x="71741" y="1165774"/>
                  </a:lnTo>
                  <a:lnTo>
                    <a:pt x="117475" y="1175003"/>
                  </a:lnTo>
                  <a:lnTo>
                    <a:pt x="1755520" y="1175003"/>
                  </a:lnTo>
                  <a:lnTo>
                    <a:pt x="1801254" y="1165774"/>
                  </a:lnTo>
                  <a:lnTo>
                    <a:pt x="1838594" y="1140602"/>
                  </a:lnTo>
                  <a:lnTo>
                    <a:pt x="1863766" y="1103262"/>
                  </a:lnTo>
                  <a:lnTo>
                    <a:pt x="1872995" y="1057528"/>
                  </a:lnTo>
                  <a:lnTo>
                    <a:pt x="1872995" y="117475"/>
                  </a:lnTo>
                  <a:lnTo>
                    <a:pt x="1863766" y="71741"/>
                  </a:lnTo>
                  <a:lnTo>
                    <a:pt x="1838594" y="34401"/>
                  </a:lnTo>
                  <a:lnTo>
                    <a:pt x="1801254" y="9229"/>
                  </a:lnTo>
                  <a:lnTo>
                    <a:pt x="1755520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71465" y="2158745"/>
              <a:ext cx="1873250" cy="1175385"/>
            </a:xfrm>
            <a:custGeom>
              <a:avLst/>
              <a:gdLst/>
              <a:ahLst/>
              <a:cxnLst/>
              <a:rect l="l" t="t" r="r" b="b"/>
              <a:pathLst>
                <a:path w="1873250" h="1175385">
                  <a:moveTo>
                    <a:pt x="0" y="117475"/>
                  </a:moveTo>
                  <a:lnTo>
                    <a:pt x="9229" y="71741"/>
                  </a:lnTo>
                  <a:lnTo>
                    <a:pt x="34401" y="34401"/>
                  </a:lnTo>
                  <a:lnTo>
                    <a:pt x="71741" y="9229"/>
                  </a:lnTo>
                  <a:lnTo>
                    <a:pt x="117475" y="0"/>
                  </a:lnTo>
                  <a:lnTo>
                    <a:pt x="1755520" y="0"/>
                  </a:lnTo>
                  <a:lnTo>
                    <a:pt x="1801254" y="9229"/>
                  </a:lnTo>
                  <a:lnTo>
                    <a:pt x="1838594" y="34401"/>
                  </a:lnTo>
                  <a:lnTo>
                    <a:pt x="1863766" y="71741"/>
                  </a:lnTo>
                  <a:lnTo>
                    <a:pt x="1872995" y="117475"/>
                  </a:lnTo>
                  <a:lnTo>
                    <a:pt x="1872995" y="1057528"/>
                  </a:lnTo>
                  <a:lnTo>
                    <a:pt x="1863766" y="1103262"/>
                  </a:lnTo>
                  <a:lnTo>
                    <a:pt x="1838594" y="1140602"/>
                  </a:lnTo>
                  <a:lnTo>
                    <a:pt x="1801254" y="1165774"/>
                  </a:lnTo>
                  <a:lnTo>
                    <a:pt x="1755520" y="1175003"/>
                  </a:lnTo>
                  <a:lnTo>
                    <a:pt x="117475" y="1175003"/>
                  </a:lnTo>
                  <a:lnTo>
                    <a:pt x="71741" y="1165774"/>
                  </a:lnTo>
                  <a:lnTo>
                    <a:pt x="34401" y="1140602"/>
                  </a:lnTo>
                  <a:lnTo>
                    <a:pt x="9229" y="1103262"/>
                  </a:lnTo>
                  <a:lnTo>
                    <a:pt x="0" y="1057528"/>
                  </a:lnTo>
                  <a:lnTo>
                    <a:pt x="0" y="117475"/>
                  </a:lnTo>
                  <a:close/>
                </a:path>
              </a:pathLst>
            </a:custGeom>
            <a:ln w="28575">
              <a:solidFill>
                <a:srgbClr val="52B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973192" y="2278506"/>
            <a:ext cx="1666239" cy="89852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67665" marR="360045" algn="ctr">
              <a:lnSpc>
                <a:spcPts val="1639"/>
              </a:lnSpc>
              <a:spcBef>
                <a:spcPts val="380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ценностные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установки</a:t>
            </a:r>
            <a:r>
              <a:rPr sz="1600" spc="-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endParaRPr sz="1600">
              <a:latin typeface="Arial Narrow"/>
              <a:cs typeface="Arial Narrow"/>
            </a:endParaRPr>
          </a:p>
          <a:p>
            <a:pPr marL="12700" marR="5080" algn="ctr">
              <a:lnSpc>
                <a:spcPts val="1660"/>
              </a:lnSpc>
              <a:spcBef>
                <a:spcPts val="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социально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значимые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качества</a:t>
            </a:r>
            <a:r>
              <a:rPr sz="1600" spc="-8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личности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887146" y="2144458"/>
            <a:ext cx="1903095" cy="1194435"/>
            <a:chOff x="6887146" y="2144458"/>
            <a:chExt cx="1903095" cy="1194435"/>
          </a:xfrm>
        </p:grpSpPr>
        <p:sp>
          <p:nvSpPr>
            <p:cNvPr id="22" name="object 22"/>
            <p:cNvSpPr/>
            <p:nvPr/>
          </p:nvSpPr>
          <p:spPr>
            <a:xfrm>
              <a:off x="6901433" y="2158745"/>
              <a:ext cx="1874520" cy="1165860"/>
            </a:xfrm>
            <a:custGeom>
              <a:avLst/>
              <a:gdLst/>
              <a:ahLst/>
              <a:cxnLst/>
              <a:rect l="l" t="t" r="r" b="b"/>
              <a:pathLst>
                <a:path w="1874520" h="1165860">
                  <a:moveTo>
                    <a:pt x="1757934" y="0"/>
                  </a:moveTo>
                  <a:lnTo>
                    <a:pt x="116586" y="0"/>
                  </a:lnTo>
                  <a:lnTo>
                    <a:pt x="71205" y="9161"/>
                  </a:lnTo>
                  <a:lnTo>
                    <a:pt x="34147" y="34147"/>
                  </a:lnTo>
                  <a:lnTo>
                    <a:pt x="9161" y="71205"/>
                  </a:lnTo>
                  <a:lnTo>
                    <a:pt x="0" y="116586"/>
                  </a:lnTo>
                  <a:lnTo>
                    <a:pt x="0" y="1049274"/>
                  </a:lnTo>
                  <a:lnTo>
                    <a:pt x="9161" y="1094654"/>
                  </a:lnTo>
                  <a:lnTo>
                    <a:pt x="34147" y="1131712"/>
                  </a:lnTo>
                  <a:lnTo>
                    <a:pt x="71205" y="1156698"/>
                  </a:lnTo>
                  <a:lnTo>
                    <a:pt x="116586" y="1165859"/>
                  </a:lnTo>
                  <a:lnTo>
                    <a:pt x="1757934" y="1165859"/>
                  </a:lnTo>
                  <a:lnTo>
                    <a:pt x="1803314" y="1156698"/>
                  </a:lnTo>
                  <a:lnTo>
                    <a:pt x="1840372" y="1131712"/>
                  </a:lnTo>
                  <a:lnTo>
                    <a:pt x="1865358" y="1094654"/>
                  </a:lnTo>
                  <a:lnTo>
                    <a:pt x="1874520" y="1049274"/>
                  </a:lnTo>
                  <a:lnTo>
                    <a:pt x="1874520" y="116586"/>
                  </a:lnTo>
                  <a:lnTo>
                    <a:pt x="1865358" y="71205"/>
                  </a:lnTo>
                  <a:lnTo>
                    <a:pt x="1840372" y="34147"/>
                  </a:lnTo>
                  <a:lnTo>
                    <a:pt x="1803314" y="9161"/>
                  </a:lnTo>
                  <a:lnTo>
                    <a:pt x="1757934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901433" y="2158745"/>
              <a:ext cx="1874520" cy="1165860"/>
            </a:xfrm>
            <a:custGeom>
              <a:avLst/>
              <a:gdLst/>
              <a:ahLst/>
              <a:cxnLst/>
              <a:rect l="l" t="t" r="r" b="b"/>
              <a:pathLst>
                <a:path w="1874520" h="1165860">
                  <a:moveTo>
                    <a:pt x="0" y="116586"/>
                  </a:moveTo>
                  <a:lnTo>
                    <a:pt x="9161" y="71205"/>
                  </a:lnTo>
                  <a:lnTo>
                    <a:pt x="34147" y="34147"/>
                  </a:lnTo>
                  <a:lnTo>
                    <a:pt x="71205" y="9161"/>
                  </a:lnTo>
                  <a:lnTo>
                    <a:pt x="116586" y="0"/>
                  </a:lnTo>
                  <a:lnTo>
                    <a:pt x="1757934" y="0"/>
                  </a:lnTo>
                  <a:lnTo>
                    <a:pt x="1803314" y="9161"/>
                  </a:lnTo>
                  <a:lnTo>
                    <a:pt x="1840372" y="34147"/>
                  </a:lnTo>
                  <a:lnTo>
                    <a:pt x="1865358" y="71205"/>
                  </a:lnTo>
                  <a:lnTo>
                    <a:pt x="1874520" y="116586"/>
                  </a:lnTo>
                  <a:lnTo>
                    <a:pt x="1874520" y="1049274"/>
                  </a:lnTo>
                  <a:lnTo>
                    <a:pt x="1865358" y="1094654"/>
                  </a:lnTo>
                  <a:lnTo>
                    <a:pt x="1840372" y="1131712"/>
                  </a:lnTo>
                  <a:lnTo>
                    <a:pt x="1803314" y="1156698"/>
                  </a:lnTo>
                  <a:lnTo>
                    <a:pt x="1757934" y="1165859"/>
                  </a:lnTo>
                  <a:lnTo>
                    <a:pt x="116586" y="1165859"/>
                  </a:lnTo>
                  <a:lnTo>
                    <a:pt x="71205" y="1156698"/>
                  </a:lnTo>
                  <a:lnTo>
                    <a:pt x="34147" y="1131712"/>
                  </a:lnTo>
                  <a:lnTo>
                    <a:pt x="9161" y="1094654"/>
                  </a:lnTo>
                  <a:lnTo>
                    <a:pt x="0" y="1049274"/>
                  </a:lnTo>
                  <a:lnTo>
                    <a:pt x="0" y="116586"/>
                  </a:lnTo>
                  <a:close/>
                </a:path>
              </a:pathLst>
            </a:custGeom>
            <a:ln w="28574">
              <a:solidFill>
                <a:srgbClr val="52B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019670" y="2379344"/>
            <a:ext cx="1635760" cy="68834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065" marR="5080" indent="635" algn="ctr">
              <a:lnSpc>
                <a:spcPct val="85900"/>
              </a:lnSpc>
              <a:spcBef>
                <a:spcPts val="365"/>
              </a:spcBef>
            </a:pP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активное</a:t>
            </a:r>
            <a:r>
              <a:rPr sz="1600" spc="-7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участие</a:t>
            </a:r>
            <a:r>
              <a:rPr sz="1600" spc="-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в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социально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значимой деятельности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14718" y="3772090"/>
            <a:ext cx="8316595" cy="530225"/>
            <a:chOff x="414718" y="3772090"/>
            <a:chExt cx="8316595" cy="530225"/>
          </a:xfrm>
        </p:grpSpPr>
        <p:sp>
          <p:nvSpPr>
            <p:cNvPr id="26" name="object 26"/>
            <p:cNvSpPr/>
            <p:nvPr/>
          </p:nvSpPr>
          <p:spPr>
            <a:xfrm>
              <a:off x="429005" y="3786378"/>
              <a:ext cx="8288020" cy="501650"/>
            </a:xfrm>
            <a:custGeom>
              <a:avLst/>
              <a:gdLst/>
              <a:ahLst/>
              <a:cxnLst/>
              <a:rect l="l" t="t" r="r" b="b"/>
              <a:pathLst>
                <a:path w="8288020" h="501650">
                  <a:moveTo>
                    <a:pt x="8203946" y="0"/>
                  </a:moveTo>
                  <a:lnTo>
                    <a:pt x="83565" y="0"/>
                  </a:lnTo>
                  <a:lnTo>
                    <a:pt x="51038" y="6574"/>
                  </a:lnTo>
                  <a:lnTo>
                    <a:pt x="24476" y="24495"/>
                  </a:lnTo>
                  <a:lnTo>
                    <a:pt x="6567" y="51059"/>
                  </a:lnTo>
                  <a:lnTo>
                    <a:pt x="0" y="83566"/>
                  </a:lnTo>
                  <a:lnTo>
                    <a:pt x="0" y="417830"/>
                  </a:lnTo>
                  <a:lnTo>
                    <a:pt x="6567" y="450336"/>
                  </a:lnTo>
                  <a:lnTo>
                    <a:pt x="24476" y="476900"/>
                  </a:lnTo>
                  <a:lnTo>
                    <a:pt x="51038" y="494821"/>
                  </a:lnTo>
                  <a:lnTo>
                    <a:pt x="83565" y="501396"/>
                  </a:lnTo>
                  <a:lnTo>
                    <a:pt x="8203946" y="501396"/>
                  </a:lnTo>
                  <a:lnTo>
                    <a:pt x="8236452" y="494821"/>
                  </a:lnTo>
                  <a:lnTo>
                    <a:pt x="8263016" y="476900"/>
                  </a:lnTo>
                  <a:lnTo>
                    <a:pt x="8280937" y="450336"/>
                  </a:lnTo>
                  <a:lnTo>
                    <a:pt x="8287512" y="417830"/>
                  </a:lnTo>
                  <a:lnTo>
                    <a:pt x="8287512" y="83566"/>
                  </a:lnTo>
                  <a:lnTo>
                    <a:pt x="8280937" y="51059"/>
                  </a:lnTo>
                  <a:lnTo>
                    <a:pt x="8263016" y="24495"/>
                  </a:lnTo>
                  <a:lnTo>
                    <a:pt x="8236452" y="6574"/>
                  </a:lnTo>
                  <a:lnTo>
                    <a:pt x="8203946" y="0"/>
                  </a:lnTo>
                  <a:close/>
                </a:path>
              </a:pathLst>
            </a:custGeom>
            <a:solidFill>
              <a:srgbClr val="BDE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29005" y="3786378"/>
              <a:ext cx="8288020" cy="501650"/>
            </a:xfrm>
            <a:custGeom>
              <a:avLst/>
              <a:gdLst/>
              <a:ahLst/>
              <a:cxnLst/>
              <a:rect l="l" t="t" r="r" b="b"/>
              <a:pathLst>
                <a:path w="8288020" h="501650">
                  <a:moveTo>
                    <a:pt x="0" y="83566"/>
                  </a:moveTo>
                  <a:lnTo>
                    <a:pt x="6567" y="51059"/>
                  </a:lnTo>
                  <a:lnTo>
                    <a:pt x="24476" y="24495"/>
                  </a:lnTo>
                  <a:lnTo>
                    <a:pt x="51038" y="6574"/>
                  </a:lnTo>
                  <a:lnTo>
                    <a:pt x="83565" y="0"/>
                  </a:lnTo>
                  <a:lnTo>
                    <a:pt x="8203946" y="0"/>
                  </a:lnTo>
                  <a:lnTo>
                    <a:pt x="8236452" y="6574"/>
                  </a:lnTo>
                  <a:lnTo>
                    <a:pt x="8263016" y="24495"/>
                  </a:lnTo>
                  <a:lnTo>
                    <a:pt x="8280937" y="51059"/>
                  </a:lnTo>
                  <a:lnTo>
                    <a:pt x="8287512" y="83566"/>
                  </a:lnTo>
                  <a:lnTo>
                    <a:pt x="8287512" y="417830"/>
                  </a:lnTo>
                  <a:lnTo>
                    <a:pt x="8280937" y="450336"/>
                  </a:lnTo>
                  <a:lnTo>
                    <a:pt x="8263016" y="476900"/>
                  </a:lnTo>
                  <a:lnTo>
                    <a:pt x="8236452" y="494821"/>
                  </a:lnTo>
                  <a:lnTo>
                    <a:pt x="8203946" y="501396"/>
                  </a:lnTo>
                  <a:lnTo>
                    <a:pt x="83565" y="501396"/>
                  </a:lnTo>
                  <a:lnTo>
                    <a:pt x="51038" y="494821"/>
                  </a:lnTo>
                  <a:lnTo>
                    <a:pt x="24476" y="476900"/>
                  </a:lnTo>
                  <a:lnTo>
                    <a:pt x="6567" y="450336"/>
                  </a:lnTo>
                  <a:lnTo>
                    <a:pt x="0" y="417830"/>
                  </a:lnTo>
                  <a:lnTo>
                    <a:pt x="0" y="83566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100197" y="3897884"/>
            <a:ext cx="29438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На</a:t>
            </a:r>
            <a:r>
              <a:rPr sz="1600" b="1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уровне</a:t>
            </a:r>
            <a:r>
              <a:rPr sz="1600" b="1" spc="-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ООО</a:t>
            </a:r>
            <a:r>
              <a:rPr sz="1600" b="1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должны</a:t>
            </a:r>
            <a:r>
              <a:rPr sz="1600" b="1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включать: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14718" y="4415218"/>
            <a:ext cx="2386330" cy="857885"/>
            <a:chOff x="414718" y="4415218"/>
            <a:chExt cx="2386330" cy="857885"/>
          </a:xfrm>
        </p:grpSpPr>
        <p:sp>
          <p:nvSpPr>
            <p:cNvPr id="30" name="object 30"/>
            <p:cNvSpPr/>
            <p:nvPr/>
          </p:nvSpPr>
          <p:spPr>
            <a:xfrm>
              <a:off x="429005" y="4429505"/>
              <a:ext cx="2357755" cy="829310"/>
            </a:xfrm>
            <a:custGeom>
              <a:avLst/>
              <a:gdLst/>
              <a:ahLst/>
              <a:cxnLst/>
              <a:rect l="l" t="t" r="r" b="b"/>
              <a:pathLst>
                <a:path w="2357755" h="829310">
                  <a:moveTo>
                    <a:pt x="2219452" y="0"/>
                  </a:moveTo>
                  <a:lnTo>
                    <a:pt x="138175" y="0"/>
                  </a:lnTo>
                  <a:lnTo>
                    <a:pt x="94501" y="7042"/>
                  </a:lnTo>
                  <a:lnTo>
                    <a:pt x="56570" y="26655"/>
                  </a:lnTo>
                  <a:lnTo>
                    <a:pt x="26659" y="56564"/>
                  </a:lnTo>
                  <a:lnTo>
                    <a:pt x="7044" y="94496"/>
                  </a:lnTo>
                  <a:lnTo>
                    <a:pt x="0" y="138176"/>
                  </a:lnTo>
                  <a:lnTo>
                    <a:pt x="0" y="690880"/>
                  </a:lnTo>
                  <a:lnTo>
                    <a:pt x="7044" y="734559"/>
                  </a:lnTo>
                  <a:lnTo>
                    <a:pt x="26659" y="772491"/>
                  </a:lnTo>
                  <a:lnTo>
                    <a:pt x="56570" y="802400"/>
                  </a:lnTo>
                  <a:lnTo>
                    <a:pt x="94501" y="822013"/>
                  </a:lnTo>
                  <a:lnTo>
                    <a:pt x="138175" y="829056"/>
                  </a:lnTo>
                  <a:lnTo>
                    <a:pt x="2219452" y="829056"/>
                  </a:lnTo>
                  <a:lnTo>
                    <a:pt x="2263131" y="822013"/>
                  </a:lnTo>
                  <a:lnTo>
                    <a:pt x="2301063" y="802400"/>
                  </a:lnTo>
                  <a:lnTo>
                    <a:pt x="2330972" y="772491"/>
                  </a:lnTo>
                  <a:lnTo>
                    <a:pt x="2350585" y="734559"/>
                  </a:lnTo>
                  <a:lnTo>
                    <a:pt x="2357628" y="690880"/>
                  </a:lnTo>
                  <a:lnTo>
                    <a:pt x="2357628" y="138176"/>
                  </a:lnTo>
                  <a:lnTo>
                    <a:pt x="2350585" y="94496"/>
                  </a:lnTo>
                  <a:lnTo>
                    <a:pt x="2330972" y="56564"/>
                  </a:lnTo>
                  <a:lnTo>
                    <a:pt x="2301063" y="26655"/>
                  </a:lnTo>
                  <a:lnTo>
                    <a:pt x="2263131" y="7042"/>
                  </a:lnTo>
                  <a:lnTo>
                    <a:pt x="2219452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29005" y="4429505"/>
              <a:ext cx="2357755" cy="829310"/>
            </a:xfrm>
            <a:custGeom>
              <a:avLst/>
              <a:gdLst/>
              <a:ahLst/>
              <a:cxnLst/>
              <a:rect l="l" t="t" r="r" b="b"/>
              <a:pathLst>
                <a:path w="2357755" h="829310">
                  <a:moveTo>
                    <a:pt x="0" y="138176"/>
                  </a:moveTo>
                  <a:lnTo>
                    <a:pt x="7044" y="94496"/>
                  </a:lnTo>
                  <a:lnTo>
                    <a:pt x="26659" y="56564"/>
                  </a:lnTo>
                  <a:lnTo>
                    <a:pt x="56570" y="26655"/>
                  </a:lnTo>
                  <a:lnTo>
                    <a:pt x="94501" y="7042"/>
                  </a:lnTo>
                  <a:lnTo>
                    <a:pt x="138175" y="0"/>
                  </a:lnTo>
                  <a:lnTo>
                    <a:pt x="2219452" y="0"/>
                  </a:lnTo>
                  <a:lnTo>
                    <a:pt x="2263131" y="7042"/>
                  </a:lnTo>
                  <a:lnTo>
                    <a:pt x="2301063" y="26655"/>
                  </a:lnTo>
                  <a:lnTo>
                    <a:pt x="2330972" y="56564"/>
                  </a:lnTo>
                  <a:lnTo>
                    <a:pt x="2350585" y="94496"/>
                  </a:lnTo>
                  <a:lnTo>
                    <a:pt x="2357628" y="138176"/>
                  </a:lnTo>
                  <a:lnTo>
                    <a:pt x="2357628" y="690880"/>
                  </a:lnTo>
                  <a:lnTo>
                    <a:pt x="2350585" y="734559"/>
                  </a:lnTo>
                  <a:lnTo>
                    <a:pt x="2330972" y="772491"/>
                  </a:lnTo>
                  <a:lnTo>
                    <a:pt x="2301063" y="802400"/>
                  </a:lnTo>
                  <a:lnTo>
                    <a:pt x="2263131" y="822013"/>
                  </a:lnTo>
                  <a:lnTo>
                    <a:pt x="2219452" y="829056"/>
                  </a:lnTo>
                  <a:lnTo>
                    <a:pt x="138175" y="829056"/>
                  </a:lnTo>
                  <a:lnTo>
                    <a:pt x="94501" y="822013"/>
                  </a:lnTo>
                  <a:lnTo>
                    <a:pt x="56570" y="802400"/>
                  </a:lnTo>
                  <a:lnTo>
                    <a:pt x="26659" y="772491"/>
                  </a:lnTo>
                  <a:lnTo>
                    <a:pt x="7044" y="734559"/>
                  </a:lnTo>
                  <a:lnTo>
                    <a:pt x="0" y="690880"/>
                  </a:lnTo>
                  <a:lnTo>
                    <a:pt x="0" y="138176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27049" y="4461128"/>
            <a:ext cx="175895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6075" marR="5080" indent="-33401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осознание</a:t>
            </a:r>
            <a:r>
              <a:rPr sz="1600" spc="-8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российской гражданской идентичности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915602" y="4415218"/>
            <a:ext cx="3601085" cy="857885"/>
            <a:chOff x="2915602" y="4415218"/>
            <a:chExt cx="3601085" cy="857885"/>
          </a:xfrm>
        </p:grpSpPr>
        <p:sp>
          <p:nvSpPr>
            <p:cNvPr id="34" name="object 34"/>
            <p:cNvSpPr/>
            <p:nvPr/>
          </p:nvSpPr>
          <p:spPr>
            <a:xfrm>
              <a:off x="2929889" y="4429505"/>
              <a:ext cx="3572510" cy="829310"/>
            </a:xfrm>
            <a:custGeom>
              <a:avLst/>
              <a:gdLst/>
              <a:ahLst/>
              <a:cxnLst/>
              <a:rect l="l" t="t" r="r" b="b"/>
              <a:pathLst>
                <a:path w="3572510" h="829310">
                  <a:moveTo>
                    <a:pt x="3434080" y="0"/>
                  </a:moveTo>
                  <a:lnTo>
                    <a:pt x="138176" y="0"/>
                  </a:lnTo>
                  <a:lnTo>
                    <a:pt x="94496" y="7042"/>
                  </a:lnTo>
                  <a:lnTo>
                    <a:pt x="56564" y="26655"/>
                  </a:lnTo>
                  <a:lnTo>
                    <a:pt x="26655" y="56564"/>
                  </a:lnTo>
                  <a:lnTo>
                    <a:pt x="7042" y="94496"/>
                  </a:lnTo>
                  <a:lnTo>
                    <a:pt x="0" y="138176"/>
                  </a:lnTo>
                  <a:lnTo>
                    <a:pt x="0" y="690880"/>
                  </a:lnTo>
                  <a:lnTo>
                    <a:pt x="7042" y="734559"/>
                  </a:lnTo>
                  <a:lnTo>
                    <a:pt x="26655" y="772491"/>
                  </a:lnTo>
                  <a:lnTo>
                    <a:pt x="56564" y="802400"/>
                  </a:lnTo>
                  <a:lnTo>
                    <a:pt x="94496" y="822013"/>
                  </a:lnTo>
                  <a:lnTo>
                    <a:pt x="138176" y="829056"/>
                  </a:lnTo>
                  <a:lnTo>
                    <a:pt x="3434080" y="829056"/>
                  </a:lnTo>
                  <a:lnTo>
                    <a:pt x="3477759" y="822013"/>
                  </a:lnTo>
                  <a:lnTo>
                    <a:pt x="3515691" y="802400"/>
                  </a:lnTo>
                  <a:lnTo>
                    <a:pt x="3545600" y="772491"/>
                  </a:lnTo>
                  <a:lnTo>
                    <a:pt x="3565213" y="734559"/>
                  </a:lnTo>
                  <a:lnTo>
                    <a:pt x="3572256" y="690880"/>
                  </a:lnTo>
                  <a:lnTo>
                    <a:pt x="3572256" y="138176"/>
                  </a:lnTo>
                  <a:lnTo>
                    <a:pt x="3565213" y="94496"/>
                  </a:lnTo>
                  <a:lnTo>
                    <a:pt x="3545600" y="56564"/>
                  </a:lnTo>
                  <a:lnTo>
                    <a:pt x="3515691" y="26655"/>
                  </a:lnTo>
                  <a:lnTo>
                    <a:pt x="3477759" y="7042"/>
                  </a:lnTo>
                  <a:lnTo>
                    <a:pt x="3434080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929889" y="4429505"/>
              <a:ext cx="3572510" cy="829310"/>
            </a:xfrm>
            <a:custGeom>
              <a:avLst/>
              <a:gdLst/>
              <a:ahLst/>
              <a:cxnLst/>
              <a:rect l="l" t="t" r="r" b="b"/>
              <a:pathLst>
                <a:path w="3572510" h="829310">
                  <a:moveTo>
                    <a:pt x="0" y="138176"/>
                  </a:moveTo>
                  <a:lnTo>
                    <a:pt x="7042" y="94496"/>
                  </a:lnTo>
                  <a:lnTo>
                    <a:pt x="26655" y="56564"/>
                  </a:lnTo>
                  <a:lnTo>
                    <a:pt x="56564" y="26655"/>
                  </a:lnTo>
                  <a:lnTo>
                    <a:pt x="94496" y="7042"/>
                  </a:lnTo>
                  <a:lnTo>
                    <a:pt x="138176" y="0"/>
                  </a:lnTo>
                  <a:lnTo>
                    <a:pt x="3434080" y="0"/>
                  </a:lnTo>
                  <a:lnTo>
                    <a:pt x="3477759" y="7042"/>
                  </a:lnTo>
                  <a:lnTo>
                    <a:pt x="3515691" y="26655"/>
                  </a:lnTo>
                  <a:lnTo>
                    <a:pt x="3545600" y="56564"/>
                  </a:lnTo>
                  <a:lnTo>
                    <a:pt x="3565213" y="94496"/>
                  </a:lnTo>
                  <a:lnTo>
                    <a:pt x="3572256" y="138176"/>
                  </a:lnTo>
                  <a:lnTo>
                    <a:pt x="3572256" y="690880"/>
                  </a:lnTo>
                  <a:lnTo>
                    <a:pt x="3565213" y="734559"/>
                  </a:lnTo>
                  <a:lnTo>
                    <a:pt x="3545600" y="772491"/>
                  </a:lnTo>
                  <a:lnTo>
                    <a:pt x="3515691" y="802400"/>
                  </a:lnTo>
                  <a:lnTo>
                    <a:pt x="3477759" y="822013"/>
                  </a:lnTo>
                  <a:lnTo>
                    <a:pt x="3434080" y="829056"/>
                  </a:lnTo>
                  <a:lnTo>
                    <a:pt x="138176" y="829056"/>
                  </a:lnTo>
                  <a:lnTo>
                    <a:pt x="94496" y="822013"/>
                  </a:lnTo>
                  <a:lnTo>
                    <a:pt x="56564" y="802400"/>
                  </a:lnTo>
                  <a:lnTo>
                    <a:pt x="26655" y="772491"/>
                  </a:lnTo>
                  <a:lnTo>
                    <a:pt x="7042" y="734559"/>
                  </a:lnTo>
                  <a:lnTo>
                    <a:pt x="0" y="690880"/>
                  </a:lnTo>
                  <a:lnTo>
                    <a:pt x="0" y="138176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059938" y="4461128"/>
            <a:ext cx="330898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готовность обучающихся</a:t>
            </a:r>
            <a:r>
              <a:rPr sz="1600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1600" spc="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саморазвитию, самостоятельности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600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личностному</a:t>
            </a:r>
            <a:endParaRPr sz="1600">
              <a:latin typeface="Arial Narrow"/>
              <a:cs typeface="Arial Narrow"/>
            </a:endParaRPr>
          </a:p>
          <a:p>
            <a:pPr marL="1905" algn="ctr">
              <a:lnSpc>
                <a:spcPct val="100000"/>
              </a:lnSpc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самоопределению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629590" y="4415218"/>
            <a:ext cx="2101215" cy="857885"/>
            <a:chOff x="6629590" y="4415218"/>
            <a:chExt cx="2101215" cy="857885"/>
          </a:xfrm>
        </p:grpSpPr>
        <p:sp>
          <p:nvSpPr>
            <p:cNvPr id="38" name="object 38"/>
            <p:cNvSpPr/>
            <p:nvPr/>
          </p:nvSpPr>
          <p:spPr>
            <a:xfrm>
              <a:off x="6643878" y="4429505"/>
              <a:ext cx="2072639" cy="829310"/>
            </a:xfrm>
            <a:custGeom>
              <a:avLst/>
              <a:gdLst/>
              <a:ahLst/>
              <a:cxnLst/>
              <a:rect l="l" t="t" r="r" b="b"/>
              <a:pathLst>
                <a:path w="2072640" h="829310">
                  <a:moveTo>
                    <a:pt x="1934464" y="0"/>
                  </a:moveTo>
                  <a:lnTo>
                    <a:pt x="138175" y="0"/>
                  </a:lnTo>
                  <a:lnTo>
                    <a:pt x="94496" y="7042"/>
                  </a:lnTo>
                  <a:lnTo>
                    <a:pt x="56564" y="26655"/>
                  </a:lnTo>
                  <a:lnTo>
                    <a:pt x="26655" y="56564"/>
                  </a:lnTo>
                  <a:lnTo>
                    <a:pt x="7042" y="94496"/>
                  </a:lnTo>
                  <a:lnTo>
                    <a:pt x="0" y="138176"/>
                  </a:lnTo>
                  <a:lnTo>
                    <a:pt x="0" y="690880"/>
                  </a:lnTo>
                  <a:lnTo>
                    <a:pt x="7042" y="734559"/>
                  </a:lnTo>
                  <a:lnTo>
                    <a:pt x="26655" y="772491"/>
                  </a:lnTo>
                  <a:lnTo>
                    <a:pt x="56564" y="802400"/>
                  </a:lnTo>
                  <a:lnTo>
                    <a:pt x="94496" y="822013"/>
                  </a:lnTo>
                  <a:lnTo>
                    <a:pt x="138175" y="829056"/>
                  </a:lnTo>
                  <a:lnTo>
                    <a:pt x="1934464" y="829056"/>
                  </a:lnTo>
                  <a:lnTo>
                    <a:pt x="1978143" y="822013"/>
                  </a:lnTo>
                  <a:lnTo>
                    <a:pt x="2016075" y="802400"/>
                  </a:lnTo>
                  <a:lnTo>
                    <a:pt x="2045984" y="772491"/>
                  </a:lnTo>
                  <a:lnTo>
                    <a:pt x="2065597" y="734559"/>
                  </a:lnTo>
                  <a:lnTo>
                    <a:pt x="2072640" y="690880"/>
                  </a:lnTo>
                  <a:lnTo>
                    <a:pt x="2072640" y="138176"/>
                  </a:lnTo>
                  <a:lnTo>
                    <a:pt x="2065597" y="94496"/>
                  </a:lnTo>
                  <a:lnTo>
                    <a:pt x="2045984" y="56564"/>
                  </a:lnTo>
                  <a:lnTo>
                    <a:pt x="2016075" y="26655"/>
                  </a:lnTo>
                  <a:lnTo>
                    <a:pt x="1978143" y="7042"/>
                  </a:lnTo>
                  <a:lnTo>
                    <a:pt x="1934464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643878" y="4429505"/>
              <a:ext cx="2072639" cy="829310"/>
            </a:xfrm>
            <a:custGeom>
              <a:avLst/>
              <a:gdLst/>
              <a:ahLst/>
              <a:cxnLst/>
              <a:rect l="l" t="t" r="r" b="b"/>
              <a:pathLst>
                <a:path w="2072640" h="829310">
                  <a:moveTo>
                    <a:pt x="0" y="138176"/>
                  </a:moveTo>
                  <a:lnTo>
                    <a:pt x="7042" y="94496"/>
                  </a:lnTo>
                  <a:lnTo>
                    <a:pt x="26655" y="56564"/>
                  </a:lnTo>
                  <a:lnTo>
                    <a:pt x="56564" y="26655"/>
                  </a:lnTo>
                  <a:lnTo>
                    <a:pt x="94496" y="7042"/>
                  </a:lnTo>
                  <a:lnTo>
                    <a:pt x="138175" y="0"/>
                  </a:lnTo>
                  <a:lnTo>
                    <a:pt x="1934464" y="0"/>
                  </a:lnTo>
                  <a:lnTo>
                    <a:pt x="1978143" y="7042"/>
                  </a:lnTo>
                  <a:lnTo>
                    <a:pt x="2016075" y="26655"/>
                  </a:lnTo>
                  <a:lnTo>
                    <a:pt x="2045984" y="56564"/>
                  </a:lnTo>
                  <a:lnTo>
                    <a:pt x="2065597" y="94496"/>
                  </a:lnTo>
                  <a:lnTo>
                    <a:pt x="2072640" y="138176"/>
                  </a:lnTo>
                  <a:lnTo>
                    <a:pt x="2072640" y="690880"/>
                  </a:lnTo>
                  <a:lnTo>
                    <a:pt x="2065597" y="734559"/>
                  </a:lnTo>
                  <a:lnTo>
                    <a:pt x="2045984" y="772491"/>
                  </a:lnTo>
                  <a:lnTo>
                    <a:pt x="2016075" y="802400"/>
                  </a:lnTo>
                  <a:lnTo>
                    <a:pt x="1978143" y="822013"/>
                  </a:lnTo>
                  <a:lnTo>
                    <a:pt x="1934464" y="829056"/>
                  </a:lnTo>
                  <a:lnTo>
                    <a:pt x="138175" y="829056"/>
                  </a:lnTo>
                  <a:lnTo>
                    <a:pt x="94496" y="822013"/>
                  </a:lnTo>
                  <a:lnTo>
                    <a:pt x="56564" y="802400"/>
                  </a:lnTo>
                  <a:lnTo>
                    <a:pt x="26655" y="772491"/>
                  </a:lnTo>
                  <a:lnTo>
                    <a:pt x="7042" y="734559"/>
                  </a:lnTo>
                  <a:lnTo>
                    <a:pt x="0" y="690880"/>
                  </a:lnTo>
                  <a:lnTo>
                    <a:pt x="0" y="138176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6839457" y="4461128"/>
            <a:ext cx="1678939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ценность самостоятельности</a:t>
            </a:r>
            <a:r>
              <a:rPr sz="16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и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инициативы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14718" y="5416486"/>
            <a:ext cx="3314700" cy="856615"/>
            <a:chOff x="414718" y="5416486"/>
            <a:chExt cx="3314700" cy="856615"/>
          </a:xfrm>
        </p:grpSpPr>
        <p:sp>
          <p:nvSpPr>
            <p:cNvPr id="42" name="object 42"/>
            <p:cNvSpPr/>
            <p:nvPr/>
          </p:nvSpPr>
          <p:spPr>
            <a:xfrm>
              <a:off x="429005" y="5430773"/>
              <a:ext cx="3286125" cy="828040"/>
            </a:xfrm>
            <a:custGeom>
              <a:avLst/>
              <a:gdLst/>
              <a:ahLst/>
              <a:cxnLst/>
              <a:rect l="l" t="t" r="r" b="b"/>
              <a:pathLst>
                <a:path w="3286125" h="828039">
                  <a:moveTo>
                    <a:pt x="3147822" y="0"/>
                  </a:moveTo>
                  <a:lnTo>
                    <a:pt x="137922" y="0"/>
                  </a:lnTo>
                  <a:lnTo>
                    <a:pt x="94327" y="7028"/>
                  </a:lnTo>
                  <a:lnTo>
                    <a:pt x="56466" y="26602"/>
                  </a:lnTo>
                  <a:lnTo>
                    <a:pt x="26610" y="56455"/>
                  </a:lnTo>
                  <a:lnTo>
                    <a:pt x="7031" y="94317"/>
                  </a:lnTo>
                  <a:lnTo>
                    <a:pt x="0" y="137922"/>
                  </a:lnTo>
                  <a:lnTo>
                    <a:pt x="0" y="689610"/>
                  </a:lnTo>
                  <a:lnTo>
                    <a:pt x="7031" y="733204"/>
                  </a:lnTo>
                  <a:lnTo>
                    <a:pt x="26610" y="771065"/>
                  </a:lnTo>
                  <a:lnTo>
                    <a:pt x="56466" y="800921"/>
                  </a:lnTo>
                  <a:lnTo>
                    <a:pt x="94327" y="820500"/>
                  </a:lnTo>
                  <a:lnTo>
                    <a:pt x="137922" y="827532"/>
                  </a:lnTo>
                  <a:lnTo>
                    <a:pt x="3147822" y="827532"/>
                  </a:lnTo>
                  <a:lnTo>
                    <a:pt x="3191426" y="820500"/>
                  </a:lnTo>
                  <a:lnTo>
                    <a:pt x="3229288" y="800921"/>
                  </a:lnTo>
                  <a:lnTo>
                    <a:pt x="3259141" y="771065"/>
                  </a:lnTo>
                  <a:lnTo>
                    <a:pt x="3278715" y="733204"/>
                  </a:lnTo>
                  <a:lnTo>
                    <a:pt x="3285744" y="689610"/>
                  </a:lnTo>
                  <a:lnTo>
                    <a:pt x="3285744" y="137922"/>
                  </a:lnTo>
                  <a:lnTo>
                    <a:pt x="3278715" y="94317"/>
                  </a:lnTo>
                  <a:lnTo>
                    <a:pt x="3259141" y="56455"/>
                  </a:lnTo>
                  <a:lnTo>
                    <a:pt x="3229288" y="26602"/>
                  </a:lnTo>
                  <a:lnTo>
                    <a:pt x="3191426" y="7028"/>
                  </a:lnTo>
                  <a:lnTo>
                    <a:pt x="3147822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29005" y="5430773"/>
              <a:ext cx="3286125" cy="828040"/>
            </a:xfrm>
            <a:custGeom>
              <a:avLst/>
              <a:gdLst/>
              <a:ahLst/>
              <a:cxnLst/>
              <a:rect l="l" t="t" r="r" b="b"/>
              <a:pathLst>
                <a:path w="3286125" h="828039">
                  <a:moveTo>
                    <a:pt x="0" y="137922"/>
                  </a:moveTo>
                  <a:lnTo>
                    <a:pt x="7031" y="94317"/>
                  </a:lnTo>
                  <a:lnTo>
                    <a:pt x="26610" y="56455"/>
                  </a:lnTo>
                  <a:lnTo>
                    <a:pt x="56466" y="26602"/>
                  </a:lnTo>
                  <a:lnTo>
                    <a:pt x="94327" y="7028"/>
                  </a:lnTo>
                  <a:lnTo>
                    <a:pt x="137922" y="0"/>
                  </a:lnTo>
                  <a:lnTo>
                    <a:pt x="3147822" y="0"/>
                  </a:lnTo>
                  <a:lnTo>
                    <a:pt x="3191426" y="7028"/>
                  </a:lnTo>
                  <a:lnTo>
                    <a:pt x="3229288" y="26602"/>
                  </a:lnTo>
                  <a:lnTo>
                    <a:pt x="3259141" y="56455"/>
                  </a:lnTo>
                  <a:lnTo>
                    <a:pt x="3278715" y="94317"/>
                  </a:lnTo>
                  <a:lnTo>
                    <a:pt x="3285744" y="137922"/>
                  </a:lnTo>
                  <a:lnTo>
                    <a:pt x="3285744" y="689610"/>
                  </a:lnTo>
                  <a:lnTo>
                    <a:pt x="3278715" y="733204"/>
                  </a:lnTo>
                  <a:lnTo>
                    <a:pt x="3259141" y="771065"/>
                  </a:lnTo>
                  <a:lnTo>
                    <a:pt x="3229288" y="800921"/>
                  </a:lnTo>
                  <a:lnTo>
                    <a:pt x="3191426" y="820500"/>
                  </a:lnTo>
                  <a:lnTo>
                    <a:pt x="3147822" y="827532"/>
                  </a:lnTo>
                  <a:lnTo>
                    <a:pt x="137922" y="827532"/>
                  </a:lnTo>
                  <a:lnTo>
                    <a:pt x="94327" y="820500"/>
                  </a:lnTo>
                  <a:lnTo>
                    <a:pt x="56466" y="800921"/>
                  </a:lnTo>
                  <a:lnTo>
                    <a:pt x="26610" y="771065"/>
                  </a:lnTo>
                  <a:lnTo>
                    <a:pt x="7031" y="733204"/>
                  </a:lnTo>
                  <a:lnTo>
                    <a:pt x="0" y="689610"/>
                  </a:lnTo>
                  <a:lnTo>
                    <a:pt x="0" y="137922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882497" y="5461508"/>
            <a:ext cx="237617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наличие</a:t>
            </a:r>
            <a:r>
              <a:rPr sz="1600" spc="-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мотивации</a:t>
            </a:r>
            <a:r>
              <a:rPr sz="1600" spc="-6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к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целенаправленной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социально значимой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деятельности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  <p:sp>
        <p:nvSpPr>
          <p:cNvPr id="45" name="object 45"/>
          <p:cNvSpPr txBox="1"/>
          <p:nvPr/>
        </p:nvSpPr>
        <p:spPr>
          <a:xfrm>
            <a:off x="4224909" y="5583427"/>
            <a:ext cx="419290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сформированность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внутренней</a:t>
            </a:r>
            <a:r>
              <a:rPr sz="16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позиции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личности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как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234053" y="5826963"/>
            <a:ext cx="41744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особого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ценностного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отношения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себе,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окружающим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3429000" y="284988"/>
            <a:ext cx="5398135" cy="401320"/>
          </a:xfrm>
          <a:prstGeom prst="rect">
            <a:avLst/>
          </a:prstGeom>
          <a:solidFill>
            <a:srgbClr val="FFDFAB"/>
          </a:solidFill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2000" dirty="0"/>
              <a:t>Подготовить</a:t>
            </a:r>
            <a:r>
              <a:rPr sz="2000" spc="-60" dirty="0"/>
              <a:t> </a:t>
            </a:r>
            <a:r>
              <a:rPr sz="2000" dirty="0"/>
              <a:t>раздел</a:t>
            </a:r>
            <a:r>
              <a:rPr sz="2000" spc="-60" dirty="0"/>
              <a:t> </a:t>
            </a:r>
            <a:r>
              <a:rPr sz="2000" dirty="0"/>
              <a:t>«Планируемые</a:t>
            </a:r>
            <a:r>
              <a:rPr sz="2000" spc="-45" dirty="0"/>
              <a:t> </a:t>
            </a:r>
            <a:r>
              <a:rPr sz="2000" spc="-10" dirty="0"/>
              <a:t>результаты»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92596" y="169163"/>
            <a:ext cx="780415" cy="346075"/>
          </a:xfrm>
          <a:custGeom>
            <a:avLst/>
            <a:gdLst/>
            <a:ahLst/>
            <a:cxnLst/>
            <a:rect l="l" t="t" r="r" b="b"/>
            <a:pathLst>
              <a:path w="780415" h="346075">
                <a:moveTo>
                  <a:pt x="252983" y="0"/>
                </a:moveTo>
                <a:lnTo>
                  <a:pt x="0" y="345947"/>
                </a:lnTo>
                <a:lnTo>
                  <a:pt x="780287" y="345947"/>
                </a:lnTo>
                <a:lnTo>
                  <a:pt x="252983" y="0"/>
                </a:lnTo>
                <a:close/>
              </a:path>
            </a:pathLst>
          </a:custGeom>
          <a:solidFill>
            <a:srgbClr val="1C2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7073265" cy="1769745"/>
            <a:chOff x="0" y="0"/>
            <a:chExt cx="7073265" cy="176974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6756400" cy="1769745"/>
            </a:xfrm>
            <a:custGeom>
              <a:avLst/>
              <a:gdLst/>
              <a:ahLst/>
              <a:cxnLst/>
              <a:rect l="l" t="t" r="r" b="b"/>
              <a:pathLst>
                <a:path w="6756400" h="1769745">
                  <a:moveTo>
                    <a:pt x="6755892" y="0"/>
                  </a:moveTo>
                  <a:lnTo>
                    <a:pt x="5434584" y="0"/>
                  </a:lnTo>
                  <a:lnTo>
                    <a:pt x="5428488" y="0"/>
                  </a:lnTo>
                  <a:lnTo>
                    <a:pt x="0" y="0"/>
                  </a:lnTo>
                  <a:lnTo>
                    <a:pt x="0" y="1769364"/>
                  </a:lnTo>
                  <a:lnTo>
                    <a:pt x="5428488" y="1769364"/>
                  </a:lnTo>
                  <a:lnTo>
                    <a:pt x="5434584" y="1769364"/>
                  </a:lnTo>
                  <a:lnTo>
                    <a:pt x="5434584" y="1761248"/>
                  </a:lnTo>
                  <a:lnTo>
                    <a:pt x="6755892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07491"/>
              <a:ext cx="7073265" cy="1030605"/>
            </a:xfrm>
            <a:custGeom>
              <a:avLst/>
              <a:gdLst/>
              <a:ahLst/>
              <a:cxnLst/>
              <a:rect l="l" t="t" r="r" b="b"/>
              <a:pathLst>
                <a:path w="7073265" h="1030605">
                  <a:moveTo>
                    <a:pt x="7072884" y="0"/>
                  </a:moveTo>
                  <a:lnTo>
                    <a:pt x="6303264" y="0"/>
                  </a:lnTo>
                  <a:lnTo>
                    <a:pt x="6300216" y="0"/>
                  </a:lnTo>
                  <a:lnTo>
                    <a:pt x="0" y="0"/>
                  </a:lnTo>
                  <a:lnTo>
                    <a:pt x="0" y="1030224"/>
                  </a:lnTo>
                  <a:lnTo>
                    <a:pt x="6300216" y="1030224"/>
                  </a:lnTo>
                  <a:lnTo>
                    <a:pt x="6303264" y="1030224"/>
                  </a:lnTo>
                  <a:lnTo>
                    <a:pt x="6303264" y="1026160"/>
                  </a:lnTo>
                  <a:lnTo>
                    <a:pt x="7072884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6946392" y="6597395"/>
            <a:ext cx="394970" cy="175260"/>
          </a:xfrm>
          <a:custGeom>
            <a:avLst/>
            <a:gdLst/>
            <a:ahLst/>
            <a:cxnLst/>
            <a:rect l="l" t="t" r="r" b="b"/>
            <a:pathLst>
              <a:path w="394970" h="175259">
                <a:moveTo>
                  <a:pt x="394715" y="0"/>
                </a:moveTo>
                <a:lnTo>
                  <a:pt x="0" y="0"/>
                </a:lnTo>
                <a:lnTo>
                  <a:pt x="266700" y="175259"/>
                </a:lnTo>
                <a:lnTo>
                  <a:pt x="394715" y="0"/>
                </a:lnTo>
                <a:close/>
              </a:path>
            </a:pathLst>
          </a:custGeom>
          <a:solidFill>
            <a:srgbClr val="D2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949440" y="5963411"/>
            <a:ext cx="2194560" cy="894715"/>
            <a:chOff x="6949440" y="5963411"/>
            <a:chExt cx="2194560" cy="894715"/>
          </a:xfrm>
        </p:grpSpPr>
        <p:sp>
          <p:nvSpPr>
            <p:cNvPr id="9" name="object 9"/>
            <p:cNvSpPr/>
            <p:nvPr/>
          </p:nvSpPr>
          <p:spPr>
            <a:xfrm>
              <a:off x="7106412" y="5963411"/>
              <a:ext cx="2037714" cy="894715"/>
            </a:xfrm>
            <a:custGeom>
              <a:avLst/>
              <a:gdLst/>
              <a:ahLst/>
              <a:cxnLst/>
              <a:rect l="l" t="t" r="r" b="b"/>
              <a:pathLst>
                <a:path w="2037715" h="894715">
                  <a:moveTo>
                    <a:pt x="2037575" y="0"/>
                  </a:moveTo>
                  <a:lnTo>
                    <a:pt x="670560" y="0"/>
                  </a:lnTo>
                  <a:lnTo>
                    <a:pt x="669036" y="0"/>
                  </a:lnTo>
                  <a:lnTo>
                    <a:pt x="669036" y="2044"/>
                  </a:lnTo>
                  <a:lnTo>
                    <a:pt x="0" y="894588"/>
                  </a:lnTo>
                  <a:lnTo>
                    <a:pt x="669036" y="894588"/>
                  </a:lnTo>
                  <a:lnTo>
                    <a:pt x="670560" y="894588"/>
                  </a:lnTo>
                  <a:lnTo>
                    <a:pt x="2037575" y="894588"/>
                  </a:lnTo>
                  <a:lnTo>
                    <a:pt x="2037575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49440" y="6195059"/>
              <a:ext cx="2194560" cy="407034"/>
            </a:xfrm>
            <a:custGeom>
              <a:avLst/>
              <a:gdLst/>
              <a:ahLst/>
              <a:cxnLst/>
              <a:rect l="l" t="t" r="r" b="b"/>
              <a:pathLst>
                <a:path w="2194559" h="407034">
                  <a:moveTo>
                    <a:pt x="2194560" y="0"/>
                  </a:moveTo>
                  <a:lnTo>
                    <a:pt x="304800" y="0"/>
                  </a:lnTo>
                  <a:lnTo>
                    <a:pt x="298704" y="0"/>
                  </a:lnTo>
                  <a:lnTo>
                    <a:pt x="298704" y="8140"/>
                  </a:lnTo>
                  <a:lnTo>
                    <a:pt x="0" y="406908"/>
                  </a:lnTo>
                  <a:lnTo>
                    <a:pt x="298704" y="406908"/>
                  </a:lnTo>
                  <a:lnTo>
                    <a:pt x="304800" y="406908"/>
                  </a:lnTo>
                  <a:lnTo>
                    <a:pt x="2194560" y="406908"/>
                  </a:lnTo>
                  <a:lnTo>
                    <a:pt x="2194560" y="0"/>
                  </a:lnTo>
                  <a:close/>
                </a:path>
              </a:pathLst>
            </a:custGeom>
            <a:solidFill>
              <a:srgbClr val="FFC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93165" y="710945"/>
            <a:ext cx="50692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3F3F3"/>
                </a:solidFill>
              </a:rPr>
              <a:t>Как</a:t>
            </a:r>
            <a:r>
              <a:rPr sz="2000" spc="-10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перейти</a:t>
            </a:r>
            <a:r>
              <a:rPr sz="2000" spc="-45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на</a:t>
            </a:r>
            <a:r>
              <a:rPr sz="2000" spc="-20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обновленные</a:t>
            </a:r>
            <a:r>
              <a:rPr sz="2000" spc="-60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ФГОС</a:t>
            </a:r>
            <a:r>
              <a:rPr sz="2000" spc="-20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НОО</a:t>
            </a:r>
            <a:r>
              <a:rPr sz="2000" spc="-25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и</a:t>
            </a:r>
            <a:r>
              <a:rPr sz="2000" spc="-5" dirty="0">
                <a:solidFill>
                  <a:srgbClr val="F3F3F3"/>
                </a:solidFill>
              </a:rPr>
              <a:t> </a:t>
            </a:r>
            <a:r>
              <a:rPr sz="2000" spc="-20" dirty="0">
                <a:solidFill>
                  <a:srgbClr val="F3F3F3"/>
                </a:solidFill>
              </a:rPr>
              <a:t>ООО:</a:t>
            </a:r>
            <a:endParaRPr sz="2000"/>
          </a:p>
        </p:txBody>
      </p:sp>
      <p:sp>
        <p:nvSpPr>
          <p:cNvPr id="12" name="object 12"/>
          <p:cNvSpPr txBox="1"/>
          <p:nvPr/>
        </p:nvSpPr>
        <p:spPr>
          <a:xfrm>
            <a:off x="893165" y="1015745"/>
            <a:ext cx="166941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3F3F3"/>
                </a:solidFill>
                <a:latin typeface="Arial Narrow"/>
                <a:cs typeface="Arial Narrow"/>
              </a:rPr>
              <a:t>дорожная</a:t>
            </a:r>
            <a:r>
              <a:rPr sz="2000" b="1" spc="-55" dirty="0">
                <a:solidFill>
                  <a:srgbClr val="F3F3F3"/>
                </a:solidFill>
                <a:latin typeface="Arial Narrow"/>
                <a:cs typeface="Arial Narrow"/>
              </a:rPr>
              <a:t> </a:t>
            </a:r>
            <a:r>
              <a:rPr sz="2000" b="1" spc="-10" dirty="0">
                <a:solidFill>
                  <a:srgbClr val="F3F3F3"/>
                </a:solidFill>
                <a:latin typeface="Arial Narrow"/>
                <a:cs typeface="Arial Narrow"/>
              </a:rPr>
              <a:t>карта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36495" y="2029205"/>
            <a:ext cx="62299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Дорожная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карта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понадобится,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чтобы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поэтапно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подготовить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документы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переходу</a:t>
            </a:r>
            <a:r>
              <a:rPr sz="18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на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обновленные</a:t>
            </a:r>
            <a:r>
              <a:rPr sz="1800" spc="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ФГОС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НОО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8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ООО.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7377" y="2143505"/>
            <a:ext cx="972819" cy="370840"/>
          </a:xfrm>
          <a:prstGeom prst="rect">
            <a:avLst/>
          </a:prstGeom>
          <a:solidFill>
            <a:srgbClr val="F3F3F3"/>
          </a:solidFill>
          <a:ln w="28575">
            <a:solidFill>
              <a:srgbClr val="FFCA73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5"/>
              </a:spcBef>
            </a:pPr>
            <a:r>
              <a:rPr sz="1800" b="1" spc="-10" dirty="0">
                <a:solidFill>
                  <a:srgbClr val="C00000"/>
                </a:solidFill>
                <a:latin typeface="Arial Narrow"/>
                <a:cs typeface="Arial Narrow"/>
              </a:rPr>
              <a:t>ЗАЧЕМ?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14718" y="2915602"/>
            <a:ext cx="528955" cy="528955"/>
            <a:chOff x="414718" y="2915602"/>
            <a:chExt cx="528955" cy="528955"/>
          </a:xfrm>
        </p:grpSpPr>
        <p:sp>
          <p:nvSpPr>
            <p:cNvPr id="16" name="object 16"/>
            <p:cNvSpPr/>
            <p:nvPr/>
          </p:nvSpPr>
          <p:spPr>
            <a:xfrm>
              <a:off x="429005" y="2929889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80" h="500379">
                  <a:moveTo>
                    <a:pt x="249936" y="0"/>
                  </a:moveTo>
                  <a:lnTo>
                    <a:pt x="205009" y="4026"/>
                  </a:lnTo>
                  <a:lnTo>
                    <a:pt x="162725" y="15635"/>
                  </a:lnTo>
                  <a:lnTo>
                    <a:pt x="123788" y="34120"/>
                  </a:lnTo>
                  <a:lnTo>
                    <a:pt x="88905" y="58777"/>
                  </a:lnTo>
                  <a:lnTo>
                    <a:pt x="58781" y="88900"/>
                  </a:lnTo>
                  <a:lnTo>
                    <a:pt x="34123" y="123782"/>
                  </a:lnTo>
                  <a:lnTo>
                    <a:pt x="15636" y="162719"/>
                  </a:lnTo>
                  <a:lnTo>
                    <a:pt x="4026" y="205006"/>
                  </a:lnTo>
                  <a:lnTo>
                    <a:pt x="0" y="249936"/>
                  </a:lnTo>
                  <a:lnTo>
                    <a:pt x="4026" y="294865"/>
                  </a:lnTo>
                  <a:lnTo>
                    <a:pt x="15636" y="337152"/>
                  </a:lnTo>
                  <a:lnTo>
                    <a:pt x="34123" y="376089"/>
                  </a:lnTo>
                  <a:lnTo>
                    <a:pt x="58781" y="410972"/>
                  </a:lnTo>
                  <a:lnTo>
                    <a:pt x="88905" y="441094"/>
                  </a:lnTo>
                  <a:lnTo>
                    <a:pt x="123788" y="465751"/>
                  </a:lnTo>
                  <a:lnTo>
                    <a:pt x="162725" y="484236"/>
                  </a:lnTo>
                  <a:lnTo>
                    <a:pt x="205009" y="495845"/>
                  </a:lnTo>
                  <a:lnTo>
                    <a:pt x="249936" y="499872"/>
                  </a:lnTo>
                  <a:lnTo>
                    <a:pt x="294862" y="495845"/>
                  </a:lnTo>
                  <a:lnTo>
                    <a:pt x="337146" y="484236"/>
                  </a:lnTo>
                  <a:lnTo>
                    <a:pt x="376083" y="465751"/>
                  </a:lnTo>
                  <a:lnTo>
                    <a:pt x="410966" y="441094"/>
                  </a:lnTo>
                  <a:lnTo>
                    <a:pt x="441090" y="410971"/>
                  </a:lnTo>
                  <a:lnTo>
                    <a:pt x="465748" y="376089"/>
                  </a:lnTo>
                  <a:lnTo>
                    <a:pt x="484235" y="337152"/>
                  </a:lnTo>
                  <a:lnTo>
                    <a:pt x="495845" y="294865"/>
                  </a:lnTo>
                  <a:lnTo>
                    <a:pt x="499872" y="249936"/>
                  </a:lnTo>
                  <a:lnTo>
                    <a:pt x="495845" y="205006"/>
                  </a:lnTo>
                  <a:lnTo>
                    <a:pt x="484235" y="162719"/>
                  </a:lnTo>
                  <a:lnTo>
                    <a:pt x="465748" y="123782"/>
                  </a:lnTo>
                  <a:lnTo>
                    <a:pt x="441090" y="88900"/>
                  </a:lnTo>
                  <a:lnTo>
                    <a:pt x="410966" y="58777"/>
                  </a:lnTo>
                  <a:lnTo>
                    <a:pt x="376083" y="34120"/>
                  </a:lnTo>
                  <a:lnTo>
                    <a:pt x="337146" y="15635"/>
                  </a:lnTo>
                  <a:lnTo>
                    <a:pt x="294862" y="4026"/>
                  </a:lnTo>
                  <a:lnTo>
                    <a:pt x="249936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9005" y="2929889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80" h="500379">
                  <a:moveTo>
                    <a:pt x="0" y="249936"/>
                  </a:moveTo>
                  <a:lnTo>
                    <a:pt x="4026" y="205006"/>
                  </a:lnTo>
                  <a:lnTo>
                    <a:pt x="15636" y="162719"/>
                  </a:lnTo>
                  <a:lnTo>
                    <a:pt x="34123" y="123782"/>
                  </a:lnTo>
                  <a:lnTo>
                    <a:pt x="58781" y="88900"/>
                  </a:lnTo>
                  <a:lnTo>
                    <a:pt x="88905" y="58777"/>
                  </a:lnTo>
                  <a:lnTo>
                    <a:pt x="123788" y="34120"/>
                  </a:lnTo>
                  <a:lnTo>
                    <a:pt x="162725" y="15635"/>
                  </a:lnTo>
                  <a:lnTo>
                    <a:pt x="205009" y="4026"/>
                  </a:lnTo>
                  <a:lnTo>
                    <a:pt x="249936" y="0"/>
                  </a:lnTo>
                  <a:lnTo>
                    <a:pt x="294862" y="4026"/>
                  </a:lnTo>
                  <a:lnTo>
                    <a:pt x="337146" y="15635"/>
                  </a:lnTo>
                  <a:lnTo>
                    <a:pt x="376083" y="34120"/>
                  </a:lnTo>
                  <a:lnTo>
                    <a:pt x="410966" y="58777"/>
                  </a:lnTo>
                  <a:lnTo>
                    <a:pt x="441090" y="88900"/>
                  </a:lnTo>
                  <a:lnTo>
                    <a:pt x="465748" y="123782"/>
                  </a:lnTo>
                  <a:lnTo>
                    <a:pt x="484235" y="162719"/>
                  </a:lnTo>
                  <a:lnTo>
                    <a:pt x="495845" y="205006"/>
                  </a:lnTo>
                  <a:lnTo>
                    <a:pt x="499872" y="249936"/>
                  </a:lnTo>
                  <a:lnTo>
                    <a:pt x="495845" y="294865"/>
                  </a:lnTo>
                  <a:lnTo>
                    <a:pt x="484235" y="337152"/>
                  </a:lnTo>
                  <a:lnTo>
                    <a:pt x="465748" y="376089"/>
                  </a:lnTo>
                  <a:lnTo>
                    <a:pt x="441090" y="410971"/>
                  </a:lnTo>
                  <a:lnTo>
                    <a:pt x="410966" y="441094"/>
                  </a:lnTo>
                  <a:lnTo>
                    <a:pt x="376083" y="465751"/>
                  </a:lnTo>
                  <a:lnTo>
                    <a:pt x="337146" y="484236"/>
                  </a:lnTo>
                  <a:lnTo>
                    <a:pt x="294862" y="495845"/>
                  </a:lnTo>
                  <a:lnTo>
                    <a:pt x="249936" y="499872"/>
                  </a:lnTo>
                  <a:lnTo>
                    <a:pt x="205009" y="495845"/>
                  </a:lnTo>
                  <a:lnTo>
                    <a:pt x="162725" y="484236"/>
                  </a:lnTo>
                  <a:lnTo>
                    <a:pt x="123788" y="465751"/>
                  </a:lnTo>
                  <a:lnTo>
                    <a:pt x="88905" y="441094"/>
                  </a:lnTo>
                  <a:lnTo>
                    <a:pt x="58781" y="410972"/>
                  </a:lnTo>
                  <a:lnTo>
                    <a:pt x="34123" y="376089"/>
                  </a:lnTo>
                  <a:lnTo>
                    <a:pt x="15636" y="337152"/>
                  </a:lnTo>
                  <a:lnTo>
                    <a:pt x="4026" y="294865"/>
                  </a:lnTo>
                  <a:lnTo>
                    <a:pt x="0" y="249936"/>
                  </a:lnTo>
                  <a:close/>
                </a:path>
              </a:pathLst>
            </a:custGeom>
            <a:ln w="28574">
              <a:solidFill>
                <a:srgbClr val="032A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422249" y="3708400"/>
          <a:ext cx="5216521" cy="27412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3130"/>
                <a:gridCol w="443865"/>
                <a:gridCol w="428625"/>
                <a:gridCol w="500380"/>
                <a:gridCol w="500380"/>
                <a:gridCol w="500379"/>
                <a:gridCol w="500379"/>
                <a:gridCol w="500379"/>
                <a:gridCol w="428625"/>
                <a:gridCol w="500379"/>
              </a:tblGrid>
              <a:tr h="51815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spc="-10" dirty="0">
                          <a:solidFill>
                            <a:srgbClr val="F3F3F3"/>
                          </a:solidFill>
                          <a:latin typeface="Arial Narrow"/>
                          <a:cs typeface="Arial Narrow"/>
                        </a:rPr>
                        <a:t>Учебный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25" dirty="0">
                          <a:solidFill>
                            <a:srgbClr val="F3F3F3"/>
                          </a:solidFill>
                          <a:latin typeface="Arial Narrow"/>
                          <a:cs typeface="Arial Narrow"/>
                        </a:rPr>
                        <a:t>год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38100">
                      <a:solidFill>
                        <a:srgbClr val="F3F3F3"/>
                      </a:solidFill>
                      <a:prstDash val="solid"/>
                    </a:lnB>
                    <a:solidFill>
                      <a:srgbClr val="043C56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b="1" dirty="0">
                          <a:solidFill>
                            <a:srgbClr val="F3F3F3"/>
                          </a:solidFill>
                          <a:latin typeface="Arial Narrow"/>
                          <a:cs typeface="Arial Narrow"/>
                        </a:rPr>
                        <a:t>Классы, </a:t>
                      </a:r>
                      <a:r>
                        <a:rPr sz="1400" b="1" spc="-10" dirty="0">
                          <a:solidFill>
                            <a:srgbClr val="F3F3F3"/>
                          </a:solidFill>
                          <a:latin typeface="Arial Narrow"/>
                          <a:cs typeface="Arial Narrow"/>
                        </a:rPr>
                        <a:t>переходящие</a:t>
                      </a:r>
                      <a:r>
                        <a:rPr sz="1400" b="1" spc="-30" dirty="0">
                          <a:solidFill>
                            <a:srgbClr val="F3F3F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b="1" dirty="0">
                          <a:solidFill>
                            <a:srgbClr val="F3F3F3"/>
                          </a:solidFill>
                          <a:latin typeface="Arial Narrow"/>
                          <a:cs typeface="Arial Narrow"/>
                        </a:rPr>
                        <a:t>на</a:t>
                      </a:r>
                      <a:r>
                        <a:rPr sz="1400" b="1" spc="15" dirty="0">
                          <a:solidFill>
                            <a:srgbClr val="F3F3F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3F3F3"/>
                          </a:solidFill>
                          <a:latin typeface="Arial Narrow"/>
                          <a:cs typeface="Arial Narrow"/>
                        </a:rPr>
                        <a:t>ФГОС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38100">
                      <a:solidFill>
                        <a:srgbClr val="F3F3F3"/>
                      </a:solidFill>
                      <a:prstDash val="solid"/>
                    </a:lnB>
                    <a:solidFill>
                      <a:srgbClr val="043C5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0205"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spc="-10" dirty="0">
                          <a:solidFill>
                            <a:srgbClr val="F3F3F3"/>
                          </a:solidFill>
                          <a:latin typeface="Arial Narrow"/>
                          <a:cs typeface="Arial Narrow"/>
                        </a:rPr>
                        <a:t>2021/2022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381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043C56"/>
                    </a:solidFill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381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FFE2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381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381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381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5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381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FFE2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381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381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381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381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spc="-10" dirty="0">
                          <a:solidFill>
                            <a:srgbClr val="F3F3F3"/>
                          </a:solidFill>
                          <a:latin typeface="Arial Narrow"/>
                          <a:cs typeface="Arial Narrow"/>
                        </a:rPr>
                        <a:t>2022/2023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043C56"/>
                    </a:solidFill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2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BDEA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5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6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BDEA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spc="-10" dirty="0">
                          <a:solidFill>
                            <a:srgbClr val="F3F3F3"/>
                          </a:solidFill>
                          <a:latin typeface="Arial Narrow"/>
                          <a:cs typeface="Arial Narrow"/>
                        </a:rPr>
                        <a:t>2023/2024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043C56"/>
                    </a:solidFill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2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3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BDEA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5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6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7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BDEA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spc="-10" dirty="0">
                          <a:solidFill>
                            <a:srgbClr val="F3F3F3"/>
                          </a:solidFill>
                          <a:latin typeface="Arial Narrow"/>
                          <a:cs typeface="Arial Narrow"/>
                        </a:rPr>
                        <a:t>2024/2025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043C56"/>
                    </a:solidFill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2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3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marR="200660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4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BDEAE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5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6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7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8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BDEA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spc="-10" dirty="0">
                          <a:solidFill>
                            <a:srgbClr val="F3F3F3"/>
                          </a:solidFill>
                          <a:latin typeface="Arial Narrow"/>
                          <a:cs typeface="Arial Narrow"/>
                        </a:rPr>
                        <a:t>2025/2026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043C56"/>
                    </a:solidFill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2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3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marR="200660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4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5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6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7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8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9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BDEAE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spc="-10" dirty="0">
                          <a:solidFill>
                            <a:srgbClr val="F3F3F3"/>
                          </a:solidFill>
                          <a:latin typeface="Arial Narrow"/>
                          <a:cs typeface="Arial Narrow"/>
                        </a:rPr>
                        <a:t>2026/2027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043C56"/>
                    </a:solidFill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2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3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marR="200660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4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5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6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7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8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9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</a:tr>
            </a:tbl>
          </a:graphicData>
        </a:graphic>
      </p:graphicFrame>
      <p:grpSp>
        <p:nvGrpSpPr>
          <p:cNvPr id="19" name="object 19"/>
          <p:cNvGrpSpPr/>
          <p:nvPr/>
        </p:nvGrpSpPr>
        <p:grpSpPr>
          <a:xfrm>
            <a:off x="5844730" y="3843718"/>
            <a:ext cx="313690" cy="315595"/>
            <a:chOff x="5844730" y="3843718"/>
            <a:chExt cx="313690" cy="315595"/>
          </a:xfrm>
        </p:grpSpPr>
        <p:sp>
          <p:nvSpPr>
            <p:cNvPr id="20" name="object 20"/>
            <p:cNvSpPr/>
            <p:nvPr/>
          </p:nvSpPr>
          <p:spPr>
            <a:xfrm>
              <a:off x="5859017" y="3858005"/>
              <a:ext cx="285115" cy="287020"/>
            </a:xfrm>
            <a:custGeom>
              <a:avLst/>
              <a:gdLst/>
              <a:ahLst/>
              <a:cxnLst/>
              <a:rect l="l" t="t" r="r" b="b"/>
              <a:pathLst>
                <a:path w="285114" h="287020">
                  <a:moveTo>
                    <a:pt x="284988" y="0"/>
                  </a:moveTo>
                  <a:lnTo>
                    <a:pt x="0" y="0"/>
                  </a:lnTo>
                  <a:lnTo>
                    <a:pt x="0" y="286512"/>
                  </a:lnTo>
                  <a:lnTo>
                    <a:pt x="284988" y="286512"/>
                  </a:lnTo>
                  <a:lnTo>
                    <a:pt x="284988" y="0"/>
                  </a:lnTo>
                  <a:close/>
                </a:path>
              </a:pathLst>
            </a:custGeom>
            <a:solidFill>
              <a:srgbClr val="FFF5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59017" y="3858005"/>
              <a:ext cx="285115" cy="287020"/>
            </a:xfrm>
            <a:custGeom>
              <a:avLst/>
              <a:gdLst/>
              <a:ahLst/>
              <a:cxnLst/>
              <a:rect l="l" t="t" r="r" b="b"/>
              <a:pathLst>
                <a:path w="285114" h="287020">
                  <a:moveTo>
                    <a:pt x="0" y="286512"/>
                  </a:moveTo>
                  <a:lnTo>
                    <a:pt x="284988" y="286512"/>
                  </a:lnTo>
                  <a:lnTo>
                    <a:pt x="284988" y="0"/>
                  </a:lnTo>
                  <a:lnTo>
                    <a:pt x="0" y="0"/>
                  </a:lnTo>
                  <a:lnTo>
                    <a:pt x="0" y="286512"/>
                  </a:lnTo>
                  <a:close/>
                </a:path>
              </a:pathLst>
            </a:custGeom>
            <a:ln w="28575">
              <a:solidFill>
                <a:srgbClr val="032A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5844730" y="4558474"/>
            <a:ext cx="313690" cy="315595"/>
            <a:chOff x="5844730" y="4558474"/>
            <a:chExt cx="313690" cy="315595"/>
          </a:xfrm>
        </p:grpSpPr>
        <p:sp>
          <p:nvSpPr>
            <p:cNvPr id="23" name="object 23"/>
            <p:cNvSpPr/>
            <p:nvPr/>
          </p:nvSpPr>
          <p:spPr>
            <a:xfrm>
              <a:off x="5859017" y="4572761"/>
              <a:ext cx="285115" cy="287020"/>
            </a:xfrm>
            <a:custGeom>
              <a:avLst/>
              <a:gdLst/>
              <a:ahLst/>
              <a:cxnLst/>
              <a:rect l="l" t="t" r="r" b="b"/>
              <a:pathLst>
                <a:path w="285114" h="287020">
                  <a:moveTo>
                    <a:pt x="284988" y="0"/>
                  </a:moveTo>
                  <a:lnTo>
                    <a:pt x="0" y="0"/>
                  </a:lnTo>
                  <a:lnTo>
                    <a:pt x="0" y="286512"/>
                  </a:lnTo>
                  <a:lnTo>
                    <a:pt x="284988" y="286512"/>
                  </a:lnTo>
                  <a:lnTo>
                    <a:pt x="284988" y="0"/>
                  </a:lnTo>
                  <a:close/>
                </a:path>
              </a:pathLst>
            </a:custGeom>
            <a:solidFill>
              <a:srgbClr val="DFF4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859017" y="4572761"/>
              <a:ext cx="285115" cy="287020"/>
            </a:xfrm>
            <a:custGeom>
              <a:avLst/>
              <a:gdLst/>
              <a:ahLst/>
              <a:cxnLst/>
              <a:rect l="l" t="t" r="r" b="b"/>
              <a:pathLst>
                <a:path w="285114" h="287020">
                  <a:moveTo>
                    <a:pt x="0" y="286512"/>
                  </a:moveTo>
                  <a:lnTo>
                    <a:pt x="284988" y="286512"/>
                  </a:lnTo>
                  <a:lnTo>
                    <a:pt x="284988" y="0"/>
                  </a:lnTo>
                  <a:lnTo>
                    <a:pt x="0" y="0"/>
                  </a:lnTo>
                  <a:lnTo>
                    <a:pt x="0" y="286512"/>
                  </a:lnTo>
                  <a:close/>
                </a:path>
              </a:pathLst>
            </a:custGeom>
            <a:ln w="28575">
              <a:solidFill>
                <a:srgbClr val="032A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844730" y="5344858"/>
            <a:ext cx="313690" cy="313690"/>
            <a:chOff x="5844730" y="5344858"/>
            <a:chExt cx="313690" cy="313690"/>
          </a:xfrm>
        </p:grpSpPr>
        <p:sp>
          <p:nvSpPr>
            <p:cNvPr id="26" name="object 26"/>
            <p:cNvSpPr/>
            <p:nvPr/>
          </p:nvSpPr>
          <p:spPr>
            <a:xfrm>
              <a:off x="5859017" y="5359146"/>
              <a:ext cx="285115" cy="285115"/>
            </a:xfrm>
            <a:custGeom>
              <a:avLst/>
              <a:gdLst/>
              <a:ahLst/>
              <a:cxnLst/>
              <a:rect l="l" t="t" r="r" b="b"/>
              <a:pathLst>
                <a:path w="285114" h="285114">
                  <a:moveTo>
                    <a:pt x="284988" y="0"/>
                  </a:moveTo>
                  <a:lnTo>
                    <a:pt x="0" y="0"/>
                  </a:lnTo>
                  <a:lnTo>
                    <a:pt x="0" y="284987"/>
                  </a:lnTo>
                  <a:lnTo>
                    <a:pt x="284988" y="284987"/>
                  </a:lnTo>
                  <a:lnTo>
                    <a:pt x="28498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859017" y="5359146"/>
              <a:ext cx="285115" cy="285115"/>
            </a:xfrm>
            <a:custGeom>
              <a:avLst/>
              <a:gdLst/>
              <a:ahLst/>
              <a:cxnLst/>
              <a:rect l="l" t="t" r="r" b="b"/>
              <a:pathLst>
                <a:path w="285114" h="285114">
                  <a:moveTo>
                    <a:pt x="0" y="284987"/>
                  </a:moveTo>
                  <a:lnTo>
                    <a:pt x="284988" y="284987"/>
                  </a:lnTo>
                  <a:lnTo>
                    <a:pt x="284988" y="0"/>
                  </a:lnTo>
                  <a:lnTo>
                    <a:pt x="0" y="0"/>
                  </a:lnTo>
                  <a:lnTo>
                    <a:pt x="0" y="284987"/>
                  </a:lnTo>
                  <a:close/>
                </a:path>
              </a:pathLst>
            </a:custGeom>
            <a:ln w="28575">
              <a:solidFill>
                <a:srgbClr val="032A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13054" y="3029458"/>
            <a:ext cx="8001000" cy="2800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9910" algn="l"/>
              </a:tabLst>
            </a:pPr>
            <a:r>
              <a:rPr sz="2700" b="1" spc="-75" baseline="1543" dirty="0">
                <a:solidFill>
                  <a:srgbClr val="F3F3F3"/>
                </a:solidFill>
                <a:latin typeface="Arial Narrow"/>
                <a:cs typeface="Arial Narrow"/>
              </a:rPr>
              <a:t>1</a:t>
            </a:r>
            <a:r>
              <a:rPr sz="2700" b="1" baseline="1543" dirty="0">
                <a:solidFill>
                  <a:srgbClr val="F3F3F3"/>
                </a:solidFill>
                <a:latin typeface="Arial Narrow"/>
                <a:cs typeface="Arial Narrow"/>
              </a:rPr>
              <a:t>	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Определите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период,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на</a:t>
            </a:r>
            <a:r>
              <a:rPr sz="1800" b="1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который</a:t>
            </a:r>
            <a:r>
              <a:rPr sz="1800" b="1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будете</a:t>
            </a:r>
            <a:r>
              <a:rPr sz="1800" b="1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составлять</a:t>
            </a:r>
            <a:r>
              <a:rPr sz="1800" b="1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дорожную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 карту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2100">
              <a:latin typeface="Arial Narrow"/>
              <a:cs typeface="Arial Narrow"/>
            </a:endParaRPr>
          </a:p>
          <a:p>
            <a:pPr marL="5765165" marR="382905">
              <a:lnSpc>
                <a:spcPct val="100000"/>
              </a:lnSpc>
              <a:spcBef>
                <a:spcPts val="1625"/>
              </a:spcBef>
            </a:pP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Обучение</a:t>
            </a:r>
            <a:r>
              <a:rPr sz="1600" b="1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по</a:t>
            </a:r>
            <a:r>
              <a:rPr sz="1600" b="1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ФГОС</a:t>
            </a:r>
            <a:r>
              <a:rPr sz="1600" b="1" spc="-25" dirty="0">
                <a:solidFill>
                  <a:srgbClr val="1C2043"/>
                </a:solidFill>
                <a:latin typeface="Arial Narrow"/>
                <a:cs typeface="Arial Narrow"/>
              </a:rPr>
              <a:t> по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решению</a:t>
            </a:r>
            <a:r>
              <a:rPr sz="1600" b="1" spc="-9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spc="-20" dirty="0">
                <a:solidFill>
                  <a:srgbClr val="1C2043"/>
                </a:solidFill>
                <a:latin typeface="Arial Narrow"/>
                <a:cs typeface="Arial Narrow"/>
              </a:rPr>
              <a:t>школы</a:t>
            </a:r>
            <a:endParaRPr sz="16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>
              <a:latin typeface="Arial Narrow"/>
              <a:cs typeface="Arial Narrow"/>
            </a:endParaRPr>
          </a:p>
          <a:p>
            <a:pPr marL="5765165">
              <a:lnSpc>
                <a:spcPct val="100000"/>
              </a:lnSpc>
            </a:pP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Продолжение</a:t>
            </a:r>
            <a:r>
              <a:rPr sz="1600" b="1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обучения</a:t>
            </a:r>
            <a:r>
              <a:rPr sz="1600" b="1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spc="-25" dirty="0">
                <a:solidFill>
                  <a:srgbClr val="1C2043"/>
                </a:solidFill>
                <a:latin typeface="Arial Narrow"/>
                <a:cs typeface="Arial Narrow"/>
              </a:rPr>
              <a:t>по</a:t>
            </a:r>
            <a:endParaRPr sz="1600">
              <a:latin typeface="Arial Narrow"/>
              <a:cs typeface="Arial Narrow"/>
            </a:endParaRPr>
          </a:p>
          <a:p>
            <a:pPr marL="5765165">
              <a:lnSpc>
                <a:spcPct val="100000"/>
              </a:lnSpc>
            </a:pPr>
            <a:r>
              <a:rPr sz="1600" b="1" spc="-20" dirty="0">
                <a:solidFill>
                  <a:srgbClr val="1C2043"/>
                </a:solidFill>
                <a:latin typeface="Arial Narrow"/>
                <a:cs typeface="Arial Narrow"/>
              </a:rPr>
              <a:t>ФГОС</a:t>
            </a:r>
            <a:endParaRPr sz="16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>
              <a:latin typeface="Arial Narrow"/>
              <a:cs typeface="Arial Narrow"/>
            </a:endParaRPr>
          </a:p>
          <a:p>
            <a:pPr marL="5694045" marR="281305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Обязательное</a:t>
            </a:r>
            <a:r>
              <a:rPr sz="1600" b="1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введение </a:t>
            </a:r>
            <a:r>
              <a:rPr sz="1600" b="1" spc="-20" dirty="0">
                <a:solidFill>
                  <a:srgbClr val="1C2043"/>
                </a:solidFill>
                <a:latin typeface="Arial Narrow"/>
                <a:cs typeface="Arial Narrow"/>
              </a:rPr>
              <a:t>ФГОС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898001" y="6293043"/>
            <a:ext cx="166370" cy="2044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z="1200" b="1" spc="5" dirty="0">
                <a:solidFill>
                  <a:srgbClr val="F3F3F3"/>
                </a:solidFill>
                <a:latin typeface="Times New Roman"/>
                <a:cs typeface="Times New Roman"/>
              </a:rPr>
              <a:t>3</a:t>
            </a:fld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0917" y="6286601"/>
            <a:ext cx="165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3F3F3"/>
                </a:solidFill>
                <a:latin typeface="Arial Narrow"/>
                <a:cs typeface="Arial Narrow"/>
              </a:rPr>
              <a:t>31</a:t>
            </a:r>
            <a:endParaRPr sz="12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44614" y="1274254"/>
            <a:ext cx="8385175" cy="542290"/>
            <a:chOff x="344614" y="1274254"/>
            <a:chExt cx="8385175" cy="542290"/>
          </a:xfrm>
        </p:grpSpPr>
        <p:sp>
          <p:nvSpPr>
            <p:cNvPr id="4" name="object 4"/>
            <p:cNvSpPr/>
            <p:nvPr/>
          </p:nvSpPr>
          <p:spPr>
            <a:xfrm>
              <a:off x="358902" y="1288541"/>
              <a:ext cx="8356600" cy="513715"/>
            </a:xfrm>
            <a:custGeom>
              <a:avLst/>
              <a:gdLst/>
              <a:ahLst/>
              <a:cxnLst/>
              <a:rect l="l" t="t" r="r" b="b"/>
              <a:pathLst>
                <a:path w="8356600" h="513714">
                  <a:moveTo>
                    <a:pt x="8304783" y="0"/>
                  </a:moveTo>
                  <a:lnTo>
                    <a:pt x="51358" y="0"/>
                  </a:lnTo>
                  <a:lnTo>
                    <a:pt x="31369" y="4034"/>
                  </a:lnTo>
                  <a:lnTo>
                    <a:pt x="15044" y="15033"/>
                  </a:lnTo>
                  <a:lnTo>
                    <a:pt x="4036" y="31343"/>
                  </a:lnTo>
                  <a:lnTo>
                    <a:pt x="0" y="51308"/>
                  </a:lnTo>
                  <a:lnTo>
                    <a:pt x="0" y="462280"/>
                  </a:lnTo>
                  <a:lnTo>
                    <a:pt x="4036" y="482244"/>
                  </a:lnTo>
                  <a:lnTo>
                    <a:pt x="15044" y="498554"/>
                  </a:lnTo>
                  <a:lnTo>
                    <a:pt x="31369" y="509553"/>
                  </a:lnTo>
                  <a:lnTo>
                    <a:pt x="51358" y="513588"/>
                  </a:lnTo>
                  <a:lnTo>
                    <a:pt x="8304783" y="513588"/>
                  </a:lnTo>
                  <a:lnTo>
                    <a:pt x="8324748" y="509553"/>
                  </a:lnTo>
                  <a:lnTo>
                    <a:pt x="8341058" y="498554"/>
                  </a:lnTo>
                  <a:lnTo>
                    <a:pt x="8352057" y="482244"/>
                  </a:lnTo>
                  <a:lnTo>
                    <a:pt x="8356092" y="462280"/>
                  </a:lnTo>
                  <a:lnTo>
                    <a:pt x="8356092" y="51308"/>
                  </a:lnTo>
                  <a:lnTo>
                    <a:pt x="8352057" y="31343"/>
                  </a:lnTo>
                  <a:lnTo>
                    <a:pt x="8341058" y="15033"/>
                  </a:lnTo>
                  <a:lnTo>
                    <a:pt x="8324748" y="4034"/>
                  </a:lnTo>
                  <a:lnTo>
                    <a:pt x="8304783" y="0"/>
                  </a:lnTo>
                  <a:close/>
                </a:path>
              </a:pathLst>
            </a:custGeom>
            <a:solidFill>
              <a:srgbClr val="BDE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8902" y="1288541"/>
              <a:ext cx="8356600" cy="513715"/>
            </a:xfrm>
            <a:custGeom>
              <a:avLst/>
              <a:gdLst/>
              <a:ahLst/>
              <a:cxnLst/>
              <a:rect l="l" t="t" r="r" b="b"/>
              <a:pathLst>
                <a:path w="8356600" h="513714">
                  <a:moveTo>
                    <a:pt x="0" y="51308"/>
                  </a:moveTo>
                  <a:lnTo>
                    <a:pt x="4036" y="31343"/>
                  </a:lnTo>
                  <a:lnTo>
                    <a:pt x="15044" y="15033"/>
                  </a:lnTo>
                  <a:lnTo>
                    <a:pt x="31369" y="4034"/>
                  </a:lnTo>
                  <a:lnTo>
                    <a:pt x="51358" y="0"/>
                  </a:lnTo>
                  <a:lnTo>
                    <a:pt x="8304783" y="0"/>
                  </a:lnTo>
                  <a:lnTo>
                    <a:pt x="8324748" y="4034"/>
                  </a:lnTo>
                  <a:lnTo>
                    <a:pt x="8341058" y="15033"/>
                  </a:lnTo>
                  <a:lnTo>
                    <a:pt x="8352057" y="31343"/>
                  </a:lnTo>
                  <a:lnTo>
                    <a:pt x="8356092" y="51308"/>
                  </a:lnTo>
                  <a:lnTo>
                    <a:pt x="8356092" y="462280"/>
                  </a:lnTo>
                  <a:lnTo>
                    <a:pt x="8352057" y="482244"/>
                  </a:lnTo>
                  <a:lnTo>
                    <a:pt x="8341058" y="498554"/>
                  </a:lnTo>
                  <a:lnTo>
                    <a:pt x="8324748" y="509553"/>
                  </a:lnTo>
                  <a:lnTo>
                    <a:pt x="8304783" y="513588"/>
                  </a:lnTo>
                  <a:lnTo>
                    <a:pt x="51358" y="513588"/>
                  </a:lnTo>
                  <a:lnTo>
                    <a:pt x="31369" y="509553"/>
                  </a:lnTo>
                  <a:lnTo>
                    <a:pt x="15044" y="498554"/>
                  </a:lnTo>
                  <a:lnTo>
                    <a:pt x="4036" y="482244"/>
                  </a:lnTo>
                  <a:lnTo>
                    <a:pt x="0" y="462280"/>
                  </a:lnTo>
                  <a:lnTo>
                    <a:pt x="0" y="51308"/>
                  </a:lnTo>
                  <a:close/>
                </a:path>
              </a:pathLst>
            </a:custGeom>
            <a:ln w="28575">
              <a:solidFill>
                <a:srgbClr val="52B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079498" y="813053"/>
            <a:ext cx="4686300" cy="847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1C2043"/>
                </a:solidFill>
                <a:latin typeface="Arial Narrow"/>
                <a:cs typeface="Arial Narrow"/>
              </a:rPr>
              <a:t>Требования</a:t>
            </a:r>
            <a:r>
              <a:rPr sz="2000" b="1" spc="-6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2000" b="1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1C2043"/>
                </a:solidFill>
                <a:latin typeface="Arial Narrow"/>
                <a:cs typeface="Arial Narrow"/>
              </a:rPr>
              <a:t>метапредметным</a:t>
            </a:r>
            <a:r>
              <a:rPr sz="2000" b="1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000" b="1" spc="-10" dirty="0">
                <a:solidFill>
                  <a:srgbClr val="1C2043"/>
                </a:solidFill>
                <a:latin typeface="Arial Narrow"/>
                <a:cs typeface="Arial Narrow"/>
              </a:rPr>
              <a:t>результатам</a:t>
            </a:r>
            <a:endParaRPr sz="20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Arial Narrow"/>
              <a:cs typeface="Arial Narrow"/>
            </a:endParaRPr>
          </a:p>
          <a:p>
            <a:pPr marL="227329" algn="ctr">
              <a:lnSpc>
                <a:spcPct val="100000"/>
              </a:lnSpc>
            </a:pP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На</a:t>
            </a:r>
            <a:r>
              <a:rPr sz="1600" b="1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уровне</a:t>
            </a:r>
            <a:r>
              <a:rPr sz="1600" b="1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НОО</a:t>
            </a:r>
            <a:r>
              <a:rPr sz="1600" b="1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должны</a:t>
            </a:r>
            <a:r>
              <a:rPr sz="1600" b="1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включать: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52234" y="1915858"/>
            <a:ext cx="2990215" cy="1202055"/>
            <a:chOff x="352234" y="1915858"/>
            <a:chExt cx="2990215" cy="1202055"/>
          </a:xfrm>
        </p:grpSpPr>
        <p:sp>
          <p:nvSpPr>
            <p:cNvPr id="8" name="object 8"/>
            <p:cNvSpPr/>
            <p:nvPr/>
          </p:nvSpPr>
          <p:spPr>
            <a:xfrm>
              <a:off x="366522" y="1930145"/>
              <a:ext cx="2961640" cy="1173480"/>
            </a:xfrm>
            <a:custGeom>
              <a:avLst/>
              <a:gdLst/>
              <a:ahLst/>
              <a:cxnLst/>
              <a:rect l="l" t="t" r="r" b="b"/>
              <a:pathLst>
                <a:path w="2961640" h="1173480">
                  <a:moveTo>
                    <a:pt x="2843784" y="0"/>
                  </a:moveTo>
                  <a:lnTo>
                    <a:pt x="117348" y="0"/>
                  </a:lnTo>
                  <a:lnTo>
                    <a:pt x="71671" y="9227"/>
                  </a:lnTo>
                  <a:lnTo>
                    <a:pt x="34370" y="34385"/>
                  </a:lnTo>
                  <a:lnTo>
                    <a:pt x="9221" y="71687"/>
                  </a:lnTo>
                  <a:lnTo>
                    <a:pt x="0" y="117348"/>
                  </a:lnTo>
                  <a:lnTo>
                    <a:pt x="0" y="1056131"/>
                  </a:lnTo>
                  <a:lnTo>
                    <a:pt x="9221" y="1101792"/>
                  </a:lnTo>
                  <a:lnTo>
                    <a:pt x="34370" y="1139094"/>
                  </a:lnTo>
                  <a:lnTo>
                    <a:pt x="71671" y="1164252"/>
                  </a:lnTo>
                  <a:lnTo>
                    <a:pt x="117348" y="1173479"/>
                  </a:lnTo>
                  <a:lnTo>
                    <a:pt x="2843784" y="1173479"/>
                  </a:lnTo>
                  <a:lnTo>
                    <a:pt x="2889444" y="1164252"/>
                  </a:lnTo>
                  <a:lnTo>
                    <a:pt x="2926746" y="1139094"/>
                  </a:lnTo>
                  <a:lnTo>
                    <a:pt x="2951904" y="1101792"/>
                  </a:lnTo>
                  <a:lnTo>
                    <a:pt x="2961131" y="1056131"/>
                  </a:lnTo>
                  <a:lnTo>
                    <a:pt x="2961131" y="117348"/>
                  </a:lnTo>
                  <a:lnTo>
                    <a:pt x="2951904" y="71687"/>
                  </a:lnTo>
                  <a:lnTo>
                    <a:pt x="2926746" y="34385"/>
                  </a:lnTo>
                  <a:lnTo>
                    <a:pt x="2889444" y="9227"/>
                  </a:lnTo>
                  <a:lnTo>
                    <a:pt x="2843784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6522" y="1930145"/>
              <a:ext cx="2961640" cy="1173480"/>
            </a:xfrm>
            <a:custGeom>
              <a:avLst/>
              <a:gdLst/>
              <a:ahLst/>
              <a:cxnLst/>
              <a:rect l="l" t="t" r="r" b="b"/>
              <a:pathLst>
                <a:path w="2961640" h="1173480">
                  <a:moveTo>
                    <a:pt x="0" y="117348"/>
                  </a:moveTo>
                  <a:lnTo>
                    <a:pt x="9221" y="71687"/>
                  </a:lnTo>
                  <a:lnTo>
                    <a:pt x="34370" y="34385"/>
                  </a:lnTo>
                  <a:lnTo>
                    <a:pt x="71671" y="9227"/>
                  </a:lnTo>
                  <a:lnTo>
                    <a:pt x="117348" y="0"/>
                  </a:lnTo>
                  <a:lnTo>
                    <a:pt x="2843784" y="0"/>
                  </a:lnTo>
                  <a:lnTo>
                    <a:pt x="2889444" y="9227"/>
                  </a:lnTo>
                  <a:lnTo>
                    <a:pt x="2926746" y="34385"/>
                  </a:lnTo>
                  <a:lnTo>
                    <a:pt x="2951904" y="71687"/>
                  </a:lnTo>
                  <a:lnTo>
                    <a:pt x="2961131" y="117348"/>
                  </a:lnTo>
                  <a:lnTo>
                    <a:pt x="2961131" y="1056131"/>
                  </a:lnTo>
                  <a:lnTo>
                    <a:pt x="2951904" y="1101792"/>
                  </a:lnTo>
                  <a:lnTo>
                    <a:pt x="2926746" y="1139094"/>
                  </a:lnTo>
                  <a:lnTo>
                    <a:pt x="2889444" y="1164252"/>
                  </a:lnTo>
                  <a:lnTo>
                    <a:pt x="2843784" y="1173479"/>
                  </a:lnTo>
                  <a:lnTo>
                    <a:pt x="117348" y="1173479"/>
                  </a:lnTo>
                  <a:lnTo>
                    <a:pt x="71671" y="1164252"/>
                  </a:lnTo>
                  <a:lnTo>
                    <a:pt x="34370" y="1139094"/>
                  </a:lnTo>
                  <a:lnTo>
                    <a:pt x="9221" y="1101792"/>
                  </a:lnTo>
                  <a:lnTo>
                    <a:pt x="0" y="1056131"/>
                  </a:lnTo>
                  <a:lnTo>
                    <a:pt x="0" y="117348"/>
                  </a:lnTo>
                  <a:close/>
                </a:path>
              </a:pathLst>
            </a:custGeom>
            <a:ln w="28575">
              <a:solidFill>
                <a:srgbClr val="52B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61848" y="1944369"/>
            <a:ext cx="2566670" cy="110744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algn="ctr">
              <a:lnSpc>
                <a:spcPct val="85900"/>
              </a:lnSpc>
              <a:spcBef>
                <a:spcPts val="36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универсальные</a:t>
            </a:r>
            <a:r>
              <a:rPr sz="1600" spc="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познавательные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учебные</a:t>
            </a:r>
            <a:r>
              <a:rPr sz="1600" spc="-7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действия:</a:t>
            </a:r>
            <a:r>
              <a:rPr sz="1600" spc="-8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базовые логические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600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начальные исследовательские</a:t>
            </a:r>
            <a:r>
              <a:rPr sz="1600" spc="-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действия,</a:t>
            </a:r>
            <a:r>
              <a:rPr sz="16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а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также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работу</a:t>
            </a:r>
            <a:r>
              <a:rPr sz="16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с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информацией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538918" y="1915858"/>
            <a:ext cx="2546350" cy="1240155"/>
            <a:chOff x="3538918" y="1915858"/>
            <a:chExt cx="2546350" cy="1240155"/>
          </a:xfrm>
        </p:grpSpPr>
        <p:sp>
          <p:nvSpPr>
            <p:cNvPr id="12" name="object 12"/>
            <p:cNvSpPr/>
            <p:nvPr/>
          </p:nvSpPr>
          <p:spPr>
            <a:xfrm>
              <a:off x="3553205" y="1930145"/>
              <a:ext cx="2517775" cy="1211580"/>
            </a:xfrm>
            <a:custGeom>
              <a:avLst/>
              <a:gdLst/>
              <a:ahLst/>
              <a:cxnLst/>
              <a:rect l="l" t="t" r="r" b="b"/>
              <a:pathLst>
                <a:path w="2517775" h="1211580">
                  <a:moveTo>
                    <a:pt x="2396490" y="0"/>
                  </a:moveTo>
                  <a:lnTo>
                    <a:pt x="121158" y="0"/>
                  </a:lnTo>
                  <a:lnTo>
                    <a:pt x="73991" y="9519"/>
                  </a:lnTo>
                  <a:lnTo>
                    <a:pt x="35480" y="35480"/>
                  </a:lnTo>
                  <a:lnTo>
                    <a:pt x="9519" y="73991"/>
                  </a:lnTo>
                  <a:lnTo>
                    <a:pt x="0" y="121157"/>
                  </a:lnTo>
                  <a:lnTo>
                    <a:pt x="0" y="1090421"/>
                  </a:lnTo>
                  <a:lnTo>
                    <a:pt x="9519" y="1137588"/>
                  </a:lnTo>
                  <a:lnTo>
                    <a:pt x="35480" y="1176099"/>
                  </a:lnTo>
                  <a:lnTo>
                    <a:pt x="73991" y="1202060"/>
                  </a:lnTo>
                  <a:lnTo>
                    <a:pt x="121158" y="1211579"/>
                  </a:lnTo>
                  <a:lnTo>
                    <a:pt x="2396490" y="1211579"/>
                  </a:lnTo>
                  <a:lnTo>
                    <a:pt x="2443656" y="1202060"/>
                  </a:lnTo>
                  <a:lnTo>
                    <a:pt x="2482167" y="1176099"/>
                  </a:lnTo>
                  <a:lnTo>
                    <a:pt x="2508128" y="1137588"/>
                  </a:lnTo>
                  <a:lnTo>
                    <a:pt x="2517648" y="1090421"/>
                  </a:lnTo>
                  <a:lnTo>
                    <a:pt x="2517648" y="121157"/>
                  </a:lnTo>
                  <a:lnTo>
                    <a:pt x="2508128" y="73991"/>
                  </a:lnTo>
                  <a:lnTo>
                    <a:pt x="2482167" y="35480"/>
                  </a:lnTo>
                  <a:lnTo>
                    <a:pt x="2443656" y="9519"/>
                  </a:lnTo>
                  <a:lnTo>
                    <a:pt x="2396490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53205" y="1930145"/>
              <a:ext cx="2517775" cy="1211580"/>
            </a:xfrm>
            <a:custGeom>
              <a:avLst/>
              <a:gdLst/>
              <a:ahLst/>
              <a:cxnLst/>
              <a:rect l="l" t="t" r="r" b="b"/>
              <a:pathLst>
                <a:path w="2517775" h="1211580">
                  <a:moveTo>
                    <a:pt x="0" y="121157"/>
                  </a:moveTo>
                  <a:lnTo>
                    <a:pt x="9519" y="73991"/>
                  </a:lnTo>
                  <a:lnTo>
                    <a:pt x="35480" y="35480"/>
                  </a:lnTo>
                  <a:lnTo>
                    <a:pt x="73991" y="9519"/>
                  </a:lnTo>
                  <a:lnTo>
                    <a:pt x="121158" y="0"/>
                  </a:lnTo>
                  <a:lnTo>
                    <a:pt x="2396490" y="0"/>
                  </a:lnTo>
                  <a:lnTo>
                    <a:pt x="2443656" y="9519"/>
                  </a:lnTo>
                  <a:lnTo>
                    <a:pt x="2482167" y="35480"/>
                  </a:lnTo>
                  <a:lnTo>
                    <a:pt x="2508128" y="73991"/>
                  </a:lnTo>
                  <a:lnTo>
                    <a:pt x="2517648" y="121157"/>
                  </a:lnTo>
                  <a:lnTo>
                    <a:pt x="2517648" y="1090421"/>
                  </a:lnTo>
                  <a:lnTo>
                    <a:pt x="2508128" y="1137588"/>
                  </a:lnTo>
                  <a:lnTo>
                    <a:pt x="2482167" y="1176099"/>
                  </a:lnTo>
                  <a:lnTo>
                    <a:pt x="2443656" y="1202060"/>
                  </a:lnTo>
                  <a:lnTo>
                    <a:pt x="2396490" y="1211579"/>
                  </a:lnTo>
                  <a:lnTo>
                    <a:pt x="121158" y="1211579"/>
                  </a:lnTo>
                  <a:lnTo>
                    <a:pt x="73991" y="1202060"/>
                  </a:lnTo>
                  <a:lnTo>
                    <a:pt x="35480" y="1176099"/>
                  </a:lnTo>
                  <a:lnTo>
                    <a:pt x="9519" y="1137588"/>
                  </a:lnTo>
                  <a:lnTo>
                    <a:pt x="0" y="1090421"/>
                  </a:lnTo>
                  <a:lnTo>
                    <a:pt x="0" y="121157"/>
                  </a:lnTo>
                  <a:close/>
                </a:path>
              </a:pathLst>
            </a:custGeom>
            <a:ln w="28575">
              <a:solidFill>
                <a:srgbClr val="52B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697985" y="2069083"/>
            <a:ext cx="2225040" cy="898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ts val="1780"/>
              </a:lnSpc>
              <a:spcBef>
                <a:spcPts val="9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универсальные</a:t>
            </a:r>
            <a:endParaRPr sz="1600">
              <a:latin typeface="Arial Narrow"/>
              <a:cs typeface="Arial Narrow"/>
            </a:endParaRPr>
          </a:p>
          <a:p>
            <a:pPr marL="12700" marR="5080" algn="ctr">
              <a:lnSpc>
                <a:spcPts val="1660"/>
              </a:lnSpc>
              <a:spcBef>
                <a:spcPts val="13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коммуникативные</a:t>
            </a:r>
            <a:r>
              <a:rPr sz="1600" spc="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действия: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общение,</a:t>
            </a:r>
            <a:r>
              <a:rPr sz="1600" spc="-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совместная деятельность, презентация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282118" y="1915858"/>
            <a:ext cx="2439670" cy="1228090"/>
            <a:chOff x="6282118" y="1915858"/>
            <a:chExt cx="2439670" cy="1228090"/>
          </a:xfrm>
        </p:grpSpPr>
        <p:sp>
          <p:nvSpPr>
            <p:cNvPr id="16" name="object 16"/>
            <p:cNvSpPr/>
            <p:nvPr/>
          </p:nvSpPr>
          <p:spPr>
            <a:xfrm>
              <a:off x="6296405" y="1930145"/>
              <a:ext cx="2411095" cy="1199515"/>
            </a:xfrm>
            <a:custGeom>
              <a:avLst/>
              <a:gdLst/>
              <a:ahLst/>
              <a:cxnLst/>
              <a:rect l="l" t="t" r="r" b="b"/>
              <a:pathLst>
                <a:path w="2411095" h="1199514">
                  <a:moveTo>
                    <a:pt x="2291079" y="0"/>
                  </a:moveTo>
                  <a:lnTo>
                    <a:pt x="119888" y="0"/>
                  </a:lnTo>
                  <a:lnTo>
                    <a:pt x="73241" y="9427"/>
                  </a:lnTo>
                  <a:lnTo>
                    <a:pt x="35131" y="35131"/>
                  </a:lnTo>
                  <a:lnTo>
                    <a:pt x="9427" y="73241"/>
                  </a:lnTo>
                  <a:lnTo>
                    <a:pt x="0" y="119887"/>
                  </a:lnTo>
                  <a:lnTo>
                    <a:pt x="0" y="1079500"/>
                  </a:lnTo>
                  <a:lnTo>
                    <a:pt x="9427" y="1126146"/>
                  </a:lnTo>
                  <a:lnTo>
                    <a:pt x="35131" y="1164256"/>
                  </a:lnTo>
                  <a:lnTo>
                    <a:pt x="73241" y="1189960"/>
                  </a:lnTo>
                  <a:lnTo>
                    <a:pt x="119888" y="1199388"/>
                  </a:lnTo>
                  <a:lnTo>
                    <a:pt x="2291079" y="1199388"/>
                  </a:lnTo>
                  <a:lnTo>
                    <a:pt x="2337726" y="1189960"/>
                  </a:lnTo>
                  <a:lnTo>
                    <a:pt x="2375836" y="1164256"/>
                  </a:lnTo>
                  <a:lnTo>
                    <a:pt x="2401540" y="1126146"/>
                  </a:lnTo>
                  <a:lnTo>
                    <a:pt x="2410968" y="1079500"/>
                  </a:lnTo>
                  <a:lnTo>
                    <a:pt x="2410968" y="119887"/>
                  </a:lnTo>
                  <a:lnTo>
                    <a:pt x="2401540" y="73241"/>
                  </a:lnTo>
                  <a:lnTo>
                    <a:pt x="2375836" y="35131"/>
                  </a:lnTo>
                  <a:lnTo>
                    <a:pt x="2337726" y="9427"/>
                  </a:lnTo>
                  <a:lnTo>
                    <a:pt x="2291079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96405" y="1930145"/>
              <a:ext cx="2411095" cy="1199515"/>
            </a:xfrm>
            <a:custGeom>
              <a:avLst/>
              <a:gdLst/>
              <a:ahLst/>
              <a:cxnLst/>
              <a:rect l="l" t="t" r="r" b="b"/>
              <a:pathLst>
                <a:path w="2411095" h="1199514">
                  <a:moveTo>
                    <a:pt x="0" y="119887"/>
                  </a:moveTo>
                  <a:lnTo>
                    <a:pt x="9427" y="73241"/>
                  </a:lnTo>
                  <a:lnTo>
                    <a:pt x="35131" y="35131"/>
                  </a:lnTo>
                  <a:lnTo>
                    <a:pt x="73241" y="9427"/>
                  </a:lnTo>
                  <a:lnTo>
                    <a:pt x="119888" y="0"/>
                  </a:lnTo>
                  <a:lnTo>
                    <a:pt x="2291079" y="0"/>
                  </a:lnTo>
                  <a:lnTo>
                    <a:pt x="2337726" y="9427"/>
                  </a:lnTo>
                  <a:lnTo>
                    <a:pt x="2375836" y="35131"/>
                  </a:lnTo>
                  <a:lnTo>
                    <a:pt x="2401540" y="73241"/>
                  </a:lnTo>
                  <a:lnTo>
                    <a:pt x="2410968" y="119887"/>
                  </a:lnTo>
                  <a:lnTo>
                    <a:pt x="2410968" y="1079500"/>
                  </a:lnTo>
                  <a:lnTo>
                    <a:pt x="2401540" y="1126146"/>
                  </a:lnTo>
                  <a:lnTo>
                    <a:pt x="2375836" y="1164256"/>
                  </a:lnTo>
                  <a:lnTo>
                    <a:pt x="2337726" y="1189960"/>
                  </a:lnTo>
                  <a:lnTo>
                    <a:pt x="2291079" y="1199388"/>
                  </a:lnTo>
                  <a:lnTo>
                    <a:pt x="119888" y="1199388"/>
                  </a:lnTo>
                  <a:lnTo>
                    <a:pt x="73241" y="1189960"/>
                  </a:lnTo>
                  <a:lnTo>
                    <a:pt x="35131" y="1164256"/>
                  </a:lnTo>
                  <a:lnTo>
                    <a:pt x="9427" y="1126146"/>
                  </a:lnTo>
                  <a:lnTo>
                    <a:pt x="0" y="1079500"/>
                  </a:lnTo>
                  <a:lnTo>
                    <a:pt x="0" y="119887"/>
                  </a:lnTo>
                  <a:close/>
                </a:path>
              </a:pathLst>
            </a:custGeom>
            <a:ln w="28575">
              <a:solidFill>
                <a:srgbClr val="52B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544436" y="2062733"/>
            <a:ext cx="1912620" cy="8985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algn="ctr">
              <a:lnSpc>
                <a:spcPct val="86000"/>
              </a:lnSpc>
              <a:spcBef>
                <a:spcPts val="36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универсальные регулятивные</a:t>
            </a:r>
            <a:r>
              <a:rPr sz="16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действия: саморегуляция, самоконтроль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43090" y="3272218"/>
            <a:ext cx="8387715" cy="528955"/>
            <a:chOff x="343090" y="3272218"/>
            <a:chExt cx="8387715" cy="528955"/>
          </a:xfrm>
        </p:grpSpPr>
        <p:sp>
          <p:nvSpPr>
            <p:cNvPr id="20" name="object 20"/>
            <p:cNvSpPr/>
            <p:nvPr/>
          </p:nvSpPr>
          <p:spPr>
            <a:xfrm>
              <a:off x="357377" y="3286505"/>
              <a:ext cx="8359140" cy="500380"/>
            </a:xfrm>
            <a:custGeom>
              <a:avLst/>
              <a:gdLst/>
              <a:ahLst/>
              <a:cxnLst/>
              <a:rect l="l" t="t" r="r" b="b"/>
              <a:pathLst>
                <a:path w="8359140" h="500379">
                  <a:moveTo>
                    <a:pt x="8275828" y="0"/>
                  </a:moveTo>
                  <a:lnTo>
                    <a:pt x="83312" y="0"/>
                  </a:lnTo>
                  <a:lnTo>
                    <a:pt x="50883" y="6552"/>
                  </a:lnTo>
                  <a:lnTo>
                    <a:pt x="24401" y="24415"/>
                  </a:lnTo>
                  <a:lnTo>
                    <a:pt x="6547" y="50899"/>
                  </a:lnTo>
                  <a:lnTo>
                    <a:pt x="0" y="83312"/>
                  </a:lnTo>
                  <a:lnTo>
                    <a:pt x="0" y="416560"/>
                  </a:lnTo>
                  <a:lnTo>
                    <a:pt x="6547" y="448972"/>
                  </a:lnTo>
                  <a:lnTo>
                    <a:pt x="24401" y="475456"/>
                  </a:lnTo>
                  <a:lnTo>
                    <a:pt x="50883" y="493319"/>
                  </a:lnTo>
                  <a:lnTo>
                    <a:pt x="83312" y="499872"/>
                  </a:lnTo>
                  <a:lnTo>
                    <a:pt x="8275828" y="499872"/>
                  </a:lnTo>
                  <a:lnTo>
                    <a:pt x="8308240" y="493319"/>
                  </a:lnTo>
                  <a:lnTo>
                    <a:pt x="8334724" y="475456"/>
                  </a:lnTo>
                  <a:lnTo>
                    <a:pt x="8352587" y="448972"/>
                  </a:lnTo>
                  <a:lnTo>
                    <a:pt x="8359140" y="416560"/>
                  </a:lnTo>
                  <a:lnTo>
                    <a:pt x="8359140" y="83312"/>
                  </a:lnTo>
                  <a:lnTo>
                    <a:pt x="8352587" y="50899"/>
                  </a:lnTo>
                  <a:lnTo>
                    <a:pt x="8334724" y="24415"/>
                  </a:lnTo>
                  <a:lnTo>
                    <a:pt x="8308240" y="6552"/>
                  </a:lnTo>
                  <a:lnTo>
                    <a:pt x="8275828" y="0"/>
                  </a:lnTo>
                  <a:close/>
                </a:path>
              </a:pathLst>
            </a:custGeom>
            <a:solidFill>
              <a:srgbClr val="BDE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7377" y="3286505"/>
              <a:ext cx="8359140" cy="500380"/>
            </a:xfrm>
            <a:custGeom>
              <a:avLst/>
              <a:gdLst/>
              <a:ahLst/>
              <a:cxnLst/>
              <a:rect l="l" t="t" r="r" b="b"/>
              <a:pathLst>
                <a:path w="8359140" h="500379">
                  <a:moveTo>
                    <a:pt x="0" y="83312"/>
                  </a:moveTo>
                  <a:lnTo>
                    <a:pt x="6547" y="50899"/>
                  </a:lnTo>
                  <a:lnTo>
                    <a:pt x="24401" y="24415"/>
                  </a:lnTo>
                  <a:lnTo>
                    <a:pt x="50883" y="6552"/>
                  </a:lnTo>
                  <a:lnTo>
                    <a:pt x="83312" y="0"/>
                  </a:lnTo>
                  <a:lnTo>
                    <a:pt x="8275828" y="0"/>
                  </a:lnTo>
                  <a:lnTo>
                    <a:pt x="8308240" y="6552"/>
                  </a:lnTo>
                  <a:lnTo>
                    <a:pt x="8334724" y="24415"/>
                  </a:lnTo>
                  <a:lnTo>
                    <a:pt x="8352587" y="50899"/>
                  </a:lnTo>
                  <a:lnTo>
                    <a:pt x="8359140" y="83312"/>
                  </a:lnTo>
                  <a:lnTo>
                    <a:pt x="8359140" y="416560"/>
                  </a:lnTo>
                  <a:lnTo>
                    <a:pt x="8352587" y="448972"/>
                  </a:lnTo>
                  <a:lnTo>
                    <a:pt x="8334724" y="475456"/>
                  </a:lnTo>
                  <a:lnTo>
                    <a:pt x="8308240" y="493319"/>
                  </a:lnTo>
                  <a:lnTo>
                    <a:pt x="8275828" y="499872"/>
                  </a:lnTo>
                  <a:lnTo>
                    <a:pt x="83312" y="499872"/>
                  </a:lnTo>
                  <a:lnTo>
                    <a:pt x="50883" y="493319"/>
                  </a:lnTo>
                  <a:lnTo>
                    <a:pt x="24401" y="475456"/>
                  </a:lnTo>
                  <a:lnTo>
                    <a:pt x="6547" y="448972"/>
                  </a:lnTo>
                  <a:lnTo>
                    <a:pt x="0" y="416560"/>
                  </a:lnTo>
                  <a:lnTo>
                    <a:pt x="0" y="83312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064001" y="3397758"/>
            <a:ext cx="29438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На</a:t>
            </a:r>
            <a:r>
              <a:rPr sz="1600" b="1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уровне</a:t>
            </a:r>
            <a:r>
              <a:rPr sz="1600" b="1" spc="-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ООО</a:t>
            </a:r>
            <a:r>
              <a:rPr sz="1600" b="1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должны</a:t>
            </a:r>
            <a:r>
              <a:rPr sz="1600" b="1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включать: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43090" y="3915346"/>
            <a:ext cx="4568825" cy="856615"/>
            <a:chOff x="343090" y="3915346"/>
            <a:chExt cx="4568825" cy="856615"/>
          </a:xfrm>
        </p:grpSpPr>
        <p:sp>
          <p:nvSpPr>
            <p:cNvPr id="24" name="object 24"/>
            <p:cNvSpPr/>
            <p:nvPr/>
          </p:nvSpPr>
          <p:spPr>
            <a:xfrm>
              <a:off x="357377" y="3929634"/>
              <a:ext cx="4540250" cy="828040"/>
            </a:xfrm>
            <a:custGeom>
              <a:avLst/>
              <a:gdLst/>
              <a:ahLst/>
              <a:cxnLst/>
              <a:rect l="l" t="t" r="r" b="b"/>
              <a:pathLst>
                <a:path w="4540250" h="828039">
                  <a:moveTo>
                    <a:pt x="4402074" y="0"/>
                  </a:moveTo>
                  <a:lnTo>
                    <a:pt x="137922" y="0"/>
                  </a:lnTo>
                  <a:lnTo>
                    <a:pt x="94327" y="7028"/>
                  </a:lnTo>
                  <a:lnTo>
                    <a:pt x="56466" y="26602"/>
                  </a:lnTo>
                  <a:lnTo>
                    <a:pt x="26610" y="56455"/>
                  </a:lnTo>
                  <a:lnTo>
                    <a:pt x="7031" y="94317"/>
                  </a:lnTo>
                  <a:lnTo>
                    <a:pt x="0" y="137922"/>
                  </a:lnTo>
                  <a:lnTo>
                    <a:pt x="0" y="689610"/>
                  </a:lnTo>
                  <a:lnTo>
                    <a:pt x="7031" y="733214"/>
                  </a:lnTo>
                  <a:lnTo>
                    <a:pt x="26610" y="771076"/>
                  </a:lnTo>
                  <a:lnTo>
                    <a:pt x="56466" y="800929"/>
                  </a:lnTo>
                  <a:lnTo>
                    <a:pt x="94327" y="820503"/>
                  </a:lnTo>
                  <a:lnTo>
                    <a:pt x="137922" y="827532"/>
                  </a:lnTo>
                  <a:lnTo>
                    <a:pt x="4402074" y="827532"/>
                  </a:lnTo>
                  <a:lnTo>
                    <a:pt x="4445678" y="820503"/>
                  </a:lnTo>
                  <a:lnTo>
                    <a:pt x="4483540" y="800929"/>
                  </a:lnTo>
                  <a:lnTo>
                    <a:pt x="4513393" y="771076"/>
                  </a:lnTo>
                  <a:lnTo>
                    <a:pt x="4532967" y="733214"/>
                  </a:lnTo>
                  <a:lnTo>
                    <a:pt x="4539996" y="689610"/>
                  </a:lnTo>
                  <a:lnTo>
                    <a:pt x="4539996" y="137922"/>
                  </a:lnTo>
                  <a:lnTo>
                    <a:pt x="4532967" y="94317"/>
                  </a:lnTo>
                  <a:lnTo>
                    <a:pt x="4513393" y="56455"/>
                  </a:lnTo>
                  <a:lnTo>
                    <a:pt x="4483540" y="26602"/>
                  </a:lnTo>
                  <a:lnTo>
                    <a:pt x="4445678" y="7028"/>
                  </a:lnTo>
                  <a:lnTo>
                    <a:pt x="4402074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7377" y="3929634"/>
              <a:ext cx="4540250" cy="828040"/>
            </a:xfrm>
            <a:custGeom>
              <a:avLst/>
              <a:gdLst/>
              <a:ahLst/>
              <a:cxnLst/>
              <a:rect l="l" t="t" r="r" b="b"/>
              <a:pathLst>
                <a:path w="4540250" h="828039">
                  <a:moveTo>
                    <a:pt x="0" y="137922"/>
                  </a:moveTo>
                  <a:lnTo>
                    <a:pt x="7031" y="94317"/>
                  </a:lnTo>
                  <a:lnTo>
                    <a:pt x="26610" y="56455"/>
                  </a:lnTo>
                  <a:lnTo>
                    <a:pt x="56466" y="26602"/>
                  </a:lnTo>
                  <a:lnTo>
                    <a:pt x="94327" y="7028"/>
                  </a:lnTo>
                  <a:lnTo>
                    <a:pt x="137922" y="0"/>
                  </a:lnTo>
                  <a:lnTo>
                    <a:pt x="4402074" y="0"/>
                  </a:lnTo>
                  <a:lnTo>
                    <a:pt x="4445678" y="7028"/>
                  </a:lnTo>
                  <a:lnTo>
                    <a:pt x="4483540" y="26602"/>
                  </a:lnTo>
                  <a:lnTo>
                    <a:pt x="4513393" y="56455"/>
                  </a:lnTo>
                  <a:lnTo>
                    <a:pt x="4532967" y="94317"/>
                  </a:lnTo>
                  <a:lnTo>
                    <a:pt x="4539996" y="137922"/>
                  </a:lnTo>
                  <a:lnTo>
                    <a:pt x="4539996" y="689610"/>
                  </a:lnTo>
                  <a:lnTo>
                    <a:pt x="4532967" y="733214"/>
                  </a:lnTo>
                  <a:lnTo>
                    <a:pt x="4513393" y="771076"/>
                  </a:lnTo>
                  <a:lnTo>
                    <a:pt x="4483540" y="800929"/>
                  </a:lnTo>
                  <a:lnTo>
                    <a:pt x="4445678" y="820503"/>
                  </a:lnTo>
                  <a:lnTo>
                    <a:pt x="4402074" y="827532"/>
                  </a:lnTo>
                  <a:lnTo>
                    <a:pt x="137922" y="827532"/>
                  </a:lnTo>
                  <a:lnTo>
                    <a:pt x="94327" y="820503"/>
                  </a:lnTo>
                  <a:lnTo>
                    <a:pt x="56466" y="800929"/>
                  </a:lnTo>
                  <a:lnTo>
                    <a:pt x="26610" y="771076"/>
                  </a:lnTo>
                  <a:lnTo>
                    <a:pt x="7031" y="733214"/>
                  </a:lnTo>
                  <a:lnTo>
                    <a:pt x="0" y="689610"/>
                  </a:lnTo>
                  <a:lnTo>
                    <a:pt x="0" y="137922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54532" y="3961003"/>
            <a:ext cx="414020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5080"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освоение</a:t>
            </a:r>
            <a:r>
              <a:rPr sz="1600" spc="-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обучающимися</a:t>
            </a:r>
            <a:r>
              <a:rPr sz="16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межпредметных</a:t>
            </a:r>
            <a:r>
              <a:rPr sz="1600" spc="-7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понятий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и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универсальные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учебные</a:t>
            </a:r>
            <a:r>
              <a:rPr sz="16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действия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(познавательные, коммуникативные,</a:t>
            </a:r>
            <a:r>
              <a:rPr sz="1600" spc="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регулятивные)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027866" y="3915346"/>
            <a:ext cx="3703320" cy="856615"/>
            <a:chOff x="5027866" y="3915346"/>
            <a:chExt cx="3703320" cy="856615"/>
          </a:xfrm>
        </p:grpSpPr>
        <p:sp>
          <p:nvSpPr>
            <p:cNvPr id="28" name="object 28"/>
            <p:cNvSpPr/>
            <p:nvPr/>
          </p:nvSpPr>
          <p:spPr>
            <a:xfrm>
              <a:off x="5042153" y="3929634"/>
              <a:ext cx="3674745" cy="828040"/>
            </a:xfrm>
            <a:custGeom>
              <a:avLst/>
              <a:gdLst/>
              <a:ahLst/>
              <a:cxnLst/>
              <a:rect l="l" t="t" r="r" b="b"/>
              <a:pathLst>
                <a:path w="3674745" h="828039">
                  <a:moveTo>
                    <a:pt x="3536442" y="0"/>
                  </a:moveTo>
                  <a:lnTo>
                    <a:pt x="137922" y="0"/>
                  </a:lnTo>
                  <a:lnTo>
                    <a:pt x="94317" y="7028"/>
                  </a:lnTo>
                  <a:lnTo>
                    <a:pt x="56455" y="26602"/>
                  </a:lnTo>
                  <a:lnTo>
                    <a:pt x="26602" y="56455"/>
                  </a:lnTo>
                  <a:lnTo>
                    <a:pt x="7028" y="94317"/>
                  </a:lnTo>
                  <a:lnTo>
                    <a:pt x="0" y="137922"/>
                  </a:lnTo>
                  <a:lnTo>
                    <a:pt x="0" y="689610"/>
                  </a:lnTo>
                  <a:lnTo>
                    <a:pt x="7028" y="733214"/>
                  </a:lnTo>
                  <a:lnTo>
                    <a:pt x="26602" y="771076"/>
                  </a:lnTo>
                  <a:lnTo>
                    <a:pt x="56455" y="800929"/>
                  </a:lnTo>
                  <a:lnTo>
                    <a:pt x="94317" y="820503"/>
                  </a:lnTo>
                  <a:lnTo>
                    <a:pt x="137922" y="827532"/>
                  </a:lnTo>
                  <a:lnTo>
                    <a:pt x="3536442" y="827532"/>
                  </a:lnTo>
                  <a:lnTo>
                    <a:pt x="3580046" y="820503"/>
                  </a:lnTo>
                  <a:lnTo>
                    <a:pt x="3617908" y="800929"/>
                  </a:lnTo>
                  <a:lnTo>
                    <a:pt x="3647761" y="771076"/>
                  </a:lnTo>
                  <a:lnTo>
                    <a:pt x="3667335" y="733214"/>
                  </a:lnTo>
                  <a:lnTo>
                    <a:pt x="3674364" y="689610"/>
                  </a:lnTo>
                  <a:lnTo>
                    <a:pt x="3674364" y="137922"/>
                  </a:lnTo>
                  <a:lnTo>
                    <a:pt x="3667335" y="94317"/>
                  </a:lnTo>
                  <a:lnTo>
                    <a:pt x="3647761" y="56455"/>
                  </a:lnTo>
                  <a:lnTo>
                    <a:pt x="3617908" y="26602"/>
                  </a:lnTo>
                  <a:lnTo>
                    <a:pt x="3580046" y="7028"/>
                  </a:lnTo>
                  <a:lnTo>
                    <a:pt x="3536442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42153" y="3929634"/>
              <a:ext cx="3674745" cy="828040"/>
            </a:xfrm>
            <a:custGeom>
              <a:avLst/>
              <a:gdLst/>
              <a:ahLst/>
              <a:cxnLst/>
              <a:rect l="l" t="t" r="r" b="b"/>
              <a:pathLst>
                <a:path w="3674745" h="828039">
                  <a:moveTo>
                    <a:pt x="0" y="137922"/>
                  </a:moveTo>
                  <a:lnTo>
                    <a:pt x="7028" y="94317"/>
                  </a:lnTo>
                  <a:lnTo>
                    <a:pt x="26602" y="56455"/>
                  </a:lnTo>
                  <a:lnTo>
                    <a:pt x="56455" y="26602"/>
                  </a:lnTo>
                  <a:lnTo>
                    <a:pt x="94317" y="7028"/>
                  </a:lnTo>
                  <a:lnTo>
                    <a:pt x="137922" y="0"/>
                  </a:lnTo>
                  <a:lnTo>
                    <a:pt x="3536442" y="0"/>
                  </a:lnTo>
                  <a:lnTo>
                    <a:pt x="3580046" y="7028"/>
                  </a:lnTo>
                  <a:lnTo>
                    <a:pt x="3617908" y="26602"/>
                  </a:lnTo>
                  <a:lnTo>
                    <a:pt x="3647761" y="56455"/>
                  </a:lnTo>
                  <a:lnTo>
                    <a:pt x="3667335" y="94317"/>
                  </a:lnTo>
                  <a:lnTo>
                    <a:pt x="3674364" y="137922"/>
                  </a:lnTo>
                  <a:lnTo>
                    <a:pt x="3674364" y="689610"/>
                  </a:lnTo>
                  <a:lnTo>
                    <a:pt x="3667335" y="733214"/>
                  </a:lnTo>
                  <a:lnTo>
                    <a:pt x="3647761" y="771076"/>
                  </a:lnTo>
                  <a:lnTo>
                    <a:pt x="3617908" y="800929"/>
                  </a:lnTo>
                  <a:lnTo>
                    <a:pt x="3580046" y="820503"/>
                  </a:lnTo>
                  <a:lnTo>
                    <a:pt x="3536442" y="827532"/>
                  </a:lnTo>
                  <a:lnTo>
                    <a:pt x="137922" y="827532"/>
                  </a:lnTo>
                  <a:lnTo>
                    <a:pt x="94317" y="820503"/>
                  </a:lnTo>
                  <a:lnTo>
                    <a:pt x="56455" y="800929"/>
                  </a:lnTo>
                  <a:lnTo>
                    <a:pt x="26602" y="771076"/>
                  </a:lnTo>
                  <a:lnTo>
                    <a:pt x="7028" y="733214"/>
                  </a:lnTo>
                  <a:lnTo>
                    <a:pt x="0" y="689610"/>
                  </a:lnTo>
                  <a:lnTo>
                    <a:pt x="0" y="137922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286247" y="4082922"/>
            <a:ext cx="31826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895" marR="5080" indent="-3683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способность</a:t>
            </a:r>
            <a:r>
              <a:rPr sz="16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их</a:t>
            </a:r>
            <a:r>
              <a:rPr sz="16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использовать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 в</a:t>
            </a:r>
            <a:r>
              <a:rPr sz="16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учебной, познавательной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6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социальной практике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43090" y="4915090"/>
            <a:ext cx="4568825" cy="1529715"/>
            <a:chOff x="343090" y="4915090"/>
            <a:chExt cx="4568825" cy="1529715"/>
          </a:xfrm>
        </p:grpSpPr>
        <p:sp>
          <p:nvSpPr>
            <p:cNvPr id="32" name="object 32"/>
            <p:cNvSpPr/>
            <p:nvPr/>
          </p:nvSpPr>
          <p:spPr>
            <a:xfrm>
              <a:off x="357377" y="4929378"/>
              <a:ext cx="4540250" cy="1501140"/>
            </a:xfrm>
            <a:custGeom>
              <a:avLst/>
              <a:gdLst/>
              <a:ahLst/>
              <a:cxnLst/>
              <a:rect l="l" t="t" r="r" b="b"/>
              <a:pathLst>
                <a:path w="4540250" h="1501139">
                  <a:moveTo>
                    <a:pt x="4289806" y="0"/>
                  </a:moveTo>
                  <a:lnTo>
                    <a:pt x="250190" y="0"/>
                  </a:lnTo>
                  <a:lnTo>
                    <a:pt x="205218" y="4030"/>
                  </a:lnTo>
                  <a:lnTo>
                    <a:pt x="162890" y="15652"/>
                  </a:lnTo>
                  <a:lnTo>
                    <a:pt x="123914" y="34158"/>
                  </a:lnTo>
                  <a:lnTo>
                    <a:pt x="88995" y="58841"/>
                  </a:lnTo>
                  <a:lnTo>
                    <a:pt x="58841" y="88995"/>
                  </a:lnTo>
                  <a:lnTo>
                    <a:pt x="34158" y="123914"/>
                  </a:lnTo>
                  <a:lnTo>
                    <a:pt x="15652" y="162890"/>
                  </a:lnTo>
                  <a:lnTo>
                    <a:pt x="4030" y="205218"/>
                  </a:lnTo>
                  <a:lnTo>
                    <a:pt x="0" y="250190"/>
                  </a:lnTo>
                  <a:lnTo>
                    <a:pt x="0" y="1250937"/>
                  </a:lnTo>
                  <a:lnTo>
                    <a:pt x="4030" y="1295913"/>
                  </a:lnTo>
                  <a:lnTo>
                    <a:pt x="15652" y="1338243"/>
                  </a:lnTo>
                  <a:lnTo>
                    <a:pt x="34158" y="1377221"/>
                  </a:lnTo>
                  <a:lnTo>
                    <a:pt x="58841" y="1412142"/>
                  </a:lnTo>
                  <a:lnTo>
                    <a:pt x="88995" y="1442297"/>
                  </a:lnTo>
                  <a:lnTo>
                    <a:pt x="123914" y="1466981"/>
                  </a:lnTo>
                  <a:lnTo>
                    <a:pt x="162890" y="1485487"/>
                  </a:lnTo>
                  <a:lnTo>
                    <a:pt x="205218" y="1497109"/>
                  </a:lnTo>
                  <a:lnTo>
                    <a:pt x="250190" y="1501140"/>
                  </a:lnTo>
                  <a:lnTo>
                    <a:pt x="4289806" y="1501140"/>
                  </a:lnTo>
                  <a:lnTo>
                    <a:pt x="4334777" y="1497109"/>
                  </a:lnTo>
                  <a:lnTo>
                    <a:pt x="4377105" y="1485487"/>
                  </a:lnTo>
                  <a:lnTo>
                    <a:pt x="4416081" y="1466981"/>
                  </a:lnTo>
                  <a:lnTo>
                    <a:pt x="4451000" y="1442297"/>
                  </a:lnTo>
                  <a:lnTo>
                    <a:pt x="4481154" y="1412142"/>
                  </a:lnTo>
                  <a:lnTo>
                    <a:pt x="4505837" y="1377221"/>
                  </a:lnTo>
                  <a:lnTo>
                    <a:pt x="4524343" y="1338243"/>
                  </a:lnTo>
                  <a:lnTo>
                    <a:pt x="4535965" y="1295913"/>
                  </a:lnTo>
                  <a:lnTo>
                    <a:pt x="4539996" y="1250937"/>
                  </a:lnTo>
                  <a:lnTo>
                    <a:pt x="4539996" y="250190"/>
                  </a:lnTo>
                  <a:lnTo>
                    <a:pt x="4535965" y="205218"/>
                  </a:lnTo>
                  <a:lnTo>
                    <a:pt x="4524343" y="162890"/>
                  </a:lnTo>
                  <a:lnTo>
                    <a:pt x="4505837" y="123914"/>
                  </a:lnTo>
                  <a:lnTo>
                    <a:pt x="4481154" y="88995"/>
                  </a:lnTo>
                  <a:lnTo>
                    <a:pt x="4451000" y="58841"/>
                  </a:lnTo>
                  <a:lnTo>
                    <a:pt x="4416081" y="34158"/>
                  </a:lnTo>
                  <a:lnTo>
                    <a:pt x="4377105" y="15652"/>
                  </a:lnTo>
                  <a:lnTo>
                    <a:pt x="4334777" y="4030"/>
                  </a:lnTo>
                  <a:lnTo>
                    <a:pt x="4289806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57377" y="4929378"/>
              <a:ext cx="4540250" cy="1501140"/>
            </a:xfrm>
            <a:custGeom>
              <a:avLst/>
              <a:gdLst/>
              <a:ahLst/>
              <a:cxnLst/>
              <a:rect l="l" t="t" r="r" b="b"/>
              <a:pathLst>
                <a:path w="4540250" h="1501139">
                  <a:moveTo>
                    <a:pt x="0" y="250190"/>
                  </a:moveTo>
                  <a:lnTo>
                    <a:pt x="4030" y="205218"/>
                  </a:lnTo>
                  <a:lnTo>
                    <a:pt x="15652" y="162890"/>
                  </a:lnTo>
                  <a:lnTo>
                    <a:pt x="34158" y="123914"/>
                  </a:lnTo>
                  <a:lnTo>
                    <a:pt x="58841" y="88995"/>
                  </a:lnTo>
                  <a:lnTo>
                    <a:pt x="88995" y="58841"/>
                  </a:lnTo>
                  <a:lnTo>
                    <a:pt x="123914" y="34158"/>
                  </a:lnTo>
                  <a:lnTo>
                    <a:pt x="162890" y="15652"/>
                  </a:lnTo>
                  <a:lnTo>
                    <a:pt x="205218" y="4030"/>
                  </a:lnTo>
                  <a:lnTo>
                    <a:pt x="250190" y="0"/>
                  </a:lnTo>
                  <a:lnTo>
                    <a:pt x="4289806" y="0"/>
                  </a:lnTo>
                  <a:lnTo>
                    <a:pt x="4334777" y="4030"/>
                  </a:lnTo>
                  <a:lnTo>
                    <a:pt x="4377105" y="15652"/>
                  </a:lnTo>
                  <a:lnTo>
                    <a:pt x="4416081" y="34158"/>
                  </a:lnTo>
                  <a:lnTo>
                    <a:pt x="4451000" y="58841"/>
                  </a:lnTo>
                  <a:lnTo>
                    <a:pt x="4481154" y="88995"/>
                  </a:lnTo>
                  <a:lnTo>
                    <a:pt x="4505837" y="123914"/>
                  </a:lnTo>
                  <a:lnTo>
                    <a:pt x="4524343" y="162890"/>
                  </a:lnTo>
                  <a:lnTo>
                    <a:pt x="4535965" y="205218"/>
                  </a:lnTo>
                  <a:lnTo>
                    <a:pt x="4539996" y="250190"/>
                  </a:lnTo>
                  <a:lnTo>
                    <a:pt x="4539996" y="1250937"/>
                  </a:lnTo>
                  <a:lnTo>
                    <a:pt x="4535965" y="1295913"/>
                  </a:lnTo>
                  <a:lnTo>
                    <a:pt x="4524343" y="1338243"/>
                  </a:lnTo>
                  <a:lnTo>
                    <a:pt x="4505837" y="1377221"/>
                  </a:lnTo>
                  <a:lnTo>
                    <a:pt x="4481154" y="1412142"/>
                  </a:lnTo>
                  <a:lnTo>
                    <a:pt x="4451000" y="1442297"/>
                  </a:lnTo>
                  <a:lnTo>
                    <a:pt x="4416081" y="1466981"/>
                  </a:lnTo>
                  <a:lnTo>
                    <a:pt x="4377105" y="1485487"/>
                  </a:lnTo>
                  <a:lnTo>
                    <a:pt x="4334777" y="1497109"/>
                  </a:lnTo>
                  <a:lnTo>
                    <a:pt x="4289806" y="1501140"/>
                  </a:lnTo>
                  <a:lnTo>
                    <a:pt x="250190" y="1501140"/>
                  </a:lnTo>
                  <a:lnTo>
                    <a:pt x="205218" y="1497109"/>
                  </a:lnTo>
                  <a:lnTo>
                    <a:pt x="162890" y="1485487"/>
                  </a:lnTo>
                  <a:lnTo>
                    <a:pt x="123914" y="1466981"/>
                  </a:lnTo>
                  <a:lnTo>
                    <a:pt x="88995" y="1442297"/>
                  </a:lnTo>
                  <a:lnTo>
                    <a:pt x="58841" y="1412142"/>
                  </a:lnTo>
                  <a:lnTo>
                    <a:pt x="34158" y="1377221"/>
                  </a:lnTo>
                  <a:lnTo>
                    <a:pt x="15652" y="1338243"/>
                  </a:lnTo>
                  <a:lnTo>
                    <a:pt x="4030" y="1295913"/>
                  </a:lnTo>
                  <a:lnTo>
                    <a:pt x="0" y="1250937"/>
                  </a:lnTo>
                  <a:lnTo>
                    <a:pt x="0" y="250190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11555" y="5053710"/>
            <a:ext cx="422719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готовность</a:t>
            </a:r>
            <a:r>
              <a:rPr sz="16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самостоятельному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планированию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и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осуществлению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учебной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 деятельности</a:t>
            </a:r>
            <a:r>
              <a:rPr sz="16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6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организации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учебного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сотрудничества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с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педагогическими работниками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сверстниками,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участию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 построении индивидуальной</a:t>
            </a:r>
            <a:r>
              <a:rPr sz="1600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образовательной</a:t>
            </a:r>
            <a:r>
              <a:rPr sz="16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траектории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027866" y="4915090"/>
            <a:ext cx="3703320" cy="1529715"/>
            <a:chOff x="5027866" y="4915090"/>
            <a:chExt cx="3703320" cy="1529715"/>
          </a:xfrm>
        </p:grpSpPr>
        <p:sp>
          <p:nvSpPr>
            <p:cNvPr id="36" name="object 36"/>
            <p:cNvSpPr/>
            <p:nvPr/>
          </p:nvSpPr>
          <p:spPr>
            <a:xfrm>
              <a:off x="5042153" y="4929378"/>
              <a:ext cx="3674745" cy="1501140"/>
            </a:xfrm>
            <a:custGeom>
              <a:avLst/>
              <a:gdLst/>
              <a:ahLst/>
              <a:cxnLst/>
              <a:rect l="l" t="t" r="r" b="b"/>
              <a:pathLst>
                <a:path w="3674745" h="1501139">
                  <a:moveTo>
                    <a:pt x="3424174" y="0"/>
                  </a:moveTo>
                  <a:lnTo>
                    <a:pt x="250190" y="0"/>
                  </a:lnTo>
                  <a:lnTo>
                    <a:pt x="205218" y="4030"/>
                  </a:lnTo>
                  <a:lnTo>
                    <a:pt x="162890" y="15652"/>
                  </a:lnTo>
                  <a:lnTo>
                    <a:pt x="123914" y="34158"/>
                  </a:lnTo>
                  <a:lnTo>
                    <a:pt x="88995" y="58841"/>
                  </a:lnTo>
                  <a:lnTo>
                    <a:pt x="58841" y="88995"/>
                  </a:lnTo>
                  <a:lnTo>
                    <a:pt x="34158" y="123914"/>
                  </a:lnTo>
                  <a:lnTo>
                    <a:pt x="15652" y="162890"/>
                  </a:lnTo>
                  <a:lnTo>
                    <a:pt x="4030" y="205218"/>
                  </a:lnTo>
                  <a:lnTo>
                    <a:pt x="0" y="250190"/>
                  </a:lnTo>
                  <a:lnTo>
                    <a:pt x="0" y="1250950"/>
                  </a:lnTo>
                  <a:lnTo>
                    <a:pt x="4030" y="1295921"/>
                  </a:lnTo>
                  <a:lnTo>
                    <a:pt x="15652" y="1338249"/>
                  </a:lnTo>
                  <a:lnTo>
                    <a:pt x="34158" y="1377225"/>
                  </a:lnTo>
                  <a:lnTo>
                    <a:pt x="58841" y="1412144"/>
                  </a:lnTo>
                  <a:lnTo>
                    <a:pt x="88995" y="1442298"/>
                  </a:lnTo>
                  <a:lnTo>
                    <a:pt x="123914" y="1466981"/>
                  </a:lnTo>
                  <a:lnTo>
                    <a:pt x="162890" y="1485487"/>
                  </a:lnTo>
                  <a:lnTo>
                    <a:pt x="205218" y="1497109"/>
                  </a:lnTo>
                  <a:lnTo>
                    <a:pt x="250190" y="1501140"/>
                  </a:lnTo>
                  <a:lnTo>
                    <a:pt x="3424174" y="1501140"/>
                  </a:lnTo>
                  <a:lnTo>
                    <a:pt x="3469145" y="1497109"/>
                  </a:lnTo>
                  <a:lnTo>
                    <a:pt x="3511473" y="1485487"/>
                  </a:lnTo>
                  <a:lnTo>
                    <a:pt x="3550449" y="1466981"/>
                  </a:lnTo>
                  <a:lnTo>
                    <a:pt x="3585368" y="1442298"/>
                  </a:lnTo>
                  <a:lnTo>
                    <a:pt x="3615522" y="1412144"/>
                  </a:lnTo>
                  <a:lnTo>
                    <a:pt x="3640205" y="1377225"/>
                  </a:lnTo>
                  <a:lnTo>
                    <a:pt x="3658711" y="1338249"/>
                  </a:lnTo>
                  <a:lnTo>
                    <a:pt x="3670333" y="1295921"/>
                  </a:lnTo>
                  <a:lnTo>
                    <a:pt x="3674364" y="1250950"/>
                  </a:lnTo>
                  <a:lnTo>
                    <a:pt x="3674364" y="250190"/>
                  </a:lnTo>
                  <a:lnTo>
                    <a:pt x="3670333" y="205218"/>
                  </a:lnTo>
                  <a:lnTo>
                    <a:pt x="3658711" y="162890"/>
                  </a:lnTo>
                  <a:lnTo>
                    <a:pt x="3640205" y="123914"/>
                  </a:lnTo>
                  <a:lnTo>
                    <a:pt x="3615522" y="88995"/>
                  </a:lnTo>
                  <a:lnTo>
                    <a:pt x="3585368" y="58841"/>
                  </a:lnTo>
                  <a:lnTo>
                    <a:pt x="3550449" y="34158"/>
                  </a:lnTo>
                  <a:lnTo>
                    <a:pt x="3511473" y="15652"/>
                  </a:lnTo>
                  <a:lnTo>
                    <a:pt x="3469145" y="4030"/>
                  </a:lnTo>
                  <a:lnTo>
                    <a:pt x="3424174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042153" y="4929378"/>
              <a:ext cx="3674745" cy="1501140"/>
            </a:xfrm>
            <a:custGeom>
              <a:avLst/>
              <a:gdLst/>
              <a:ahLst/>
              <a:cxnLst/>
              <a:rect l="l" t="t" r="r" b="b"/>
              <a:pathLst>
                <a:path w="3674745" h="1501139">
                  <a:moveTo>
                    <a:pt x="0" y="250190"/>
                  </a:moveTo>
                  <a:lnTo>
                    <a:pt x="4030" y="205218"/>
                  </a:lnTo>
                  <a:lnTo>
                    <a:pt x="15652" y="162890"/>
                  </a:lnTo>
                  <a:lnTo>
                    <a:pt x="34158" y="123914"/>
                  </a:lnTo>
                  <a:lnTo>
                    <a:pt x="58841" y="88995"/>
                  </a:lnTo>
                  <a:lnTo>
                    <a:pt x="88995" y="58841"/>
                  </a:lnTo>
                  <a:lnTo>
                    <a:pt x="123914" y="34158"/>
                  </a:lnTo>
                  <a:lnTo>
                    <a:pt x="162890" y="15652"/>
                  </a:lnTo>
                  <a:lnTo>
                    <a:pt x="205218" y="4030"/>
                  </a:lnTo>
                  <a:lnTo>
                    <a:pt x="250190" y="0"/>
                  </a:lnTo>
                  <a:lnTo>
                    <a:pt x="3424174" y="0"/>
                  </a:lnTo>
                  <a:lnTo>
                    <a:pt x="3469145" y="4030"/>
                  </a:lnTo>
                  <a:lnTo>
                    <a:pt x="3511473" y="15652"/>
                  </a:lnTo>
                  <a:lnTo>
                    <a:pt x="3550449" y="34158"/>
                  </a:lnTo>
                  <a:lnTo>
                    <a:pt x="3585368" y="58841"/>
                  </a:lnTo>
                  <a:lnTo>
                    <a:pt x="3615522" y="88995"/>
                  </a:lnTo>
                  <a:lnTo>
                    <a:pt x="3640205" y="123914"/>
                  </a:lnTo>
                  <a:lnTo>
                    <a:pt x="3658711" y="162890"/>
                  </a:lnTo>
                  <a:lnTo>
                    <a:pt x="3670333" y="205218"/>
                  </a:lnTo>
                  <a:lnTo>
                    <a:pt x="3674364" y="250190"/>
                  </a:lnTo>
                  <a:lnTo>
                    <a:pt x="3674364" y="1250950"/>
                  </a:lnTo>
                  <a:lnTo>
                    <a:pt x="3670333" y="1295921"/>
                  </a:lnTo>
                  <a:lnTo>
                    <a:pt x="3658711" y="1338249"/>
                  </a:lnTo>
                  <a:lnTo>
                    <a:pt x="3640205" y="1377225"/>
                  </a:lnTo>
                  <a:lnTo>
                    <a:pt x="3615522" y="1412144"/>
                  </a:lnTo>
                  <a:lnTo>
                    <a:pt x="3585368" y="1442298"/>
                  </a:lnTo>
                  <a:lnTo>
                    <a:pt x="3550449" y="1466981"/>
                  </a:lnTo>
                  <a:lnTo>
                    <a:pt x="3511473" y="1485487"/>
                  </a:lnTo>
                  <a:lnTo>
                    <a:pt x="3469145" y="1497109"/>
                  </a:lnTo>
                  <a:lnTo>
                    <a:pt x="3424174" y="1501140"/>
                  </a:lnTo>
                  <a:lnTo>
                    <a:pt x="250190" y="1501140"/>
                  </a:lnTo>
                  <a:lnTo>
                    <a:pt x="205218" y="1497109"/>
                  </a:lnTo>
                  <a:lnTo>
                    <a:pt x="162890" y="1485487"/>
                  </a:lnTo>
                  <a:lnTo>
                    <a:pt x="123914" y="1466981"/>
                  </a:lnTo>
                  <a:lnTo>
                    <a:pt x="88995" y="1442298"/>
                  </a:lnTo>
                  <a:lnTo>
                    <a:pt x="58841" y="1412144"/>
                  </a:lnTo>
                  <a:lnTo>
                    <a:pt x="34158" y="1377225"/>
                  </a:lnTo>
                  <a:lnTo>
                    <a:pt x="15652" y="1338249"/>
                  </a:lnTo>
                  <a:lnTo>
                    <a:pt x="4030" y="1295921"/>
                  </a:lnTo>
                  <a:lnTo>
                    <a:pt x="0" y="1250950"/>
                  </a:lnTo>
                  <a:lnTo>
                    <a:pt x="0" y="250190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5349366" y="4931790"/>
            <a:ext cx="3055620" cy="1000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овладение</a:t>
            </a:r>
            <a:r>
              <a:rPr sz="1600" spc="-6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навыками</a:t>
            </a:r>
            <a:r>
              <a:rPr sz="16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работы</a:t>
            </a:r>
            <a:r>
              <a:rPr sz="1600" spc="-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с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информацией:</a:t>
            </a:r>
            <a:r>
              <a:rPr sz="1600" spc="-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восприятие</a:t>
            </a:r>
            <a:r>
              <a:rPr sz="16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6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создание информационных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текстов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различных форматах,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том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числе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цифровых,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с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413375" y="5906820"/>
            <a:ext cx="2929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учетом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назначения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информации</a:t>
            </a:r>
            <a:r>
              <a:rPr sz="16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ее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111366" y="6151270"/>
            <a:ext cx="15341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целевой</a:t>
            </a:r>
            <a:r>
              <a:rPr sz="16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аудитории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3429000" y="284988"/>
            <a:ext cx="5398135" cy="401320"/>
          </a:xfrm>
          <a:prstGeom prst="rect">
            <a:avLst/>
          </a:prstGeom>
          <a:solidFill>
            <a:srgbClr val="FFDFAB"/>
          </a:solidFill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2000" dirty="0"/>
              <a:t>Подготовить</a:t>
            </a:r>
            <a:r>
              <a:rPr sz="2000" spc="-60" dirty="0"/>
              <a:t> </a:t>
            </a:r>
            <a:r>
              <a:rPr sz="2000" dirty="0"/>
              <a:t>раздел</a:t>
            </a:r>
            <a:r>
              <a:rPr sz="2000" spc="-60" dirty="0"/>
              <a:t> </a:t>
            </a:r>
            <a:r>
              <a:rPr sz="2000" dirty="0"/>
              <a:t>«Планируемые</a:t>
            </a:r>
            <a:r>
              <a:rPr sz="2000" spc="-45" dirty="0"/>
              <a:t> </a:t>
            </a:r>
            <a:r>
              <a:rPr sz="2000" spc="-10" dirty="0"/>
              <a:t>результаты»</a:t>
            </a:r>
            <a:endParaRPr sz="2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6242" y="1274254"/>
            <a:ext cx="8385175" cy="894715"/>
            <a:chOff x="416242" y="1274254"/>
            <a:chExt cx="8385175" cy="894715"/>
          </a:xfrm>
        </p:grpSpPr>
        <p:sp>
          <p:nvSpPr>
            <p:cNvPr id="3" name="object 3"/>
            <p:cNvSpPr/>
            <p:nvPr/>
          </p:nvSpPr>
          <p:spPr>
            <a:xfrm>
              <a:off x="430530" y="1288541"/>
              <a:ext cx="8356600" cy="866140"/>
            </a:xfrm>
            <a:custGeom>
              <a:avLst/>
              <a:gdLst/>
              <a:ahLst/>
              <a:cxnLst/>
              <a:rect l="l" t="t" r="r" b="b"/>
              <a:pathLst>
                <a:path w="8356600" h="866139">
                  <a:moveTo>
                    <a:pt x="8269478" y="0"/>
                  </a:moveTo>
                  <a:lnTo>
                    <a:pt x="86563" y="0"/>
                  </a:lnTo>
                  <a:lnTo>
                    <a:pt x="52870" y="6800"/>
                  </a:lnTo>
                  <a:lnTo>
                    <a:pt x="25355" y="25352"/>
                  </a:lnTo>
                  <a:lnTo>
                    <a:pt x="6803" y="52881"/>
                  </a:lnTo>
                  <a:lnTo>
                    <a:pt x="0" y="86613"/>
                  </a:lnTo>
                  <a:lnTo>
                    <a:pt x="0" y="779018"/>
                  </a:lnTo>
                  <a:lnTo>
                    <a:pt x="6803" y="812750"/>
                  </a:lnTo>
                  <a:lnTo>
                    <a:pt x="25355" y="840279"/>
                  </a:lnTo>
                  <a:lnTo>
                    <a:pt x="52870" y="858831"/>
                  </a:lnTo>
                  <a:lnTo>
                    <a:pt x="86563" y="865632"/>
                  </a:lnTo>
                  <a:lnTo>
                    <a:pt x="8269478" y="865632"/>
                  </a:lnTo>
                  <a:lnTo>
                    <a:pt x="8303210" y="858831"/>
                  </a:lnTo>
                  <a:lnTo>
                    <a:pt x="8330739" y="840279"/>
                  </a:lnTo>
                  <a:lnTo>
                    <a:pt x="8349291" y="812750"/>
                  </a:lnTo>
                  <a:lnTo>
                    <a:pt x="8356092" y="779018"/>
                  </a:lnTo>
                  <a:lnTo>
                    <a:pt x="8356092" y="86613"/>
                  </a:lnTo>
                  <a:lnTo>
                    <a:pt x="8349291" y="52881"/>
                  </a:lnTo>
                  <a:lnTo>
                    <a:pt x="8330739" y="25352"/>
                  </a:lnTo>
                  <a:lnTo>
                    <a:pt x="8303210" y="6800"/>
                  </a:lnTo>
                  <a:lnTo>
                    <a:pt x="8269478" y="0"/>
                  </a:lnTo>
                  <a:close/>
                </a:path>
              </a:pathLst>
            </a:custGeom>
            <a:solidFill>
              <a:srgbClr val="DFF4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0530" y="1288541"/>
              <a:ext cx="8356600" cy="866140"/>
            </a:xfrm>
            <a:custGeom>
              <a:avLst/>
              <a:gdLst/>
              <a:ahLst/>
              <a:cxnLst/>
              <a:rect l="l" t="t" r="r" b="b"/>
              <a:pathLst>
                <a:path w="8356600" h="866139">
                  <a:moveTo>
                    <a:pt x="0" y="86613"/>
                  </a:moveTo>
                  <a:lnTo>
                    <a:pt x="6803" y="52881"/>
                  </a:lnTo>
                  <a:lnTo>
                    <a:pt x="25355" y="25352"/>
                  </a:lnTo>
                  <a:lnTo>
                    <a:pt x="52870" y="6800"/>
                  </a:lnTo>
                  <a:lnTo>
                    <a:pt x="86563" y="0"/>
                  </a:lnTo>
                  <a:lnTo>
                    <a:pt x="8269478" y="0"/>
                  </a:lnTo>
                  <a:lnTo>
                    <a:pt x="8303210" y="6800"/>
                  </a:lnTo>
                  <a:lnTo>
                    <a:pt x="8330739" y="25352"/>
                  </a:lnTo>
                  <a:lnTo>
                    <a:pt x="8349291" y="52881"/>
                  </a:lnTo>
                  <a:lnTo>
                    <a:pt x="8356092" y="86613"/>
                  </a:lnTo>
                  <a:lnTo>
                    <a:pt x="8356092" y="779018"/>
                  </a:lnTo>
                  <a:lnTo>
                    <a:pt x="8349291" y="812750"/>
                  </a:lnTo>
                  <a:lnTo>
                    <a:pt x="8330739" y="840279"/>
                  </a:lnTo>
                  <a:lnTo>
                    <a:pt x="8303210" y="858831"/>
                  </a:lnTo>
                  <a:lnTo>
                    <a:pt x="8269478" y="865632"/>
                  </a:lnTo>
                  <a:lnTo>
                    <a:pt x="86563" y="865632"/>
                  </a:lnTo>
                  <a:lnTo>
                    <a:pt x="52870" y="858831"/>
                  </a:lnTo>
                  <a:lnTo>
                    <a:pt x="25355" y="840279"/>
                  </a:lnTo>
                  <a:lnTo>
                    <a:pt x="6803" y="812750"/>
                  </a:lnTo>
                  <a:lnTo>
                    <a:pt x="0" y="779018"/>
                  </a:lnTo>
                  <a:lnTo>
                    <a:pt x="0" y="86613"/>
                  </a:lnTo>
                  <a:close/>
                </a:path>
              </a:pathLst>
            </a:custGeom>
            <a:ln w="28575">
              <a:solidFill>
                <a:srgbClr val="0436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34923" y="1431163"/>
            <a:ext cx="7343140" cy="53594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035300" marR="5080" indent="-3023235">
              <a:lnSpc>
                <a:spcPts val="1860"/>
              </a:lnSpc>
              <a:spcBef>
                <a:spcPts val="409"/>
              </a:spcBef>
            </a:pP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Общие</a:t>
            </a:r>
            <a:r>
              <a:rPr sz="1800" b="1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требования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1800" b="1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предметным результатам</a:t>
            </a:r>
            <a:r>
              <a:rPr sz="1800" b="1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для</a:t>
            </a:r>
            <a:r>
              <a:rPr sz="1800" b="1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уровня</a:t>
            </a:r>
            <a:r>
              <a:rPr sz="1800" b="1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основного</a:t>
            </a:r>
            <a:r>
              <a:rPr sz="1800" b="1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общего образования: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23862" y="2298382"/>
            <a:ext cx="2494915" cy="1572895"/>
            <a:chOff x="423862" y="2298382"/>
            <a:chExt cx="2494915" cy="1572895"/>
          </a:xfrm>
        </p:grpSpPr>
        <p:sp>
          <p:nvSpPr>
            <p:cNvPr id="7" name="object 7"/>
            <p:cNvSpPr/>
            <p:nvPr/>
          </p:nvSpPr>
          <p:spPr>
            <a:xfrm>
              <a:off x="438150" y="2312670"/>
              <a:ext cx="2466340" cy="1544320"/>
            </a:xfrm>
            <a:custGeom>
              <a:avLst/>
              <a:gdLst/>
              <a:ahLst/>
              <a:cxnLst/>
              <a:rect l="l" t="t" r="r" b="b"/>
              <a:pathLst>
                <a:path w="2466340" h="1544320">
                  <a:moveTo>
                    <a:pt x="2311400" y="0"/>
                  </a:moveTo>
                  <a:lnTo>
                    <a:pt x="154381" y="0"/>
                  </a:lnTo>
                  <a:lnTo>
                    <a:pt x="105582" y="7867"/>
                  </a:lnTo>
                  <a:lnTo>
                    <a:pt x="63203" y="29780"/>
                  </a:lnTo>
                  <a:lnTo>
                    <a:pt x="29785" y="63203"/>
                  </a:lnTo>
                  <a:lnTo>
                    <a:pt x="7869" y="105598"/>
                  </a:lnTo>
                  <a:lnTo>
                    <a:pt x="0" y="154431"/>
                  </a:lnTo>
                  <a:lnTo>
                    <a:pt x="0" y="1389379"/>
                  </a:lnTo>
                  <a:lnTo>
                    <a:pt x="7869" y="1438213"/>
                  </a:lnTo>
                  <a:lnTo>
                    <a:pt x="29785" y="1480608"/>
                  </a:lnTo>
                  <a:lnTo>
                    <a:pt x="63203" y="1514031"/>
                  </a:lnTo>
                  <a:lnTo>
                    <a:pt x="105582" y="1535944"/>
                  </a:lnTo>
                  <a:lnTo>
                    <a:pt x="154381" y="1543811"/>
                  </a:lnTo>
                  <a:lnTo>
                    <a:pt x="2311400" y="1543811"/>
                  </a:lnTo>
                  <a:lnTo>
                    <a:pt x="2360233" y="1535944"/>
                  </a:lnTo>
                  <a:lnTo>
                    <a:pt x="2402628" y="1514031"/>
                  </a:lnTo>
                  <a:lnTo>
                    <a:pt x="2436051" y="1480608"/>
                  </a:lnTo>
                  <a:lnTo>
                    <a:pt x="2457964" y="1438213"/>
                  </a:lnTo>
                  <a:lnTo>
                    <a:pt x="2465832" y="1389379"/>
                  </a:lnTo>
                  <a:lnTo>
                    <a:pt x="2465832" y="154431"/>
                  </a:lnTo>
                  <a:lnTo>
                    <a:pt x="2457964" y="105598"/>
                  </a:lnTo>
                  <a:lnTo>
                    <a:pt x="2436051" y="63203"/>
                  </a:lnTo>
                  <a:lnTo>
                    <a:pt x="2402628" y="29780"/>
                  </a:lnTo>
                  <a:lnTo>
                    <a:pt x="2360233" y="7867"/>
                  </a:lnTo>
                  <a:lnTo>
                    <a:pt x="2311400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8150" y="2312670"/>
              <a:ext cx="2466340" cy="1544320"/>
            </a:xfrm>
            <a:custGeom>
              <a:avLst/>
              <a:gdLst/>
              <a:ahLst/>
              <a:cxnLst/>
              <a:rect l="l" t="t" r="r" b="b"/>
              <a:pathLst>
                <a:path w="2466340" h="1544320">
                  <a:moveTo>
                    <a:pt x="0" y="154431"/>
                  </a:moveTo>
                  <a:lnTo>
                    <a:pt x="7869" y="105598"/>
                  </a:lnTo>
                  <a:lnTo>
                    <a:pt x="29785" y="63203"/>
                  </a:lnTo>
                  <a:lnTo>
                    <a:pt x="63203" y="29780"/>
                  </a:lnTo>
                  <a:lnTo>
                    <a:pt x="105582" y="7867"/>
                  </a:lnTo>
                  <a:lnTo>
                    <a:pt x="154381" y="0"/>
                  </a:lnTo>
                  <a:lnTo>
                    <a:pt x="2311400" y="0"/>
                  </a:lnTo>
                  <a:lnTo>
                    <a:pt x="2360233" y="7867"/>
                  </a:lnTo>
                  <a:lnTo>
                    <a:pt x="2402628" y="29780"/>
                  </a:lnTo>
                  <a:lnTo>
                    <a:pt x="2436051" y="63203"/>
                  </a:lnTo>
                  <a:lnTo>
                    <a:pt x="2457964" y="105598"/>
                  </a:lnTo>
                  <a:lnTo>
                    <a:pt x="2465832" y="154431"/>
                  </a:lnTo>
                  <a:lnTo>
                    <a:pt x="2465832" y="1389379"/>
                  </a:lnTo>
                  <a:lnTo>
                    <a:pt x="2457964" y="1438213"/>
                  </a:lnTo>
                  <a:lnTo>
                    <a:pt x="2436051" y="1480608"/>
                  </a:lnTo>
                  <a:lnTo>
                    <a:pt x="2402628" y="1514031"/>
                  </a:lnTo>
                  <a:lnTo>
                    <a:pt x="2360233" y="1535944"/>
                  </a:lnTo>
                  <a:lnTo>
                    <a:pt x="2311400" y="1543811"/>
                  </a:lnTo>
                  <a:lnTo>
                    <a:pt x="154381" y="1543811"/>
                  </a:lnTo>
                  <a:lnTo>
                    <a:pt x="105582" y="1535944"/>
                  </a:lnTo>
                  <a:lnTo>
                    <a:pt x="63203" y="1514031"/>
                  </a:lnTo>
                  <a:lnTo>
                    <a:pt x="29785" y="1480608"/>
                  </a:lnTo>
                  <a:lnTo>
                    <a:pt x="7869" y="1438213"/>
                  </a:lnTo>
                  <a:lnTo>
                    <a:pt x="0" y="1389379"/>
                  </a:lnTo>
                  <a:lnTo>
                    <a:pt x="0" y="154431"/>
                  </a:lnTo>
                  <a:close/>
                </a:path>
              </a:pathLst>
            </a:custGeom>
            <a:ln w="28575">
              <a:solidFill>
                <a:srgbClr val="0436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38352" y="2407411"/>
            <a:ext cx="2063114" cy="1317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3679">
              <a:lnSpc>
                <a:spcPts val="1780"/>
              </a:lnSpc>
              <a:spcBef>
                <a:spcPts val="95"/>
              </a:spcBef>
            </a:pP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освоение</a:t>
            </a:r>
            <a:r>
              <a:rPr sz="1600" spc="-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учениками</a:t>
            </a:r>
            <a:endParaRPr sz="1600">
              <a:latin typeface="Arial Narrow"/>
              <a:cs typeface="Arial Narrow"/>
            </a:endParaRPr>
          </a:p>
          <a:p>
            <a:pPr marL="225425" marR="5080" indent="-213360">
              <a:lnSpc>
                <a:spcPct val="86100"/>
              </a:lnSpc>
              <a:spcBef>
                <a:spcPts val="130"/>
              </a:spcBef>
            </a:pP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научных</a:t>
            </a:r>
            <a:r>
              <a:rPr sz="1600" spc="-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знаний,</a:t>
            </a:r>
            <a:r>
              <a:rPr sz="1600" spc="-6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умений</a:t>
            </a:r>
            <a:r>
              <a:rPr sz="1600" spc="-6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и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способов</a:t>
            </a:r>
            <a:r>
              <a:rPr sz="1600" spc="-8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действий, специфических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для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соответствующей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предметной</a:t>
            </a:r>
            <a:r>
              <a:rPr sz="1600" spc="-8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области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060382" y="2298382"/>
            <a:ext cx="2052955" cy="1544955"/>
            <a:chOff x="3060382" y="2298382"/>
            <a:chExt cx="2052955" cy="1544955"/>
          </a:xfrm>
        </p:grpSpPr>
        <p:sp>
          <p:nvSpPr>
            <p:cNvPr id="11" name="object 11"/>
            <p:cNvSpPr/>
            <p:nvPr/>
          </p:nvSpPr>
          <p:spPr>
            <a:xfrm>
              <a:off x="3074670" y="2312670"/>
              <a:ext cx="2024380" cy="1516380"/>
            </a:xfrm>
            <a:custGeom>
              <a:avLst/>
              <a:gdLst/>
              <a:ahLst/>
              <a:cxnLst/>
              <a:rect l="l" t="t" r="r" b="b"/>
              <a:pathLst>
                <a:path w="2024379" h="1516379">
                  <a:moveTo>
                    <a:pt x="1872233" y="0"/>
                  </a:moveTo>
                  <a:lnTo>
                    <a:pt x="151637" y="0"/>
                  </a:lnTo>
                  <a:lnTo>
                    <a:pt x="103729" y="7735"/>
                  </a:lnTo>
                  <a:lnTo>
                    <a:pt x="62106" y="29272"/>
                  </a:lnTo>
                  <a:lnTo>
                    <a:pt x="29272" y="62106"/>
                  </a:lnTo>
                  <a:lnTo>
                    <a:pt x="7735" y="103729"/>
                  </a:lnTo>
                  <a:lnTo>
                    <a:pt x="0" y="151637"/>
                  </a:lnTo>
                  <a:lnTo>
                    <a:pt x="0" y="1364741"/>
                  </a:lnTo>
                  <a:lnTo>
                    <a:pt x="7735" y="1412650"/>
                  </a:lnTo>
                  <a:lnTo>
                    <a:pt x="29272" y="1454273"/>
                  </a:lnTo>
                  <a:lnTo>
                    <a:pt x="62106" y="1487107"/>
                  </a:lnTo>
                  <a:lnTo>
                    <a:pt x="103729" y="1508644"/>
                  </a:lnTo>
                  <a:lnTo>
                    <a:pt x="151637" y="1516379"/>
                  </a:lnTo>
                  <a:lnTo>
                    <a:pt x="1872233" y="1516379"/>
                  </a:lnTo>
                  <a:lnTo>
                    <a:pt x="1920142" y="1508644"/>
                  </a:lnTo>
                  <a:lnTo>
                    <a:pt x="1961765" y="1487107"/>
                  </a:lnTo>
                  <a:lnTo>
                    <a:pt x="1994599" y="1454273"/>
                  </a:lnTo>
                  <a:lnTo>
                    <a:pt x="2016136" y="1412650"/>
                  </a:lnTo>
                  <a:lnTo>
                    <a:pt x="2023871" y="1364741"/>
                  </a:lnTo>
                  <a:lnTo>
                    <a:pt x="2023871" y="151637"/>
                  </a:lnTo>
                  <a:lnTo>
                    <a:pt x="2016136" y="103729"/>
                  </a:lnTo>
                  <a:lnTo>
                    <a:pt x="1994599" y="62106"/>
                  </a:lnTo>
                  <a:lnTo>
                    <a:pt x="1961765" y="29272"/>
                  </a:lnTo>
                  <a:lnTo>
                    <a:pt x="1920142" y="7735"/>
                  </a:lnTo>
                  <a:lnTo>
                    <a:pt x="1872233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74670" y="2312670"/>
              <a:ext cx="2024380" cy="1516380"/>
            </a:xfrm>
            <a:custGeom>
              <a:avLst/>
              <a:gdLst/>
              <a:ahLst/>
              <a:cxnLst/>
              <a:rect l="l" t="t" r="r" b="b"/>
              <a:pathLst>
                <a:path w="2024379" h="1516379">
                  <a:moveTo>
                    <a:pt x="0" y="151637"/>
                  </a:moveTo>
                  <a:lnTo>
                    <a:pt x="7735" y="103729"/>
                  </a:lnTo>
                  <a:lnTo>
                    <a:pt x="29272" y="62106"/>
                  </a:lnTo>
                  <a:lnTo>
                    <a:pt x="62106" y="29272"/>
                  </a:lnTo>
                  <a:lnTo>
                    <a:pt x="103729" y="7735"/>
                  </a:lnTo>
                  <a:lnTo>
                    <a:pt x="151637" y="0"/>
                  </a:lnTo>
                  <a:lnTo>
                    <a:pt x="1872233" y="0"/>
                  </a:lnTo>
                  <a:lnTo>
                    <a:pt x="1920142" y="7735"/>
                  </a:lnTo>
                  <a:lnTo>
                    <a:pt x="1961765" y="29272"/>
                  </a:lnTo>
                  <a:lnTo>
                    <a:pt x="1994599" y="62106"/>
                  </a:lnTo>
                  <a:lnTo>
                    <a:pt x="2016136" y="103729"/>
                  </a:lnTo>
                  <a:lnTo>
                    <a:pt x="2023871" y="151637"/>
                  </a:lnTo>
                  <a:lnTo>
                    <a:pt x="2023871" y="1364741"/>
                  </a:lnTo>
                  <a:lnTo>
                    <a:pt x="2016136" y="1412650"/>
                  </a:lnTo>
                  <a:lnTo>
                    <a:pt x="1994599" y="1454273"/>
                  </a:lnTo>
                  <a:lnTo>
                    <a:pt x="1961765" y="1487107"/>
                  </a:lnTo>
                  <a:lnTo>
                    <a:pt x="1920142" y="1508644"/>
                  </a:lnTo>
                  <a:lnTo>
                    <a:pt x="1872233" y="1516379"/>
                  </a:lnTo>
                  <a:lnTo>
                    <a:pt x="151637" y="1516379"/>
                  </a:lnTo>
                  <a:lnTo>
                    <a:pt x="103729" y="1508644"/>
                  </a:lnTo>
                  <a:lnTo>
                    <a:pt x="62106" y="1487107"/>
                  </a:lnTo>
                  <a:lnTo>
                    <a:pt x="29272" y="1454273"/>
                  </a:lnTo>
                  <a:lnTo>
                    <a:pt x="7735" y="1412650"/>
                  </a:lnTo>
                  <a:lnTo>
                    <a:pt x="0" y="1364741"/>
                  </a:lnTo>
                  <a:lnTo>
                    <a:pt x="0" y="151637"/>
                  </a:lnTo>
                  <a:close/>
                </a:path>
              </a:pathLst>
            </a:custGeom>
            <a:ln w="28575">
              <a:solidFill>
                <a:srgbClr val="0436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189477" y="2813430"/>
            <a:ext cx="1790064" cy="47752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79400" marR="5080" indent="-266700">
              <a:lnSpc>
                <a:spcPts val="1639"/>
              </a:lnSpc>
              <a:spcBef>
                <a:spcPts val="380"/>
              </a:spcBef>
            </a:pP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предпосылки</a:t>
            </a:r>
            <a:r>
              <a:rPr sz="1600" spc="-9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научного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типа</a:t>
            </a:r>
            <a:r>
              <a:rPr sz="16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мышления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254942" y="2298382"/>
            <a:ext cx="3536950" cy="1511935"/>
            <a:chOff x="5254942" y="2298382"/>
            <a:chExt cx="3536950" cy="1511935"/>
          </a:xfrm>
        </p:grpSpPr>
        <p:sp>
          <p:nvSpPr>
            <p:cNvPr id="15" name="object 15"/>
            <p:cNvSpPr/>
            <p:nvPr/>
          </p:nvSpPr>
          <p:spPr>
            <a:xfrm>
              <a:off x="5269229" y="2312670"/>
              <a:ext cx="3508375" cy="1483360"/>
            </a:xfrm>
            <a:custGeom>
              <a:avLst/>
              <a:gdLst/>
              <a:ahLst/>
              <a:cxnLst/>
              <a:rect l="l" t="t" r="r" b="b"/>
              <a:pathLst>
                <a:path w="3508375" h="1483360">
                  <a:moveTo>
                    <a:pt x="3359912" y="0"/>
                  </a:moveTo>
                  <a:lnTo>
                    <a:pt x="148336" y="0"/>
                  </a:lnTo>
                  <a:lnTo>
                    <a:pt x="101453" y="7563"/>
                  </a:lnTo>
                  <a:lnTo>
                    <a:pt x="60734" y="28622"/>
                  </a:lnTo>
                  <a:lnTo>
                    <a:pt x="28622" y="60734"/>
                  </a:lnTo>
                  <a:lnTo>
                    <a:pt x="7563" y="101453"/>
                  </a:lnTo>
                  <a:lnTo>
                    <a:pt x="0" y="148335"/>
                  </a:lnTo>
                  <a:lnTo>
                    <a:pt x="0" y="1334515"/>
                  </a:lnTo>
                  <a:lnTo>
                    <a:pt x="7563" y="1381398"/>
                  </a:lnTo>
                  <a:lnTo>
                    <a:pt x="28622" y="1422117"/>
                  </a:lnTo>
                  <a:lnTo>
                    <a:pt x="60734" y="1454229"/>
                  </a:lnTo>
                  <a:lnTo>
                    <a:pt x="101453" y="1475288"/>
                  </a:lnTo>
                  <a:lnTo>
                    <a:pt x="148336" y="1482852"/>
                  </a:lnTo>
                  <a:lnTo>
                    <a:pt x="3359912" y="1482852"/>
                  </a:lnTo>
                  <a:lnTo>
                    <a:pt x="3406794" y="1475288"/>
                  </a:lnTo>
                  <a:lnTo>
                    <a:pt x="3447513" y="1454229"/>
                  </a:lnTo>
                  <a:lnTo>
                    <a:pt x="3479625" y="1422117"/>
                  </a:lnTo>
                  <a:lnTo>
                    <a:pt x="3500684" y="1381398"/>
                  </a:lnTo>
                  <a:lnTo>
                    <a:pt x="3508248" y="1334515"/>
                  </a:lnTo>
                  <a:lnTo>
                    <a:pt x="3508248" y="148335"/>
                  </a:lnTo>
                  <a:lnTo>
                    <a:pt x="3500684" y="101453"/>
                  </a:lnTo>
                  <a:lnTo>
                    <a:pt x="3479625" y="60734"/>
                  </a:lnTo>
                  <a:lnTo>
                    <a:pt x="3447513" y="28622"/>
                  </a:lnTo>
                  <a:lnTo>
                    <a:pt x="3406794" y="7563"/>
                  </a:lnTo>
                  <a:lnTo>
                    <a:pt x="3359912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69229" y="2312670"/>
              <a:ext cx="3508375" cy="1483360"/>
            </a:xfrm>
            <a:custGeom>
              <a:avLst/>
              <a:gdLst/>
              <a:ahLst/>
              <a:cxnLst/>
              <a:rect l="l" t="t" r="r" b="b"/>
              <a:pathLst>
                <a:path w="3508375" h="1483360">
                  <a:moveTo>
                    <a:pt x="0" y="148335"/>
                  </a:moveTo>
                  <a:lnTo>
                    <a:pt x="7563" y="101453"/>
                  </a:lnTo>
                  <a:lnTo>
                    <a:pt x="28622" y="60734"/>
                  </a:lnTo>
                  <a:lnTo>
                    <a:pt x="60734" y="28622"/>
                  </a:lnTo>
                  <a:lnTo>
                    <a:pt x="101453" y="7563"/>
                  </a:lnTo>
                  <a:lnTo>
                    <a:pt x="148336" y="0"/>
                  </a:lnTo>
                  <a:lnTo>
                    <a:pt x="3359912" y="0"/>
                  </a:lnTo>
                  <a:lnTo>
                    <a:pt x="3406794" y="7563"/>
                  </a:lnTo>
                  <a:lnTo>
                    <a:pt x="3447513" y="28622"/>
                  </a:lnTo>
                  <a:lnTo>
                    <a:pt x="3479625" y="60734"/>
                  </a:lnTo>
                  <a:lnTo>
                    <a:pt x="3500684" y="101453"/>
                  </a:lnTo>
                  <a:lnTo>
                    <a:pt x="3508248" y="148335"/>
                  </a:lnTo>
                  <a:lnTo>
                    <a:pt x="3508248" y="1334515"/>
                  </a:lnTo>
                  <a:lnTo>
                    <a:pt x="3500684" y="1381398"/>
                  </a:lnTo>
                  <a:lnTo>
                    <a:pt x="3479625" y="1422117"/>
                  </a:lnTo>
                  <a:lnTo>
                    <a:pt x="3447513" y="1454229"/>
                  </a:lnTo>
                  <a:lnTo>
                    <a:pt x="3406794" y="1475288"/>
                  </a:lnTo>
                  <a:lnTo>
                    <a:pt x="3359912" y="1482852"/>
                  </a:lnTo>
                  <a:lnTo>
                    <a:pt x="148336" y="1482852"/>
                  </a:lnTo>
                  <a:lnTo>
                    <a:pt x="101453" y="1475288"/>
                  </a:lnTo>
                  <a:lnTo>
                    <a:pt x="60734" y="1454229"/>
                  </a:lnTo>
                  <a:lnTo>
                    <a:pt x="28622" y="1422117"/>
                  </a:lnTo>
                  <a:lnTo>
                    <a:pt x="7563" y="1381398"/>
                  </a:lnTo>
                  <a:lnTo>
                    <a:pt x="0" y="1334515"/>
                  </a:lnTo>
                  <a:lnTo>
                    <a:pt x="0" y="148335"/>
                  </a:lnTo>
                  <a:close/>
                </a:path>
              </a:pathLst>
            </a:custGeom>
            <a:ln w="28575">
              <a:solidFill>
                <a:srgbClr val="0436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402960" y="2376297"/>
            <a:ext cx="3236595" cy="13176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algn="ctr">
              <a:lnSpc>
                <a:spcPct val="86000"/>
              </a:lnSpc>
              <a:spcBef>
                <a:spcPts val="365"/>
              </a:spcBef>
            </a:pP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виды</a:t>
            </a:r>
            <a:r>
              <a:rPr sz="16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деятельности</a:t>
            </a:r>
            <a:r>
              <a:rPr sz="16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по</a:t>
            </a:r>
            <a:r>
              <a:rPr sz="16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получению</a:t>
            </a:r>
            <a:r>
              <a:rPr sz="16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нового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знания,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его</a:t>
            </a:r>
            <a:r>
              <a:rPr sz="1600" spc="-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интерпретации, преобразованию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 применению 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в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различных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учебных</a:t>
            </a:r>
            <a:r>
              <a:rPr sz="16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ситуациях,</a:t>
            </a:r>
            <a:r>
              <a:rPr sz="16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16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том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числе</a:t>
            </a:r>
            <a:r>
              <a:rPr sz="1600" spc="-6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при</a:t>
            </a:r>
            <a:r>
              <a:rPr sz="1600" spc="-6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создании</a:t>
            </a:r>
            <a:r>
              <a:rPr sz="1600" spc="-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учебных</a:t>
            </a:r>
            <a:r>
              <a:rPr sz="1600" spc="-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endParaRPr sz="1600">
              <a:latin typeface="Arial Narrow"/>
              <a:cs typeface="Arial Narrow"/>
            </a:endParaRPr>
          </a:p>
          <a:p>
            <a:pPr marL="5715" algn="ctr">
              <a:lnSpc>
                <a:spcPts val="1655"/>
              </a:lnSpc>
            </a:pP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социальных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проектов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357371" y="284988"/>
            <a:ext cx="5398135" cy="401320"/>
          </a:xfrm>
          <a:prstGeom prst="rect">
            <a:avLst/>
          </a:prstGeom>
          <a:solidFill>
            <a:srgbClr val="FFDFAB"/>
          </a:solidFill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2000" dirty="0"/>
              <a:t>Подготовить</a:t>
            </a:r>
            <a:r>
              <a:rPr sz="2000" spc="-50" dirty="0"/>
              <a:t> </a:t>
            </a:r>
            <a:r>
              <a:rPr sz="2000" dirty="0"/>
              <a:t>раздел</a:t>
            </a:r>
            <a:r>
              <a:rPr sz="2000" spc="-55" dirty="0"/>
              <a:t> </a:t>
            </a:r>
            <a:r>
              <a:rPr sz="2000" dirty="0"/>
              <a:t>«Планируемые</a:t>
            </a:r>
            <a:r>
              <a:rPr sz="2000" spc="-45" dirty="0"/>
              <a:t> </a:t>
            </a:r>
            <a:r>
              <a:rPr sz="2000" spc="-10" dirty="0"/>
              <a:t>результаты»</a:t>
            </a:r>
            <a:endParaRPr sz="2000"/>
          </a:p>
        </p:txBody>
      </p:sp>
      <p:grpSp>
        <p:nvGrpSpPr>
          <p:cNvPr id="19" name="object 19"/>
          <p:cNvGrpSpPr/>
          <p:nvPr/>
        </p:nvGrpSpPr>
        <p:grpSpPr>
          <a:xfrm>
            <a:off x="486346" y="3986974"/>
            <a:ext cx="8234680" cy="1226820"/>
            <a:chOff x="486346" y="3986974"/>
            <a:chExt cx="8234680" cy="1226820"/>
          </a:xfrm>
        </p:grpSpPr>
        <p:sp>
          <p:nvSpPr>
            <p:cNvPr id="20" name="object 20"/>
            <p:cNvSpPr/>
            <p:nvPr/>
          </p:nvSpPr>
          <p:spPr>
            <a:xfrm>
              <a:off x="786383" y="4287011"/>
              <a:ext cx="7929880" cy="922019"/>
            </a:xfrm>
            <a:custGeom>
              <a:avLst/>
              <a:gdLst/>
              <a:ahLst/>
              <a:cxnLst/>
              <a:rect l="l" t="t" r="r" b="b"/>
              <a:pathLst>
                <a:path w="7929880" h="922020">
                  <a:moveTo>
                    <a:pt x="0" y="922019"/>
                  </a:moveTo>
                  <a:lnTo>
                    <a:pt x="7929372" y="922019"/>
                  </a:lnTo>
                  <a:lnTo>
                    <a:pt x="7929372" y="0"/>
                  </a:lnTo>
                  <a:lnTo>
                    <a:pt x="0" y="0"/>
                  </a:lnTo>
                  <a:lnTo>
                    <a:pt x="0" y="922019"/>
                  </a:lnTo>
                  <a:close/>
                </a:path>
              </a:pathLst>
            </a:custGeom>
            <a:ln w="9524">
              <a:solidFill>
                <a:srgbClr val="FFA9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0633" y="4001261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285750" y="0"/>
                  </a:moveTo>
                  <a:lnTo>
                    <a:pt x="239401" y="3738"/>
                  </a:lnTo>
                  <a:lnTo>
                    <a:pt x="195432" y="14563"/>
                  </a:lnTo>
                  <a:lnTo>
                    <a:pt x="154433" y="31886"/>
                  </a:lnTo>
                  <a:lnTo>
                    <a:pt x="116991" y="55120"/>
                  </a:lnTo>
                  <a:lnTo>
                    <a:pt x="83696" y="83677"/>
                  </a:lnTo>
                  <a:lnTo>
                    <a:pt x="55134" y="116970"/>
                  </a:lnTo>
                  <a:lnTo>
                    <a:pt x="31895" y="154411"/>
                  </a:lnTo>
                  <a:lnTo>
                    <a:pt x="14568" y="195413"/>
                  </a:lnTo>
                  <a:lnTo>
                    <a:pt x="3740" y="239388"/>
                  </a:lnTo>
                  <a:lnTo>
                    <a:pt x="0" y="285750"/>
                  </a:lnTo>
                  <a:lnTo>
                    <a:pt x="3740" y="332111"/>
                  </a:lnTo>
                  <a:lnTo>
                    <a:pt x="14568" y="376086"/>
                  </a:lnTo>
                  <a:lnTo>
                    <a:pt x="31895" y="417088"/>
                  </a:lnTo>
                  <a:lnTo>
                    <a:pt x="55134" y="454529"/>
                  </a:lnTo>
                  <a:lnTo>
                    <a:pt x="83696" y="487822"/>
                  </a:lnTo>
                  <a:lnTo>
                    <a:pt x="116991" y="516379"/>
                  </a:lnTo>
                  <a:lnTo>
                    <a:pt x="154433" y="539613"/>
                  </a:lnTo>
                  <a:lnTo>
                    <a:pt x="195432" y="556936"/>
                  </a:lnTo>
                  <a:lnTo>
                    <a:pt x="239401" y="567761"/>
                  </a:lnTo>
                  <a:lnTo>
                    <a:pt x="285750" y="571500"/>
                  </a:lnTo>
                  <a:lnTo>
                    <a:pt x="332098" y="567761"/>
                  </a:lnTo>
                  <a:lnTo>
                    <a:pt x="376067" y="556936"/>
                  </a:lnTo>
                  <a:lnTo>
                    <a:pt x="417066" y="539613"/>
                  </a:lnTo>
                  <a:lnTo>
                    <a:pt x="454508" y="516379"/>
                  </a:lnTo>
                  <a:lnTo>
                    <a:pt x="487803" y="487822"/>
                  </a:lnTo>
                  <a:lnTo>
                    <a:pt x="516365" y="454529"/>
                  </a:lnTo>
                  <a:lnTo>
                    <a:pt x="539604" y="417088"/>
                  </a:lnTo>
                  <a:lnTo>
                    <a:pt x="556931" y="376086"/>
                  </a:lnTo>
                  <a:lnTo>
                    <a:pt x="567759" y="332111"/>
                  </a:lnTo>
                  <a:lnTo>
                    <a:pt x="571500" y="285750"/>
                  </a:lnTo>
                  <a:lnTo>
                    <a:pt x="567759" y="239388"/>
                  </a:lnTo>
                  <a:lnTo>
                    <a:pt x="556931" y="195413"/>
                  </a:lnTo>
                  <a:lnTo>
                    <a:pt x="539604" y="154411"/>
                  </a:lnTo>
                  <a:lnTo>
                    <a:pt x="516365" y="116970"/>
                  </a:lnTo>
                  <a:lnTo>
                    <a:pt x="487803" y="83677"/>
                  </a:lnTo>
                  <a:lnTo>
                    <a:pt x="454508" y="55120"/>
                  </a:lnTo>
                  <a:lnTo>
                    <a:pt x="417066" y="31886"/>
                  </a:lnTo>
                  <a:lnTo>
                    <a:pt x="376067" y="14563"/>
                  </a:lnTo>
                  <a:lnTo>
                    <a:pt x="332098" y="3738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DF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0633" y="4001261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0" y="285750"/>
                  </a:moveTo>
                  <a:lnTo>
                    <a:pt x="3740" y="239388"/>
                  </a:lnTo>
                  <a:lnTo>
                    <a:pt x="14568" y="195413"/>
                  </a:lnTo>
                  <a:lnTo>
                    <a:pt x="31895" y="154411"/>
                  </a:lnTo>
                  <a:lnTo>
                    <a:pt x="55134" y="116970"/>
                  </a:lnTo>
                  <a:lnTo>
                    <a:pt x="83696" y="83677"/>
                  </a:lnTo>
                  <a:lnTo>
                    <a:pt x="116991" y="55120"/>
                  </a:lnTo>
                  <a:lnTo>
                    <a:pt x="154433" y="31886"/>
                  </a:lnTo>
                  <a:lnTo>
                    <a:pt x="195432" y="14563"/>
                  </a:lnTo>
                  <a:lnTo>
                    <a:pt x="239401" y="3738"/>
                  </a:lnTo>
                  <a:lnTo>
                    <a:pt x="285750" y="0"/>
                  </a:lnTo>
                  <a:lnTo>
                    <a:pt x="332098" y="3738"/>
                  </a:lnTo>
                  <a:lnTo>
                    <a:pt x="376067" y="14563"/>
                  </a:lnTo>
                  <a:lnTo>
                    <a:pt x="417066" y="31886"/>
                  </a:lnTo>
                  <a:lnTo>
                    <a:pt x="454508" y="55120"/>
                  </a:lnTo>
                  <a:lnTo>
                    <a:pt x="487803" y="83677"/>
                  </a:lnTo>
                  <a:lnTo>
                    <a:pt x="516365" y="116970"/>
                  </a:lnTo>
                  <a:lnTo>
                    <a:pt x="539604" y="154411"/>
                  </a:lnTo>
                  <a:lnTo>
                    <a:pt x="556931" y="195413"/>
                  </a:lnTo>
                  <a:lnTo>
                    <a:pt x="567759" y="239388"/>
                  </a:lnTo>
                  <a:lnTo>
                    <a:pt x="571500" y="285750"/>
                  </a:lnTo>
                  <a:lnTo>
                    <a:pt x="567759" y="332111"/>
                  </a:lnTo>
                  <a:lnTo>
                    <a:pt x="556931" y="376086"/>
                  </a:lnTo>
                  <a:lnTo>
                    <a:pt x="539604" y="417088"/>
                  </a:lnTo>
                  <a:lnTo>
                    <a:pt x="516365" y="454529"/>
                  </a:lnTo>
                  <a:lnTo>
                    <a:pt x="487803" y="487822"/>
                  </a:lnTo>
                  <a:lnTo>
                    <a:pt x="454508" y="516379"/>
                  </a:lnTo>
                  <a:lnTo>
                    <a:pt x="417066" y="539613"/>
                  </a:lnTo>
                  <a:lnTo>
                    <a:pt x="376067" y="556936"/>
                  </a:lnTo>
                  <a:lnTo>
                    <a:pt x="332098" y="567761"/>
                  </a:lnTo>
                  <a:lnTo>
                    <a:pt x="285750" y="571500"/>
                  </a:lnTo>
                  <a:lnTo>
                    <a:pt x="239401" y="567761"/>
                  </a:lnTo>
                  <a:lnTo>
                    <a:pt x="195432" y="556936"/>
                  </a:lnTo>
                  <a:lnTo>
                    <a:pt x="154433" y="539613"/>
                  </a:lnTo>
                  <a:lnTo>
                    <a:pt x="116991" y="516379"/>
                  </a:lnTo>
                  <a:lnTo>
                    <a:pt x="83696" y="487822"/>
                  </a:lnTo>
                  <a:lnTo>
                    <a:pt x="55134" y="454529"/>
                  </a:lnTo>
                  <a:lnTo>
                    <a:pt x="31895" y="417088"/>
                  </a:lnTo>
                  <a:lnTo>
                    <a:pt x="14568" y="376086"/>
                  </a:lnTo>
                  <a:lnTo>
                    <a:pt x="3740" y="332111"/>
                  </a:lnTo>
                  <a:lnTo>
                    <a:pt x="0" y="285750"/>
                  </a:lnTo>
                  <a:close/>
                </a:path>
              </a:pathLst>
            </a:custGeom>
            <a:ln w="28575">
              <a:solidFill>
                <a:srgbClr val="FFCA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34669" y="4123690"/>
            <a:ext cx="7756525" cy="1040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100"/>
              </a:spcBef>
            </a:pPr>
            <a:r>
              <a:rPr sz="1800" dirty="0">
                <a:solidFill>
                  <a:srgbClr val="1C2043"/>
                </a:solidFill>
                <a:latin typeface="Arial Black"/>
                <a:cs typeface="Arial Black"/>
              </a:rPr>
              <a:t>!</a:t>
            </a:r>
            <a:endParaRPr sz="1800">
              <a:latin typeface="Arial Black"/>
              <a:cs typeface="Arial Black"/>
            </a:endParaRPr>
          </a:p>
          <a:p>
            <a:pPr marL="408940">
              <a:lnSpc>
                <a:spcPts val="1835"/>
              </a:lnSpc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Если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педагог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составляет</a:t>
            </a:r>
            <a:r>
              <a:rPr sz="18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рабочую</a:t>
            </a:r>
            <a:r>
              <a:rPr sz="1800" spc="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программу для</a:t>
            </a:r>
            <a:r>
              <a:rPr sz="18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предмета,</a:t>
            </a:r>
            <a:r>
              <a:rPr sz="18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курса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или</a:t>
            </a:r>
            <a:r>
              <a:rPr sz="18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модуля,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для</a:t>
            </a:r>
            <a:endParaRPr sz="1800">
              <a:latin typeface="Arial Narrow"/>
              <a:cs typeface="Arial Narrow"/>
            </a:endParaRPr>
          </a:p>
          <a:p>
            <a:pPr marL="142240">
              <a:lnSpc>
                <a:spcPct val="100000"/>
              </a:lnSpc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предметных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результатов</a:t>
            </a:r>
            <a:r>
              <a:rPr sz="1800" spc="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которого</a:t>
            </a:r>
            <a:r>
              <a:rPr sz="1800" spc="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нет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требований</a:t>
            </a:r>
            <a:r>
              <a:rPr sz="1800" spc="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во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ФГОС,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то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педагогу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нужно</a:t>
            </a:r>
            <a:endParaRPr sz="1800">
              <a:latin typeface="Arial Narrow"/>
              <a:cs typeface="Arial Narrow"/>
            </a:endParaRPr>
          </a:p>
          <a:p>
            <a:pPr marL="142240">
              <a:lnSpc>
                <a:spcPct val="100000"/>
              </a:lnSpc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разработать</a:t>
            </a:r>
            <a:r>
              <a:rPr sz="18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их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самостоятельно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1462" y="1359598"/>
            <a:ext cx="8531225" cy="4498975"/>
            <a:chOff x="271462" y="1359598"/>
            <a:chExt cx="8531225" cy="4498975"/>
          </a:xfrm>
        </p:grpSpPr>
        <p:sp>
          <p:nvSpPr>
            <p:cNvPr id="3" name="object 3"/>
            <p:cNvSpPr/>
            <p:nvPr/>
          </p:nvSpPr>
          <p:spPr>
            <a:xfrm>
              <a:off x="285750" y="1610106"/>
              <a:ext cx="8502650" cy="4234180"/>
            </a:xfrm>
            <a:custGeom>
              <a:avLst/>
              <a:gdLst/>
              <a:ahLst/>
              <a:cxnLst/>
              <a:rect l="l" t="t" r="r" b="b"/>
              <a:pathLst>
                <a:path w="8502650" h="4234180">
                  <a:moveTo>
                    <a:pt x="8502396" y="0"/>
                  </a:moveTo>
                  <a:lnTo>
                    <a:pt x="0" y="0"/>
                  </a:lnTo>
                  <a:lnTo>
                    <a:pt x="0" y="4233672"/>
                  </a:lnTo>
                  <a:lnTo>
                    <a:pt x="8502396" y="4233672"/>
                  </a:lnTo>
                  <a:lnTo>
                    <a:pt x="8502396" y="0"/>
                  </a:lnTo>
                  <a:close/>
                </a:path>
              </a:pathLst>
            </a:custGeom>
            <a:solidFill>
              <a:srgbClr val="F3F3F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5750" y="1610106"/>
              <a:ext cx="8502650" cy="4234180"/>
            </a:xfrm>
            <a:custGeom>
              <a:avLst/>
              <a:gdLst/>
              <a:ahLst/>
              <a:cxnLst/>
              <a:rect l="l" t="t" r="r" b="b"/>
              <a:pathLst>
                <a:path w="8502650" h="4234180">
                  <a:moveTo>
                    <a:pt x="0" y="4233672"/>
                  </a:moveTo>
                  <a:lnTo>
                    <a:pt x="8502396" y="4233672"/>
                  </a:lnTo>
                  <a:lnTo>
                    <a:pt x="8502396" y="0"/>
                  </a:lnTo>
                  <a:lnTo>
                    <a:pt x="0" y="0"/>
                  </a:lnTo>
                  <a:lnTo>
                    <a:pt x="0" y="4233672"/>
                  </a:lnTo>
                  <a:close/>
                </a:path>
              </a:pathLst>
            </a:custGeom>
            <a:ln w="28574">
              <a:solidFill>
                <a:srgbClr val="043C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0945" y="1373886"/>
              <a:ext cx="5951220" cy="472440"/>
            </a:xfrm>
            <a:custGeom>
              <a:avLst/>
              <a:gdLst/>
              <a:ahLst/>
              <a:cxnLst/>
              <a:rect l="l" t="t" r="r" b="b"/>
              <a:pathLst>
                <a:path w="5951220" h="472439">
                  <a:moveTo>
                    <a:pt x="5872480" y="0"/>
                  </a:moveTo>
                  <a:lnTo>
                    <a:pt x="78740" y="0"/>
                  </a:lnTo>
                  <a:lnTo>
                    <a:pt x="48091" y="6195"/>
                  </a:lnTo>
                  <a:lnTo>
                    <a:pt x="23063" y="23082"/>
                  </a:lnTo>
                  <a:lnTo>
                    <a:pt x="6188" y="48113"/>
                  </a:lnTo>
                  <a:lnTo>
                    <a:pt x="0" y="78739"/>
                  </a:lnTo>
                  <a:lnTo>
                    <a:pt x="0" y="393700"/>
                  </a:lnTo>
                  <a:lnTo>
                    <a:pt x="6188" y="424326"/>
                  </a:lnTo>
                  <a:lnTo>
                    <a:pt x="23063" y="449357"/>
                  </a:lnTo>
                  <a:lnTo>
                    <a:pt x="48091" y="466244"/>
                  </a:lnTo>
                  <a:lnTo>
                    <a:pt x="78740" y="472439"/>
                  </a:lnTo>
                  <a:lnTo>
                    <a:pt x="5872480" y="472439"/>
                  </a:lnTo>
                  <a:lnTo>
                    <a:pt x="5903106" y="466244"/>
                  </a:lnTo>
                  <a:lnTo>
                    <a:pt x="5928137" y="449357"/>
                  </a:lnTo>
                  <a:lnTo>
                    <a:pt x="5945024" y="424326"/>
                  </a:lnTo>
                  <a:lnTo>
                    <a:pt x="5951220" y="393700"/>
                  </a:lnTo>
                  <a:lnTo>
                    <a:pt x="5951220" y="78739"/>
                  </a:lnTo>
                  <a:lnTo>
                    <a:pt x="5945024" y="48113"/>
                  </a:lnTo>
                  <a:lnTo>
                    <a:pt x="5928137" y="23082"/>
                  </a:lnTo>
                  <a:lnTo>
                    <a:pt x="5903106" y="6195"/>
                  </a:lnTo>
                  <a:lnTo>
                    <a:pt x="5872480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0945" y="1373886"/>
              <a:ext cx="5951220" cy="472440"/>
            </a:xfrm>
            <a:custGeom>
              <a:avLst/>
              <a:gdLst/>
              <a:ahLst/>
              <a:cxnLst/>
              <a:rect l="l" t="t" r="r" b="b"/>
              <a:pathLst>
                <a:path w="5951220" h="472439">
                  <a:moveTo>
                    <a:pt x="0" y="78739"/>
                  </a:moveTo>
                  <a:lnTo>
                    <a:pt x="6188" y="48113"/>
                  </a:lnTo>
                  <a:lnTo>
                    <a:pt x="23063" y="23082"/>
                  </a:lnTo>
                  <a:lnTo>
                    <a:pt x="48091" y="6195"/>
                  </a:lnTo>
                  <a:lnTo>
                    <a:pt x="78740" y="0"/>
                  </a:lnTo>
                  <a:lnTo>
                    <a:pt x="5872480" y="0"/>
                  </a:lnTo>
                  <a:lnTo>
                    <a:pt x="5903106" y="6195"/>
                  </a:lnTo>
                  <a:lnTo>
                    <a:pt x="5928137" y="23082"/>
                  </a:lnTo>
                  <a:lnTo>
                    <a:pt x="5945024" y="48113"/>
                  </a:lnTo>
                  <a:lnTo>
                    <a:pt x="5951220" y="78739"/>
                  </a:lnTo>
                  <a:lnTo>
                    <a:pt x="5951220" y="393700"/>
                  </a:lnTo>
                  <a:lnTo>
                    <a:pt x="5945024" y="424326"/>
                  </a:lnTo>
                  <a:lnTo>
                    <a:pt x="5928137" y="449357"/>
                  </a:lnTo>
                  <a:lnTo>
                    <a:pt x="5903106" y="466244"/>
                  </a:lnTo>
                  <a:lnTo>
                    <a:pt x="5872480" y="472439"/>
                  </a:lnTo>
                  <a:lnTo>
                    <a:pt x="78740" y="472439"/>
                  </a:lnTo>
                  <a:lnTo>
                    <a:pt x="48091" y="466244"/>
                  </a:lnTo>
                  <a:lnTo>
                    <a:pt x="23063" y="449357"/>
                  </a:lnTo>
                  <a:lnTo>
                    <a:pt x="6188" y="424326"/>
                  </a:lnTo>
                  <a:lnTo>
                    <a:pt x="0" y="393700"/>
                  </a:lnTo>
                  <a:lnTo>
                    <a:pt x="0" y="78739"/>
                  </a:lnTo>
                  <a:close/>
                </a:path>
              </a:pathLst>
            </a:custGeom>
            <a:ln w="28575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33094" y="1436954"/>
            <a:ext cx="7210425" cy="421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3F3F3"/>
                </a:solidFill>
                <a:latin typeface="Arial Narrow"/>
                <a:cs typeface="Arial Narrow"/>
              </a:rPr>
              <a:t>Оценка</a:t>
            </a:r>
            <a:r>
              <a:rPr sz="1800" b="1" spc="-65" dirty="0">
                <a:solidFill>
                  <a:srgbClr val="F3F3F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F3F3F3"/>
                </a:solidFill>
                <a:latin typeface="Arial Narrow"/>
                <a:cs typeface="Arial Narrow"/>
              </a:rPr>
              <a:t>достижения</a:t>
            </a:r>
            <a:r>
              <a:rPr sz="1800" b="1" spc="-40" dirty="0">
                <a:solidFill>
                  <a:srgbClr val="F3F3F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F3F3F3"/>
                </a:solidFill>
                <a:latin typeface="Arial Narrow"/>
                <a:cs typeface="Arial Narrow"/>
              </a:rPr>
              <a:t>планируемых</a:t>
            </a:r>
            <a:r>
              <a:rPr sz="1800" b="1" spc="-35" dirty="0">
                <a:solidFill>
                  <a:srgbClr val="F3F3F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F3F3F3"/>
                </a:solidFill>
                <a:latin typeface="Arial Narrow"/>
                <a:cs typeface="Arial Narrow"/>
              </a:rPr>
              <a:t>результатов</a:t>
            </a:r>
            <a:r>
              <a:rPr sz="1800" b="1" spc="-25" dirty="0">
                <a:solidFill>
                  <a:srgbClr val="F3F3F3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F3F3F3"/>
                </a:solidFill>
                <a:latin typeface="Arial Narrow"/>
                <a:cs typeface="Arial Narrow"/>
              </a:rPr>
              <a:t>должна:</a:t>
            </a:r>
            <a:endParaRPr sz="1800">
              <a:latin typeface="Arial Narrow"/>
              <a:cs typeface="Arial Narrow"/>
            </a:endParaRPr>
          </a:p>
          <a:p>
            <a:pPr marL="184785" indent="-172720" algn="just">
              <a:lnSpc>
                <a:spcPts val="2010"/>
              </a:lnSpc>
              <a:spcBef>
                <a:spcPts val="1395"/>
              </a:spcBef>
              <a:buChar char="•"/>
              <a:tabLst>
                <a:tab pos="185420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отражать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содержание</a:t>
            </a:r>
            <a:r>
              <a:rPr sz="18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критерии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оценки,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формы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представления</a:t>
            </a:r>
            <a:r>
              <a:rPr sz="18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результатов</a:t>
            </a:r>
            <a:endParaRPr sz="1800">
              <a:latin typeface="Arial Narrow"/>
              <a:cs typeface="Arial Narrow"/>
            </a:endParaRPr>
          </a:p>
          <a:p>
            <a:pPr marL="184785" algn="just">
              <a:lnSpc>
                <a:spcPts val="2010"/>
              </a:lnSpc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оценочной</a:t>
            </a:r>
            <a:r>
              <a:rPr sz="18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деятельности;</a:t>
            </a:r>
            <a:endParaRPr sz="1800">
              <a:latin typeface="Arial Narrow"/>
              <a:cs typeface="Arial Narrow"/>
            </a:endParaRPr>
          </a:p>
          <a:p>
            <a:pPr marL="184785" marR="6350" indent="-172720" algn="just">
              <a:lnSpc>
                <a:spcPts val="1860"/>
              </a:lnSpc>
              <a:spcBef>
                <a:spcPts val="325"/>
              </a:spcBef>
              <a:buChar char="•"/>
              <a:tabLst>
                <a:tab pos="185420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обеспечивать</a:t>
            </a:r>
            <a:r>
              <a:rPr sz="1800" spc="38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комплексный</a:t>
            </a:r>
            <a:r>
              <a:rPr sz="1800" spc="38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подход</a:t>
            </a:r>
            <a:r>
              <a:rPr sz="1800" spc="39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1800" spc="38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оценке</a:t>
            </a:r>
            <a:r>
              <a:rPr sz="1800" spc="3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результатов</a:t>
            </a:r>
            <a:r>
              <a:rPr sz="1800" spc="38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освоения</a:t>
            </a:r>
            <a:r>
              <a:rPr sz="1800" spc="39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рабочей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программы,</a:t>
            </a:r>
            <a:r>
              <a:rPr sz="1800" spc="500" dirty="0">
                <a:solidFill>
                  <a:srgbClr val="1C2043"/>
                </a:solidFill>
                <a:latin typeface="Arial Narrow"/>
                <a:cs typeface="Arial Narrow"/>
              </a:rPr>
              <a:t>  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позволяющий</a:t>
            </a:r>
            <a:r>
              <a:rPr sz="1800" spc="505" dirty="0">
                <a:solidFill>
                  <a:srgbClr val="1C2043"/>
                </a:solidFill>
                <a:latin typeface="Arial Narrow"/>
                <a:cs typeface="Arial Narrow"/>
              </a:rPr>
              <a:t>  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осуществлять</a:t>
            </a:r>
            <a:r>
              <a:rPr sz="1800" spc="505" dirty="0">
                <a:solidFill>
                  <a:srgbClr val="1C2043"/>
                </a:solidFill>
                <a:latin typeface="Arial Narrow"/>
                <a:cs typeface="Arial Narrow"/>
              </a:rPr>
              <a:t>  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оценку</a:t>
            </a:r>
            <a:r>
              <a:rPr sz="1800" spc="500" dirty="0">
                <a:solidFill>
                  <a:srgbClr val="1C2043"/>
                </a:solidFill>
                <a:latin typeface="Arial Narrow"/>
                <a:cs typeface="Arial Narrow"/>
              </a:rPr>
              <a:t>  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предметных</a:t>
            </a:r>
            <a:r>
              <a:rPr sz="1800" spc="495" dirty="0">
                <a:solidFill>
                  <a:srgbClr val="1C2043"/>
                </a:solidFill>
                <a:latin typeface="Arial Narrow"/>
                <a:cs typeface="Arial Narrow"/>
              </a:rPr>
              <a:t>   </a:t>
            </a:r>
            <a:r>
              <a:rPr sz="1800" spc="-50" dirty="0">
                <a:solidFill>
                  <a:srgbClr val="1C2043"/>
                </a:solidFill>
                <a:latin typeface="Arial Narrow"/>
                <a:cs typeface="Arial Narrow"/>
              </a:rPr>
              <a:t>и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метапредметных</a:t>
            </a:r>
            <a:r>
              <a:rPr sz="18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результатов;</a:t>
            </a:r>
            <a:endParaRPr sz="1800">
              <a:latin typeface="Arial Narrow"/>
              <a:cs typeface="Arial Narrow"/>
            </a:endParaRPr>
          </a:p>
          <a:p>
            <a:pPr marL="184785" marR="5715" indent="-172720" algn="just">
              <a:lnSpc>
                <a:spcPct val="86000"/>
              </a:lnSpc>
              <a:spcBef>
                <a:spcPts val="300"/>
              </a:spcBef>
              <a:buChar char="•"/>
              <a:tabLst>
                <a:tab pos="185420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предусматривать</a:t>
            </a:r>
            <a:r>
              <a:rPr sz="1800" spc="434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оценку</a:t>
            </a:r>
            <a:r>
              <a:rPr sz="1800" spc="4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800" spc="4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учет</a:t>
            </a:r>
            <a:r>
              <a:rPr sz="1800" spc="4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результатов</a:t>
            </a:r>
            <a:r>
              <a:rPr sz="1800" spc="434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использования</a:t>
            </a:r>
            <a:r>
              <a:rPr sz="1800" spc="4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разнообразных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методов</a:t>
            </a:r>
            <a:r>
              <a:rPr sz="1800" spc="40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800" spc="4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форм</a:t>
            </a:r>
            <a:r>
              <a:rPr sz="1800" spc="4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обучения,</a:t>
            </a:r>
            <a:r>
              <a:rPr sz="1800" spc="4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которые</a:t>
            </a:r>
            <a:r>
              <a:rPr sz="1800" spc="4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взаимно</a:t>
            </a:r>
            <a:r>
              <a:rPr sz="1800" spc="40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дополняют</a:t>
            </a:r>
            <a:r>
              <a:rPr sz="1800" spc="4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друг</a:t>
            </a:r>
            <a:r>
              <a:rPr sz="1800" spc="4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друга,</a:t>
            </a:r>
            <a:r>
              <a:rPr sz="1800" spc="409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1800" spc="4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том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числе</a:t>
            </a:r>
            <a:r>
              <a:rPr sz="1800" spc="130" dirty="0">
                <a:solidFill>
                  <a:srgbClr val="1C2043"/>
                </a:solidFill>
                <a:latin typeface="Arial Narrow"/>
                <a:cs typeface="Arial Narrow"/>
              </a:rPr>
              <a:t> 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проектов,</a:t>
            </a:r>
            <a:r>
              <a:rPr sz="1800" spc="135" dirty="0">
                <a:solidFill>
                  <a:srgbClr val="1C2043"/>
                </a:solidFill>
                <a:latin typeface="Arial Narrow"/>
                <a:cs typeface="Arial Narrow"/>
              </a:rPr>
              <a:t> 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практических,</a:t>
            </a:r>
            <a:r>
              <a:rPr sz="1800" spc="130" dirty="0">
                <a:solidFill>
                  <a:srgbClr val="1C2043"/>
                </a:solidFill>
                <a:latin typeface="Arial Narrow"/>
                <a:cs typeface="Arial Narrow"/>
              </a:rPr>
              <a:t> 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командных,</a:t>
            </a:r>
            <a:r>
              <a:rPr sz="1800" spc="135" dirty="0">
                <a:solidFill>
                  <a:srgbClr val="1C2043"/>
                </a:solidFill>
                <a:latin typeface="Arial Narrow"/>
                <a:cs typeface="Arial Narrow"/>
              </a:rPr>
              <a:t> 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исследовательских,</a:t>
            </a:r>
            <a:r>
              <a:rPr sz="1800" spc="125" dirty="0">
                <a:solidFill>
                  <a:srgbClr val="1C2043"/>
                </a:solidFill>
                <a:latin typeface="Arial Narrow"/>
                <a:cs typeface="Arial Narrow"/>
              </a:rPr>
              <a:t> 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творческих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работ,</a:t>
            </a:r>
            <a:r>
              <a:rPr sz="1800" spc="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самоанализа</a:t>
            </a:r>
            <a:r>
              <a:rPr sz="1800" spc="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800" spc="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самооценки,</a:t>
            </a:r>
            <a:r>
              <a:rPr sz="1800" spc="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взаимооценки,</a:t>
            </a:r>
            <a:r>
              <a:rPr sz="1800" spc="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наблюдения,</a:t>
            </a:r>
            <a:r>
              <a:rPr sz="1800" spc="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испытаний</a:t>
            </a:r>
            <a:r>
              <a:rPr sz="1800" spc="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или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тестов,</a:t>
            </a:r>
            <a:r>
              <a:rPr sz="1800" spc="28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динамических</a:t>
            </a:r>
            <a:r>
              <a:rPr sz="1800" spc="30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показателей</a:t>
            </a:r>
            <a:r>
              <a:rPr sz="1800" spc="29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освоения</a:t>
            </a:r>
            <a:r>
              <a:rPr sz="1800" spc="30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навыков</a:t>
            </a:r>
            <a:r>
              <a:rPr sz="1800" spc="28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800" spc="29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знаний,</a:t>
            </a:r>
            <a:r>
              <a:rPr sz="1800" spc="29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1800" spc="30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том</a:t>
            </a:r>
            <a:r>
              <a:rPr sz="1800" spc="29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числе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формируемых</a:t>
            </a:r>
            <a:r>
              <a:rPr sz="18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с</a:t>
            </a:r>
            <a:r>
              <a:rPr sz="1800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использованием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цифровых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технологий;</a:t>
            </a:r>
            <a:endParaRPr sz="1800">
              <a:latin typeface="Arial Narrow"/>
              <a:cs typeface="Arial Narrow"/>
            </a:endParaRPr>
          </a:p>
          <a:p>
            <a:pPr marL="184785" indent="-172720" algn="just">
              <a:lnSpc>
                <a:spcPct val="100000"/>
              </a:lnSpc>
              <a:spcBef>
                <a:spcPts val="15"/>
              </a:spcBef>
              <a:buChar char="•"/>
              <a:tabLst>
                <a:tab pos="185420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предусматривать</a:t>
            </a:r>
            <a:r>
              <a:rPr sz="18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оценку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динамики</a:t>
            </a:r>
            <a:r>
              <a:rPr sz="18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учебных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достижений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учеников;</a:t>
            </a:r>
            <a:endParaRPr sz="1800">
              <a:latin typeface="Arial Narrow"/>
              <a:cs typeface="Arial Narrow"/>
            </a:endParaRPr>
          </a:p>
          <a:p>
            <a:pPr marL="184785" marR="5080" indent="-172720" algn="just">
              <a:lnSpc>
                <a:spcPts val="1860"/>
              </a:lnSpc>
              <a:spcBef>
                <a:spcPts val="325"/>
              </a:spcBef>
              <a:buChar char="•"/>
              <a:tabLst>
                <a:tab pos="185420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обеспечивать</a:t>
            </a:r>
            <a:r>
              <a:rPr sz="1800" spc="39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возможность</a:t>
            </a:r>
            <a:r>
              <a:rPr sz="1800" spc="38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получения</a:t>
            </a:r>
            <a:r>
              <a:rPr sz="1800" spc="39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объективной</a:t>
            </a:r>
            <a:r>
              <a:rPr sz="1800" spc="39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информации</a:t>
            </a:r>
            <a:r>
              <a:rPr sz="1800" spc="409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</a:t>
            </a:r>
            <a:r>
              <a:rPr sz="1800" spc="39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качестве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подготовки</a:t>
            </a:r>
            <a:r>
              <a:rPr sz="1800" spc="459" dirty="0">
                <a:solidFill>
                  <a:srgbClr val="1C2043"/>
                </a:solidFill>
                <a:latin typeface="Arial Narrow"/>
                <a:cs typeface="Arial Narrow"/>
              </a:rPr>
              <a:t> 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учеников</a:t>
            </a:r>
            <a:r>
              <a:rPr sz="1800" spc="455" dirty="0">
                <a:solidFill>
                  <a:srgbClr val="1C2043"/>
                </a:solidFill>
                <a:latin typeface="Arial Narrow"/>
                <a:cs typeface="Arial Narrow"/>
              </a:rPr>
              <a:t> 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1800" spc="465" dirty="0">
                <a:solidFill>
                  <a:srgbClr val="1C2043"/>
                </a:solidFill>
                <a:latin typeface="Arial Narrow"/>
                <a:cs typeface="Arial Narrow"/>
              </a:rPr>
              <a:t> 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интересах</a:t>
            </a:r>
            <a:r>
              <a:rPr sz="1800" spc="470" dirty="0">
                <a:solidFill>
                  <a:srgbClr val="1C2043"/>
                </a:solidFill>
                <a:latin typeface="Arial Narrow"/>
                <a:cs typeface="Arial Narrow"/>
              </a:rPr>
              <a:t> 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всех</a:t>
            </a:r>
            <a:r>
              <a:rPr sz="1800" spc="459" dirty="0">
                <a:solidFill>
                  <a:srgbClr val="1C2043"/>
                </a:solidFill>
                <a:latin typeface="Arial Narrow"/>
                <a:cs typeface="Arial Narrow"/>
              </a:rPr>
              <a:t> 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участников</a:t>
            </a:r>
            <a:r>
              <a:rPr sz="1800" spc="465" dirty="0">
                <a:solidFill>
                  <a:srgbClr val="1C2043"/>
                </a:solidFill>
                <a:latin typeface="Arial Narrow"/>
                <a:cs typeface="Arial Narrow"/>
              </a:rPr>
              <a:t> 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образовательных отношений.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357371" y="284988"/>
            <a:ext cx="5398135" cy="401320"/>
          </a:xfrm>
          <a:prstGeom prst="rect">
            <a:avLst/>
          </a:prstGeom>
          <a:solidFill>
            <a:srgbClr val="FFDFAB"/>
          </a:solidFill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2000" dirty="0"/>
              <a:t>Подготовить</a:t>
            </a:r>
            <a:r>
              <a:rPr sz="2000" spc="-50" dirty="0"/>
              <a:t> </a:t>
            </a:r>
            <a:r>
              <a:rPr sz="2000" dirty="0"/>
              <a:t>раздел</a:t>
            </a:r>
            <a:r>
              <a:rPr sz="2000" spc="-55" dirty="0"/>
              <a:t> </a:t>
            </a:r>
            <a:r>
              <a:rPr sz="2000" dirty="0"/>
              <a:t>«Планируемые</a:t>
            </a:r>
            <a:r>
              <a:rPr sz="2000" spc="-45" dirty="0"/>
              <a:t> </a:t>
            </a:r>
            <a:r>
              <a:rPr sz="2000" spc="-10" dirty="0"/>
              <a:t>результаты»</a:t>
            </a:r>
            <a:endParaRPr sz="2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5518" y="5215890"/>
            <a:ext cx="6643370" cy="923925"/>
          </a:xfrm>
          <a:custGeom>
            <a:avLst/>
            <a:gdLst/>
            <a:ahLst/>
            <a:cxnLst/>
            <a:rect l="l" t="t" r="r" b="b"/>
            <a:pathLst>
              <a:path w="6643370" h="923925">
                <a:moveTo>
                  <a:pt x="6643116" y="0"/>
                </a:moveTo>
                <a:lnTo>
                  <a:pt x="0" y="0"/>
                </a:lnTo>
                <a:lnTo>
                  <a:pt x="0" y="923544"/>
                </a:lnTo>
                <a:lnTo>
                  <a:pt x="6643116" y="923544"/>
                </a:lnTo>
                <a:lnTo>
                  <a:pt x="6643116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43884" y="284988"/>
            <a:ext cx="5157470" cy="401320"/>
          </a:xfrm>
          <a:prstGeom prst="rect">
            <a:avLst/>
          </a:prstGeom>
          <a:solidFill>
            <a:srgbClr val="FFDFAB"/>
          </a:solidFill>
        </p:spPr>
        <p:txBody>
          <a:bodyPr vert="horz" wrap="square" lIns="0" tIns="406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0"/>
              </a:spcBef>
            </a:pPr>
            <a:r>
              <a:rPr sz="2000" dirty="0"/>
              <a:t>Содержание</a:t>
            </a:r>
            <a:r>
              <a:rPr sz="2000" spc="-60" dirty="0"/>
              <a:t> </a:t>
            </a:r>
            <a:r>
              <a:rPr sz="2000" dirty="0"/>
              <a:t>учебного</a:t>
            </a:r>
            <a:r>
              <a:rPr sz="2000" spc="-55" dirty="0"/>
              <a:t> </a:t>
            </a:r>
            <a:r>
              <a:rPr sz="2000" dirty="0"/>
              <a:t>предмета,</a:t>
            </a:r>
            <a:r>
              <a:rPr sz="2000" spc="-65" dirty="0"/>
              <a:t> </a:t>
            </a:r>
            <a:r>
              <a:rPr sz="2000" dirty="0"/>
              <a:t>курса,</a:t>
            </a:r>
            <a:r>
              <a:rPr sz="2000" spc="-35" dirty="0"/>
              <a:t> </a:t>
            </a:r>
            <a:r>
              <a:rPr sz="2000" spc="-10" dirty="0"/>
              <a:t>модуля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357377" y="1215389"/>
            <a:ext cx="3644265" cy="646430"/>
          </a:xfrm>
          <a:prstGeom prst="rect">
            <a:avLst/>
          </a:prstGeom>
          <a:solidFill>
            <a:srgbClr val="F3F3F3"/>
          </a:solidFill>
          <a:ln w="28575">
            <a:solidFill>
              <a:srgbClr val="043C56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Описать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разделы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и/или</a:t>
            </a:r>
            <a:r>
              <a:rPr sz="1800" b="1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spc="-20" dirty="0">
                <a:solidFill>
                  <a:srgbClr val="1C2043"/>
                </a:solidFill>
                <a:latin typeface="Arial Narrow"/>
                <a:cs typeface="Arial Narrow"/>
              </a:rPr>
              <a:t>темы</a:t>
            </a:r>
            <a:endParaRPr sz="18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учебного</a:t>
            </a:r>
            <a:r>
              <a:rPr sz="18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предмета,</a:t>
            </a:r>
            <a:r>
              <a:rPr sz="1800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модуля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или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курса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6615" y="1929383"/>
            <a:ext cx="3644265" cy="1754505"/>
          </a:xfrm>
          <a:prstGeom prst="rect">
            <a:avLst/>
          </a:prstGeom>
          <a:solidFill>
            <a:srgbClr val="DFF4F6"/>
          </a:solidFill>
        </p:spPr>
        <p:txBody>
          <a:bodyPr vert="horz" wrap="square" lIns="0" tIns="41275" rIns="0" bIns="0" rtlCol="0">
            <a:spAutoFit/>
          </a:bodyPr>
          <a:lstStyle/>
          <a:p>
            <a:pPr marL="265430" marR="193675" indent="-173990">
              <a:lnSpc>
                <a:spcPct val="100000"/>
              </a:lnSpc>
              <a:spcBef>
                <a:spcPts val="325"/>
              </a:spcBef>
              <a:buFont typeface="Wingdings"/>
              <a:buChar char=""/>
              <a:tabLst>
                <a:tab pos="266065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содержательный раздел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примерной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ООП </a:t>
            </a:r>
            <a:r>
              <a:rPr sz="1800" spc="-50" dirty="0">
                <a:solidFill>
                  <a:srgbClr val="1C2043"/>
                </a:solidFill>
                <a:latin typeface="Arial Narrow"/>
                <a:cs typeface="Arial Narrow"/>
              </a:rPr>
              <a:t>;</a:t>
            </a:r>
            <a:endParaRPr sz="1800">
              <a:latin typeface="Arial Narrow"/>
              <a:cs typeface="Arial Narrow"/>
            </a:endParaRPr>
          </a:p>
          <a:p>
            <a:pPr marL="265430" marR="447040" indent="-173990">
              <a:lnSpc>
                <a:spcPct val="100000"/>
              </a:lnSpc>
              <a:buFont typeface="Wingdings"/>
              <a:buChar char=""/>
              <a:tabLst>
                <a:tab pos="266065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описание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из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программ,</a:t>
            </a:r>
            <a:r>
              <a:rPr sz="18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которые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предлагают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авторы</a:t>
            </a:r>
            <a:r>
              <a:rPr sz="18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учебников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из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федерального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перечня;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44517" y="1215389"/>
            <a:ext cx="4572000" cy="646430"/>
          </a:xfrm>
          <a:prstGeom prst="rect">
            <a:avLst/>
          </a:prstGeom>
          <a:solidFill>
            <a:srgbClr val="F3F3F3"/>
          </a:solidFill>
          <a:ln w="28575">
            <a:solidFill>
              <a:srgbClr val="043C56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Учесть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содержании</a:t>
            </a:r>
            <a:r>
              <a:rPr sz="18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рабочих</a:t>
            </a:r>
            <a:r>
              <a:rPr sz="1800" spc="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программ</a:t>
            </a:r>
            <a:endParaRPr sz="18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концепции</a:t>
            </a:r>
            <a:r>
              <a:rPr sz="1800" b="1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преподавания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учебных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 предметов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.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43755" y="1929383"/>
            <a:ext cx="4572000" cy="1754505"/>
          </a:xfrm>
          <a:prstGeom prst="rect">
            <a:avLst/>
          </a:prstGeom>
          <a:solidFill>
            <a:srgbClr val="DFF4F6"/>
          </a:solidFill>
        </p:spPr>
        <p:txBody>
          <a:bodyPr vert="horz" wrap="square" lIns="0" tIns="412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Всего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утвердили</a:t>
            </a:r>
            <a:r>
              <a:rPr sz="1800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13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концепций:</a:t>
            </a:r>
            <a:endParaRPr sz="1800">
              <a:latin typeface="Arial Narrow"/>
              <a:cs typeface="Arial Narrow"/>
            </a:endParaRPr>
          </a:p>
          <a:p>
            <a:pPr marL="91440" marR="130810">
              <a:lnSpc>
                <a:spcPct val="100000"/>
              </a:lnSpc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по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истории России,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химии,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физике,</a:t>
            </a:r>
            <a:r>
              <a:rPr sz="18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астрономии,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обществознанию, географии, ОБЖ,</a:t>
            </a:r>
            <a:r>
              <a:rPr sz="18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физкультуре,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искусству,</a:t>
            </a:r>
            <a:r>
              <a:rPr sz="1800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технологии,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русскому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языку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50" dirty="0">
                <a:solidFill>
                  <a:srgbClr val="1C2043"/>
                </a:solidFill>
                <a:latin typeface="Arial Narrow"/>
                <a:cs typeface="Arial Narrow"/>
              </a:rPr>
              <a:t>и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литературе,</a:t>
            </a:r>
            <a:r>
              <a:rPr sz="1800" spc="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математике, новому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УМК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по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отечественной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истории.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5518" y="4072890"/>
            <a:ext cx="7929880" cy="923925"/>
          </a:xfrm>
          <a:custGeom>
            <a:avLst/>
            <a:gdLst/>
            <a:ahLst/>
            <a:cxnLst/>
            <a:rect l="l" t="t" r="r" b="b"/>
            <a:pathLst>
              <a:path w="7929880" h="923925">
                <a:moveTo>
                  <a:pt x="0" y="923544"/>
                </a:moveTo>
                <a:lnTo>
                  <a:pt x="7929372" y="923544"/>
                </a:lnTo>
                <a:lnTo>
                  <a:pt x="7929372" y="0"/>
                </a:lnTo>
                <a:lnTo>
                  <a:pt x="0" y="0"/>
                </a:lnTo>
                <a:lnTo>
                  <a:pt x="0" y="923544"/>
                </a:lnTo>
                <a:close/>
              </a:path>
            </a:pathLst>
          </a:custGeom>
          <a:ln w="28575">
            <a:solidFill>
              <a:srgbClr val="FFCA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44295" y="4101465"/>
            <a:ext cx="6199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Единственное</a:t>
            </a:r>
            <a:r>
              <a:rPr sz="1800" spc="3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дополнение</a:t>
            </a:r>
            <a:r>
              <a:rPr sz="1800" spc="37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1800" spc="38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общей</a:t>
            </a:r>
            <a:r>
              <a:rPr sz="1800" spc="3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структуре</a:t>
            </a:r>
            <a:r>
              <a:rPr sz="1800" spc="37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рабочих</a:t>
            </a:r>
            <a:r>
              <a:rPr sz="1800" spc="3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программ</a:t>
            </a:r>
            <a:r>
              <a:rPr sz="1800" spc="3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50" dirty="0">
                <a:solidFill>
                  <a:srgbClr val="1C2043"/>
                </a:solidFill>
                <a:latin typeface="Arial Narrow"/>
                <a:cs typeface="Arial Narrow"/>
              </a:rPr>
              <a:t>–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18856" y="4101465"/>
            <a:ext cx="94741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620" algn="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1800" spc="38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рабочих</a:t>
            </a:r>
            <a:endParaRPr sz="1800">
              <a:latin typeface="Arial Narrow"/>
              <a:cs typeface="Arial Narrow"/>
            </a:endParaRPr>
          </a:p>
          <a:p>
            <a:pPr marR="5080" algn="r">
              <a:lnSpc>
                <a:spcPct val="100000"/>
              </a:lnSpc>
            </a:pP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формы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3191" y="4375784"/>
            <a:ext cx="68364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92860" algn="l"/>
                <a:tab pos="2109470" algn="l"/>
                <a:tab pos="3367404" algn="l"/>
                <a:tab pos="4864100" algn="l"/>
                <a:tab pos="6168390" algn="l"/>
              </a:tabLst>
            </a:pP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программах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	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курсов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	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внеурочной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	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деятельности,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	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необходимо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	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указать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проведения</a:t>
            </a:r>
            <a:r>
              <a:rPr sz="1800" b="1" spc="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занятий</a:t>
            </a:r>
            <a:r>
              <a:rPr sz="1800" b="1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с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детьми</a:t>
            </a:r>
            <a:r>
              <a:rPr sz="1800" b="1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(</a:t>
            </a:r>
            <a:r>
              <a:rPr sz="1800" u="sng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п.</a:t>
            </a:r>
            <a:r>
              <a:rPr sz="1800" u="sng" spc="-15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 </a:t>
            </a:r>
            <a:r>
              <a:rPr sz="1800" u="sng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31.1</a:t>
            </a:r>
            <a:r>
              <a:rPr sz="1800" u="sng" spc="10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 </a:t>
            </a:r>
            <a:r>
              <a:rPr sz="1800" u="sng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ФГОС</a:t>
            </a:r>
            <a:r>
              <a:rPr sz="1800" u="sng" spc="-10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 </a:t>
            </a:r>
            <a:r>
              <a:rPr sz="1800" u="sng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НОО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,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u="sng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п.</a:t>
            </a:r>
            <a:r>
              <a:rPr sz="1800" u="sng" spc="-5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 </a:t>
            </a:r>
            <a:r>
              <a:rPr sz="1800" u="sng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32.1</a:t>
            </a:r>
            <a:r>
              <a:rPr sz="1800" u="sng" spc="15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 </a:t>
            </a:r>
            <a:r>
              <a:rPr sz="1800" u="sng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ФГОС</a:t>
            </a:r>
            <a:r>
              <a:rPr sz="1800" u="sng" spc="-10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 </a:t>
            </a:r>
            <a:r>
              <a:rPr sz="1800" u="sng" spc="-20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ООО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)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14718" y="3772090"/>
            <a:ext cx="600075" cy="600075"/>
            <a:chOff x="414718" y="3772090"/>
            <a:chExt cx="600075" cy="600075"/>
          </a:xfrm>
        </p:grpSpPr>
        <p:sp>
          <p:nvSpPr>
            <p:cNvPr id="13" name="object 13"/>
            <p:cNvSpPr/>
            <p:nvPr/>
          </p:nvSpPr>
          <p:spPr>
            <a:xfrm>
              <a:off x="429005" y="3786378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285750" y="0"/>
                  </a:moveTo>
                  <a:lnTo>
                    <a:pt x="239401" y="3738"/>
                  </a:lnTo>
                  <a:lnTo>
                    <a:pt x="195432" y="14563"/>
                  </a:lnTo>
                  <a:lnTo>
                    <a:pt x="154433" y="31886"/>
                  </a:lnTo>
                  <a:lnTo>
                    <a:pt x="116991" y="55120"/>
                  </a:lnTo>
                  <a:lnTo>
                    <a:pt x="83696" y="83677"/>
                  </a:lnTo>
                  <a:lnTo>
                    <a:pt x="55134" y="116970"/>
                  </a:lnTo>
                  <a:lnTo>
                    <a:pt x="31895" y="154411"/>
                  </a:lnTo>
                  <a:lnTo>
                    <a:pt x="14568" y="195413"/>
                  </a:lnTo>
                  <a:lnTo>
                    <a:pt x="3740" y="239388"/>
                  </a:lnTo>
                  <a:lnTo>
                    <a:pt x="0" y="285750"/>
                  </a:lnTo>
                  <a:lnTo>
                    <a:pt x="3740" y="332111"/>
                  </a:lnTo>
                  <a:lnTo>
                    <a:pt x="14568" y="376086"/>
                  </a:lnTo>
                  <a:lnTo>
                    <a:pt x="31895" y="417088"/>
                  </a:lnTo>
                  <a:lnTo>
                    <a:pt x="55134" y="454529"/>
                  </a:lnTo>
                  <a:lnTo>
                    <a:pt x="83696" y="487822"/>
                  </a:lnTo>
                  <a:lnTo>
                    <a:pt x="116991" y="516379"/>
                  </a:lnTo>
                  <a:lnTo>
                    <a:pt x="154433" y="539613"/>
                  </a:lnTo>
                  <a:lnTo>
                    <a:pt x="195432" y="556936"/>
                  </a:lnTo>
                  <a:lnTo>
                    <a:pt x="239401" y="567761"/>
                  </a:lnTo>
                  <a:lnTo>
                    <a:pt x="285750" y="571500"/>
                  </a:lnTo>
                  <a:lnTo>
                    <a:pt x="332098" y="567761"/>
                  </a:lnTo>
                  <a:lnTo>
                    <a:pt x="376067" y="556936"/>
                  </a:lnTo>
                  <a:lnTo>
                    <a:pt x="417066" y="539613"/>
                  </a:lnTo>
                  <a:lnTo>
                    <a:pt x="454508" y="516379"/>
                  </a:lnTo>
                  <a:lnTo>
                    <a:pt x="487803" y="487822"/>
                  </a:lnTo>
                  <a:lnTo>
                    <a:pt x="516365" y="454529"/>
                  </a:lnTo>
                  <a:lnTo>
                    <a:pt x="539604" y="417088"/>
                  </a:lnTo>
                  <a:lnTo>
                    <a:pt x="556931" y="376086"/>
                  </a:lnTo>
                  <a:lnTo>
                    <a:pt x="567759" y="332111"/>
                  </a:lnTo>
                  <a:lnTo>
                    <a:pt x="571500" y="285750"/>
                  </a:lnTo>
                  <a:lnTo>
                    <a:pt x="567759" y="239388"/>
                  </a:lnTo>
                  <a:lnTo>
                    <a:pt x="556931" y="195413"/>
                  </a:lnTo>
                  <a:lnTo>
                    <a:pt x="539604" y="154411"/>
                  </a:lnTo>
                  <a:lnTo>
                    <a:pt x="516365" y="116970"/>
                  </a:lnTo>
                  <a:lnTo>
                    <a:pt x="487803" y="83677"/>
                  </a:lnTo>
                  <a:lnTo>
                    <a:pt x="454508" y="55120"/>
                  </a:lnTo>
                  <a:lnTo>
                    <a:pt x="417066" y="31886"/>
                  </a:lnTo>
                  <a:lnTo>
                    <a:pt x="376067" y="14563"/>
                  </a:lnTo>
                  <a:lnTo>
                    <a:pt x="332098" y="3738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DF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9005" y="3786378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0" y="285750"/>
                  </a:moveTo>
                  <a:lnTo>
                    <a:pt x="3740" y="239388"/>
                  </a:lnTo>
                  <a:lnTo>
                    <a:pt x="14568" y="195413"/>
                  </a:lnTo>
                  <a:lnTo>
                    <a:pt x="31895" y="154411"/>
                  </a:lnTo>
                  <a:lnTo>
                    <a:pt x="55134" y="116970"/>
                  </a:lnTo>
                  <a:lnTo>
                    <a:pt x="83696" y="83677"/>
                  </a:lnTo>
                  <a:lnTo>
                    <a:pt x="116991" y="55120"/>
                  </a:lnTo>
                  <a:lnTo>
                    <a:pt x="154433" y="31886"/>
                  </a:lnTo>
                  <a:lnTo>
                    <a:pt x="195432" y="14563"/>
                  </a:lnTo>
                  <a:lnTo>
                    <a:pt x="239401" y="3738"/>
                  </a:lnTo>
                  <a:lnTo>
                    <a:pt x="285750" y="0"/>
                  </a:lnTo>
                  <a:lnTo>
                    <a:pt x="332098" y="3738"/>
                  </a:lnTo>
                  <a:lnTo>
                    <a:pt x="376067" y="14563"/>
                  </a:lnTo>
                  <a:lnTo>
                    <a:pt x="417066" y="31886"/>
                  </a:lnTo>
                  <a:lnTo>
                    <a:pt x="454508" y="55120"/>
                  </a:lnTo>
                  <a:lnTo>
                    <a:pt x="487803" y="83677"/>
                  </a:lnTo>
                  <a:lnTo>
                    <a:pt x="516365" y="116970"/>
                  </a:lnTo>
                  <a:lnTo>
                    <a:pt x="539604" y="154411"/>
                  </a:lnTo>
                  <a:lnTo>
                    <a:pt x="556931" y="195413"/>
                  </a:lnTo>
                  <a:lnTo>
                    <a:pt x="567759" y="239388"/>
                  </a:lnTo>
                  <a:lnTo>
                    <a:pt x="571500" y="285750"/>
                  </a:lnTo>
                  <a:lnTo>
                    <a:pt x="567759" y="332111"/>
                  </a:lnTo>
                  <a:lnTo>
                    <a:pt x="556931" y="376086"/>
                  </a:lnTo>
                  <a:lnTo>
                    <a:pt x="539604" y="417088"/>
                  </a:lnTo>
                  <a:lnTo>
                    <a:pt x="516365" y="454529"/>
                  </a:lnTo>
                  <a:lnTo>
                    <a:pt x="487803" y="487822"/>
                  </a:lnTo>
                  <a:lnTo>
                    <a:pt x="454508" y="516379"/>
                  </a:lnTo>
                  <a:lnTo>
                    <a:pt x="417066" y="539613"/>
                  </a:lnTo>
                  <a:lnTo>
                    <a:pt x="376067" y="556936"/>
                  </a:lnTo>
                  <a:lnTo>
                    <a:pt x="332098" y="567761"/>
                  </a:lnTo>
                  <a:lnTo>
                    <a:pt x="285750" y="571500"/>
                  </a:lnTo>
                  <a:lnTo>
                    <a:pt x="239401" y="567761"/>
                  </a:lnTo>
                  <a:lnTo>
                    <a:pt x="195432" y="556936"/>
                  </a:lnTo>
                  <a:lnTo>
                    <a:pt x="154433" y="539613"/>
                  </a:lnTo>
                  <a:lnTo>
                    <a:pt x="116991" y="516379"/>
                  </a:lnTo>
                  <a:lnTo>
                    <a:pt x="83696" y="487822"/>
                  </a:lnTo>
                  <a:lnTo>
                    <a:pt x="55134" y="454529"/>
                  </a:lnTo>
                  <a:lnTo>
                    <a:pt x="31895" y="417088"/>
                  </a:lnTo>
                  <a:lnTo>
                    <a:pt x="14568" y="376086"/>
                  </a:lnTo>
                  <a:lnTo>
                    <a:pt x="3740" y="332111"/>
                  </a:lnTo>
                  <a:lnTo>
                    <a:pt x="0" y="285750"/>
                  </a:lnTo>
                  <a:close/>
                </a:path>
              </a:pathLst>
            </a:custGeom>
            <a:ln w="28575">
              <a:solidFill>
                <a:srgbClr val="FFCA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63041" y="3909441"/>
            <a:ext cx="10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C2043"/>
                </a:solidFill>
                <a:latin typeface="Arial Black"/>
                <a:cs typeface="Arial Black"/>
              </a:rPr>
              <a:t>!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  <p:sp>
        <p:nvSpPr>
          <p:cNvPr id="16" name="object 16"/>
          <p:cNvSpPr txBox="1"/>
          <p:nvPr/>
        </p:nvSpPr>
        <p:spPr>
          <a:xfrm>
            <a:off x="715518" y="5215890"/>
            <a:ext cx="6643370" cy="923925"/>
          </a:xfrm>
          <a:prstGeom prst="rect">
            <a:avLst/>
          </a:prstGeom>
          <a:ln w="28575">
            <a:solidFill>
              <a:srgbClr val="5DC9D1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0170" marR="83820" algn="just">
              <a:lnSpc>
                <a:spcPct val="100000"/>
              </a:lnSpc>
              <a:spcBef>
                <a:spcPts val="325"/>
              </a:spcBef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По</a:t>
            </a:r>
            <a:r>
              <a:rPr sz="1800" spc="1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желанию</a:t>
            </a:r>
            <a:r>
              <a:rPr sz="1800" spc="18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можно</a:t>
            </a:r>
            <a:r>
              <a:rPr sz="1800" spc="1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приложить</a:t>
            </a:r>
            <a:r>
              <a:rPr sz="1800" spc="18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1800" spc="20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рабочей</a:t>
            </a:r>
            <a:r>
              <a:rPr sz="1800" spc="18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программе</a:t>
            </a:r>
            <a:r>
              <a:rPr sz="1800" spc="18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дополнительные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материалы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.</a:t>
            </a:r>
            <a:r>
              <a:rPr sz="1800" spc="2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Например,</a:t>
            </a:r>
            <a:r>
              <a:rPr sz="1800" spc="2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перечень</a:t>
            </a:r>
            <a:r>
              <a:rPr sz="1800" spc="2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оценочных,</a:t>
            </a:r>
            <a:r>
              <a:rPr sz="1800" spc="254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учебных</a:t>
            </a:r>
            <a:r>
              <a:rPr sz="1800" spc="2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800" spc="254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методических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материалов,</a:t>
            </a:r>
            <a:r>
              <a:rPr sz="18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которые</a:t>
            </a:r>
            <a:r>
              <a:rPr sz="1800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планирует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использовать</a:t>
            </a:r>
            <a:r>
              <a:rPr sz="1800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работе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0" y="284988"/>
            <a:ext cx="5303520" cy="401320"/>
          </a:xfrm>
          <a:prstGeom prst="rect">
            <a:avLst/>
          </a:prstGeom>
          <a:solidFill>
            <a:srgbClr val="FFDFAB"/>
          </a:solidFill>
        </p:spPr>
        <p:txBody>
          <a:bodyPr vert="horz" wrap="square" lIns="0" tIns="40640" rIns="0" bIns="0" rtlCol="0">
            <a:spAutoFit/>
          </a:bodyPr>
          <a:lstStyle/>
          <a:p>
            <a:pPr marL="2400935">
              <a:lnSpc>
                <a:spcPct val="100000"/>
              </a:lnSpc>
              <a:spcBef>
                <a:spcPts val="320"/>
              </a:spcBef>
            </a:pPr>
            <a:r>
              <a:rPr sz="2000" b="0" dirty="0">
                <a:latin typeface="Arial Narrow"/>
                <a:cs typeface="Arial Narrow"/>
              </a:rPr>
              <a:t>Тематическое</a:t>
            </a:r>
            <a:r>
              <a:rPr sz="2000" b="0" spc="-70" dirty="0">
                <a:latin typeface="Arial Narrow"/>
                <a:cs typeface="Arial Narrow"/>
              </a:rPr>
              <a:t> </a:t>
            </a:r>
            <a:r>
              <a:rPr sz="2000" b="0" spc="-10" dirty="0">
                <a:latin typeface="Arial Narrow"/>
                <a:cs typeface="Arial Narrow"/>
              </a:rPr>
              <a:t>планирование</a:t>
            </a:r>
            <a:endParaRPr sz="20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14718" y="1009078"/>
            <a:ext cx="8316595" cy="1626235"/>
            <a:chOff x="414718" y="1009078"/>
            <a:chExt cx="8316595" cy="1626235"/>
          </a:xfrm>
        </p:grpSpPr>
        <p:sp>
          <p:nvSpPr>
            <p:cNvPr id="4" name="object 4"/>
            <p:cNvSpPr/>
            <p:nvPr/>
          </p:nvSpPr>
          <p:spPr>
            <a:xfrm>
              <a:off x="429005" y="1259586"/>
              <a:ext cx="8288020" cy="1361440"/>
            </a:xfrm>
            <a:custGeom>
              <a:avLst/>
              <a:gdLst/>
              <a:ahLst/>
              <a:cxnLst/>
              <a:rect l="l" t="t" r="r" b="b"/>
              <a:pathLst>
                <a:path w="8288020" h="1361439">
                  <a:moveTo>
                    <a:pt x="8287511" y="0"/>
                  </a:moveTo>
                  <a:lnTo>
                    <a:pt x="0" y="0"/>
                  </a:lnTo>
                  <a:lnTo>
                    <a:pt x="0" y="1360932"/>
                  </a:lnTo>
                  <a:lnTo>
                    <a:pt x="8287511" y="1360932"/>
                  </a:lnTo>
                  <a:lnTo>
                    <a:pt x="8287511" y="0"/>
                  </a:lnTo>
                  <a:close/>
                </a:path>
              </a:pathLst>
            </a:custGeom>
            <a:solidFill>
              <a:srgbClr val="FFEB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9005" y="1259586"/>
              <a:ext cx="8288020" cy="1361440"/>
            </a:xfrm>
            <a:custGeom>
              <a:avLst/>
              <a:gdLst/>
              <a:ahLst/>
              <a:cxnLst/>
              <a:rect l="l" t="t" r="r" b="b"/>
              <a:pathLst>
                <a:path w="8288020" h="1361439">
                  <a:moveTo>
                    <a:pt x="0" y="1360932"/>
                  </a:moveTo>
                  <a:lnTo>
                    <a:pt x="8287511" y="1360932"/>
                  </a:lnTo>
                  <a:lnTo>
                    <a:pt x="8287511" y="0"/>
                  </a:lnTo>
                  <a:lnTo>
                    <a:pt x="0" y="0"/>
                  </a:lnTo>
                  <a:lnTo>
                    <a:pt x="0" y="1360932"/>
                  </a:lnTo>
                  <a:close/>
                </a:path>
              </a:pathLst>
            </a:custGeom>
            <a:ln w="28575">
              <a:solidFill>
                <a:srgbClr val="FFCA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3533" y="1023366"/>
              <a:ext cx="6794500" cy="472440"/>
            </a:xfrm>
            <a:custGeom>
              <a:avLst/>
              <a:gdLst/>
              <a:ahLst/>
              <a:cxnLst/>
              <a:rect l="l" t="t" r="r" b="b"/>
              <a:pathLst>
                <a:path w="6794500" h="472440">
                  <a:moveTo>
                    <a:pt x="6715252" y="0"/>
                  </a:moveTo>
                  <a:lnTo>
                    <a:pt x="78740" y="0"/>
                  </a:lnTo>
                  <a:lnTo>
                    <a:pt x="48091" y="6195"/>
                  </a:lnTo>
                  <a:lnTo>
                    <a:pt x="23063" y="23082"/>
                  </a:lnTo>
                  <a:lnTo>
                    <a:pt x="6188" y="48113"/>
                  </a:lnTo>
                  <a:lnTo>
                    <a:pt x="0" y="78739"/>
                  </a:lnTo>
                  <a:lnTo>
                    <a:pt x="0" y="393700"/>
                  </a:lnTo>
                  <a:lnTo>
                    <a:pt x="6188" y="424326"/>
                  </a:lnTo>
                  <a:lnTo>
                    <a:pt x="23063" y="449357"/>
                  </a:lnTo>
                  <a:lnTo>
                    <a:pt x="48091" y="466244"/>
                  </a:lnTo>
                  <a:lnTo>
                    <a:pt x="78740" y="472439"/>
                  </a:lnTo>
                  <a:lnTo>
                    <a:pt x="6715252" y="472439"/>
                  </a:lnTo>
                  <a:lnTo>
                    <a:pt x="6745878" y="466244"/>
                  </a:lnTo>
                  <a:lnTo>
                    <a:pt x="6770909" y="449357"/>
                  </a:lnTo>
                  <a:lnTo>
                    <a:pt x="6787796" y="424326"/>
                  </a:lnTo>
                  <a:lnTo>
                    <a:pt x="6793992" y="393700"/>
                  </a:lnTo>
                  <a:lnTo>
                    <a:pt x="6793992" y="78739"/>
                  </a:lnTo>
                  <a:lnTo>
                    <a:pt x="6787796" y="48113"/>
                  </a:lnTo>
                  <a:lnTo>
                    <a:pt x="6770909" y="23082"/>
                  </a:lnTo>
                  <a:lnTo>
                    <a:pt x="6745878" y="6195"/>
                  </a:lnTo>
                  <a:lnTo>
                    <a:pt x="6715252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43533" y="1023366"/>
              <a:ext cx="6794500" cy="472440"/>
            </a:xfrm>
            <a:custGeom>
              <a:avLst/>
              <a:gdLst/>
              <a:ahLst/>
              <a:cxnLst/>
              <a:rect l="l" t="t" r="r" b="b"/>
              <a:pathLst>
                <a:path w="6794500" h="472440">
                  <a:moveTo>
                    <a:pt x="0" y="78739"/>
                  </a:moveTo>
                  <a:lnTo>
                    <a:pt x="6188" y="48113"/>
                  </a:lnTo>
                  <a:lnTo>
                    <a:pt x="23063" y="23082"/>
                  </a:lnTo>
                  <a:lnTo>
                    <a:pt x="48091" y="6195"/>
                  </a:lnTo>
                  <a:lnTo>
                    <a:pt x="78740" y="0"/>
                  </a:lnTo>
                  <a:lnTo>
                    <a:pt x="6715252" y="0"/>
                  </a:lnTo>
                  <a:lnTo>
                    <a:pt x="6745878" y="6195"/>
                  </a:lnTo>
                  <a:lnTo>
                    <a:pt x="6770909" y="23082"/>
                  </a:lnTo>
                  <a:lnTo>
                    <a:pt x="6787796" y="48113"/>
                  </a:lnTo>
                  <a:lnTo>
                    <a:pt x="6793992" y="78739"/>
                  </a:lnTo>
                  <a:lnTo>
                    <a:pt x="6793992" y="393700"/>
                  </a:lnTo>
                  <a:lnTo>
                    <a:pt x="6787796" y="424326"/>
                  </a:lnTo>
                  <a:lnTo>
                    <a:pt x="6770909" y="449357"/>
                  </a:lnTo>
                  <a:lnTo>
                    <a:pt x="6745878" y="466244"/>
                  </a:lnTo>
                  <a:lnTo>
                    <a:pt x="6715252" y="472439"/>
                  </a:lnTo>
                  <a:lnTo>
                    <a:pt x="78740" y="472439"/>
                  </a:lnTo>
                  <a:lnTo>
                    <a:pt x="48091" y="466244"/>
                  </a:lnTo>
                  <a:lnTo>
                    <a:pt x="23063" y="449357"/>
                  </a:lnTo>
                  <a:lnTo>
                    <a:pt x="6188" y="424326"/>
                  </a:lnTo>
                  <a:lnTo>
                    <a:pt x="0" y="393700"/>
                  </a:lnTo>
                  <a:lnTo>
                    <a:pt x="0" y="78739"/>
                  </a:lnTo>
                  <a:close/>
                </a:path>
              </a:pathLst>
            </a:custGeom>
            <a:ln w="28574">
              <a:solidFill>
                <a:srgbClr val="E7B8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14718" y="2700718"/>
            <a:ext cx="8316595" cy="447675"/>
            <a:chOff x="414718" y="2700718"/>
            <a:chExt cx="8316595" cy="447675"/>
          </a:xfrm>
        </p:grpSpPr>
        <p:sp>
          <p:nvSpPr>
            <p:cNvPr id="9" name="object 9"/>
            <p:cNvSpPr/>
            <p:nvPr/>
          </p:nvSpPr>
          <p:spPr>
            <a:xfrm>
              <a:off x="429005" y="2715005"/>
              <a:ext cx="8288020" cy="419100"/>
            </a:xfrm>
            <a:custGeom>
              <a:avLst/>
              <a:gdLst/>
              <a:ahLst/>
              <a:cxnLst/>
              <a:rect l="l" t="t" r="r" b="b"/>
              <a:pathLst>
                <a:path w="8288020" h="419100">
                  <a:moveTo>
                    <a:pt x="8217662" y="0"/>
                  </a:moveTo>
                  <a:lnTo>
                    <a:pt x="69850" y="0"/>
                  </a:lnTo>
                  <a:lnTo>
                    <a:pt x="42658" y="5484"/>
                  </a:lnTo>
                  <a:lnTo>
                    <a:pt x="20456" y="20447"/>
                  </a:lnTo>
                  <a:lnTo>
                    <a:pt x="5488" y="42648"/>
                  </a:lnTo>
                  <a:lnTo>
                    <a:pt x="0" y="69850"/>
                  </a:lnTo>
                  <a:lnTo>
                    <a:pt x="0" y="349250"/>
                  </a:lnTo>
                  <a:lnTo>
                    <a:pt x="5488" y="376451"/>
                  </a:lnTo>
                  <a:lnTo>
                    <a:pt x="20456" y="398652"/>
                  </a:lnTo>
                  <a:lnTo>
                    <a:pt x="42658" y="413615"/>
                  </a:lnTo>
                  <a:lnTo>
                    <a:pt x="69850" y="419100"/>
                  </a:lnTo>
                  <a:lnTo>
                    <a:pt x="8217662" y="419100"/>
                  </a:lnTo>
                  <a:lnTo>
                    <a:pt x="8244863" y="413615"/>
                  </a:lnTo>
                  <a:lnTo>
                    <a:pt x="8267065" y="398653"/>
                  </a:lnTo>
                  <a:lnTo>
                    <a:pt x="8282027" y="376451"/>
                  </a:lnTo>
                  <a:lnTo>
                    <a:pt x="8287512" y="349250"/>
                  </a:lnTo>
                  <a:lnTo>
                    <a:pt x="8287512" y="69850"/>
                  </a:lnTo>
                  <a:lnTo>
                    <a:pt x="8282027" y="42648"/>
                  </a:lnTo>
                  <a:lnTo>
                    <a:pt x="8267065" y="20447"/>
                  </a:lnTo>
                  <a:lnTo>
                    <a:pt x="8244863" y="5484"/>
                  </a:lnTo>
                  <a:lnTo>
                    <a:pt x="8217662" y="0"/>
                  </a:lnTo>
                  <a:close/>
                </a:path>
              </a:pathLst>
            </a:custGeom>
            <a:solidFill>
              <a:srgbClr val="BDE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9005" y="2715005"/>
              <a:ext cx="8288020" cy="419100"/>
            </a:xfrm>
            <a:custGeom>
              <a:avLst/>
              <a:gdLst/>
              <a:ahLst/>
              <a:cxnLst/>
              <a:rect l="l" t="t" r="r" b="b"/>
              <a:pathLst>
                <a:path w="8288020" h="419100">
                  <a:moveTo>
                    <a:pt x="0" y="69850"/>
                  </a:moveTo>
                  <a:lnTo>
                    <a:pt x="5488" y="42648"/>
                  </a:lnTo>
                  <a:lnTo>
                    <a:pt x="20456" y="20447"/>
                  </a:lnTo>
                  <a:lnTo>
                    <a:pt x="42658" y="5484"/>
                  </a:lnTo>
                  <a:lnTo>
                    <a:pt x="69850" y="0"/>
                  </a:lnTo>
                  <a:lnTo>
                    <a:pt x="8217662" y="0"/>
                  </a:lnTo>
                  <a:lnTo>
                    <a:pt x="8244863" y="5484"/>
                  </a:lnTo>
                  <a:lnTo>
                    <a:pt x="8267065" y="20447"/>
                  </a:lnTo>
                  <a:lnTo>
                    <a:pt x="8282027" y="42648"/>
                  </a:lnTo>
                  <a:lnTo>
                    <a:pt x="8287512" y="69850"/>
                  </a:lnTo>
                  <a:lnTo>
                    <a:pt x="8287512" y="349250"/>
                  </a:lnTo>
                  <a:lnTo>
                    <a:pt x="8282027" y="376451"/>
                  </a:lnTo>
                  <a:lnTo>
                    <a:pt x="8267065" y="398653"/>
                  </a:lnTo>
                  <a:lnTo>
                    <a:pt x="8244863" y="413615"/>
                  </a:lnTo>
                  <a:lnTo>
                    <a:pt x="8217662" y="419100"/>
                  </a:lnTo>
                  <a:lnTo>
                    <a:pt x="69850" y="419100"/>
                  </a:lnTo>
                  <a:lnTo>
                    <a:pt x="42658" y="413615"/>
                  </a:lnTo>
                  <a:lnTo>
                    <a:pt x="20456" y="398652"/>
                  </a:lnTo>
                  <a:lnTo>
                    <a:pt x="5488" y="376451"/>
                  </a:lnTo>
                  <a:lnTo>
                    <a:pt x="0" y="349250"/>
                  </a:lnTo>
                  <a:lnTo>
                    <a:pt x="0" y="69850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59281" y="1106499"/>
            <a:ext cx="6976109" cy="1949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1600" b="1" spc="-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этом</a:t>
            </a:r>
            <a:r>
              <a:rPr sz="1600" b="1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разделе</a:t>
            </a:r>
            <a:r>
              <a:rPr sz="1600" b="1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учителя</a:t>
            </a:r>
            <a:r>
              <a:rPr sz="1600" b="1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должны</a:t>
            </a:r>
            <a:r>
              <a:rPr sz="1600" b="1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отразить</a:t>
            </a:r>
            <a:r>
              <a:rPr sz="1600" b="1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три</a:t>
            </a:r>
            <a:r>
              <a:rPr sz="1600" b="1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обязательных</a:t>
            </a:r>
            <a:r>
              <a:rPr sz="1600" b="1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элемента:</a:t>
            </a:r>
            <a:endParaRPr sz="1600">
              <a:latin typeface="Arial Narrow"/>
              <a:cs typeface="Arial Narrow"/>
            </a:endParaRPr>
          </a:p>
          <a:p>
            <a:pPr marL="184785" indent="-172720">
              <a:lnSpc>
                <a:spcPct val="100000"/>
              </a:lnSpc>
              <a:spcBef>
                <a:spcPts val="1535"/>
              </a:spcBef>
              <a:buChar char="•"/>
              <a:tabLst>
                <a:tab pos="185420" algn="l"/>
              </a:tabLst>
            </a:pP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перечень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тем,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планируемых</a:t>
            </a:r>
            <a:r>
              <a:rPr sz="16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для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освоения</a:t>
            </a:r>
            <a:r>
              <a:rPr sz="16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учениками;</a:t>
            </a:r>
            <a:endParaRPr sz="1600">
              <a:latin typeface="Arial Narrow"/>
              <a:cs typeface="Arial Narrow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количество</a:t>
            </a:r>
            <a:r>
              <a:rPr sz="16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академических</a:t>
            </a:r>
            <a:r>
              <a:rPr sz="16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часов,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отводимых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на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освоение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каждой</a:t>
            </a:r>
            <a:r>
              <a:rPr sz="16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темы;</a:t>
            </a:r>
            <a:endParaRPr sz="1600">
              <a:latin typeface="Arial Narrow"/>
              <a:cs typeface="Arial Narrow"/>
            </a:endParaRPr>
          </a:p>
          <a:p>
            <a:pPr marL="184785" marR="492759" indent="-172720">
              <a:lnSpc>
                <a:spcPts val="1660"/>
              </a:lnSpc>
              <a:spcBef>
                <a:spcPts val="285"/>
              </a:spcBef>
              <a:buChar char="•"/>
              <a:tabLst>
                <a:tab pos="185420" algn="l"/>
              </a:tabLst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информацию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 об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электронных учебно-методических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материалах,</a:t>
            </a:r>
            <a:r>
              <a:rPr sz="16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которые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можно использовать</a:t>
            </a:r>
            <a:r>
              <a:rPr sz="16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при</a:t>
            </a:r>
            <a:r>
              <a:rPr sz="16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изучении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каждой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темы</a:t>
            </a:r>
            <a:endParaRPr sz="16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Arial Narrow"/>
              <a:cs typeface="Arial Narrow"/>
            </a:endParaRPr>
          </a:p>
          <a:p>
            <a:pPr marL="61594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1600" b="1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качестве</a:t>
            </a:r>
            <a:r>
              <a:rPr sz="1600" b="1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электронных</a:t>
            </a:r>
            <a:r>
              <a:rPr sz="1600" b="1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учебно-методических</a:t>
            </a:r>
            <a:r>
              <a:rPr sz="1600" b="1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материалов</a:t>
            </a:r>
            <a:r>
              <a:rPr sz="1600" b="1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учителя</a:t>
            </a:r>
            <a:r>
              <a:rPr sz="1600" b="1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могут</a:t>
            </a:r>
            <a:r>
              <a:rPr sz="1600" b="1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указать: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14718" y="3240214"/>
            <a:ext cx="2743200" cy="632460"/>
            <a:chOff x="414718" y="3240214"/>
            <a:chExt cx="2743200" cy="632460"/>
          </a:xfrm>
        </p:grpSpPr>
        <p:sp>
          <p:nvSpPr>
            <p:cNvPr id="13" name="object 13"/>
            <p:cNvSpPr/>
            <p:nvPr/>
          </p:nvSpPr>
          <p:spPr>
            <a:xfrm>
              <a:off x="429005" y="3254501"/>
              <a:ext cx="2714625" cy="603885"/>
            </a:xfrm>
            <a:custGeom>
              <a:avLst/>
              <a:gdLst/>
              <a:ahLst/>
              <a:cxnLst/>
              <a:rect l="l" t="t" r="r" b="b"/>
              <a:pathLst>
                <a:path w="2714625" h="603885">
                  <a:moveTo>
                    <a:pt x="2613660" y="0"/>
                  </a:moveTo>
                  <a:lnTo>
                    <a:pt x="100584" y="0"/>
                  </a:lnTo>
                  <a:lnTo>
                    <a:pt x="61432" y="7911"/>
                  </a:lnTo>
                  <a:lnTo>
                    <a:pt x="29460" y="29479"/>
                  </a:lnTo>
                  <a:lnTo>
                    <a:pt x="7904" y="61454"/>
                  </a:lnTo>
                  <a:lnTo>
                    <a:pt x="0" y="100584"/>
                  </a:lnTo>
                  <a:lnTo>
                    <a:pt x="0" y="502920"/>
                  </a:lnTo>
                  <a:lnTo>
                    <a:pt x="7904" y="542049"/>
                  </a:lnTo>
                  <a:lnTo>
                    <a:pt x="29460" y="574024"/>
                  </a:lnTo>
                  <a:lnTo>
                    <a:pt x="61432" y="595592"/>
                  </a:lnTo>
                  <a:lnTo>
                    <a:pt x="100584" y="603504"/>
                  </a:lnTo>
                  <a:lnTo>
                    <a:pt x="2613660" y="603504"/>
                  </a:lnTo>
                  <a:lnTo>
                    <a:pt x="2652789" y="595592"/>
                  </a:lnTo>
                  <a:lnTo>
                    <a:pt x="2684764" y="574024"/>
                  </a:lnTo>
                  <a:lnTo>
                    <a:pt x="2706332" y="542049"/>
                  </a:lnTo>
                  <a:lnTo>
                    <a:pt x="2714244" y="502920"/>
                  </a:lnTo>
                  <a:lnTo>
                    <a:pt x="2714244" y="100584"/>
                  </a:lnTo>
                  <a:lnTo>
                    <a:pt x="2706332" y="61454"/>
                  </a:lnTo>
                  <a:lnTo>
                    <a:pt x="2684764" y="29479"/>
                  </a:lnTo>
                  <a:lnTo>
                    <a:pt x="2652789" y="7911"/>
                  </a:lnTo>
                  <a:lnTo>
                    <a:pt x="2613660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9005" y="3254501"/>
              <a:ext cx="2714625" cy="603885"/>
            </a:xfrm>
            <a:custGeom>
              <a:avLst/>
              <a:gdLst/>
              <a:ahLst/>
              <a:cxnLst/>
              <a:rect l="l" t="t" r="r" b="b"/>
              <a:pathLst>
                <a:path w="2714625" h="603885">
                  <a:moveTo>
                    <a:pt x="0" y="100584"/>
                  </a:moveTo>
                  <a:lnTo>
                    <a:pt x="7904" y="61454"/>
                  </a:lnTo>
                  <a:lnTo>
                    <a:pt x="29460" y="29479"/>
                  </a:lnTo>
                  <a:lnTo>
                    <a:pt x="61432" y="7911"/>
                  </a:lnTo>
                  <a:lnTo>
                    <a:pt x="100584" y="0"/>
                  </a:lnTo>
                  <a:lnTo>
                    <a:pt x="2613660" y="0"/>
                  </a:lnTo>
                  <a:lnTo>
                    <a:pt x="2652789" y="7911"/>
                  </a:lnTo>
                  <a:lnTo>
                    <a:pt x="2684764" y="29479"/>
                  </a:lnTo>
                  <a:lnTo>
                    <a:pt x="2706332" y="61454"/>
                  </a:lnTo>
                  <a:lnTo>
                    <a:pt x="2714244" y="100584"/>
                  </a:lnTo>
                  <a:lnTo>
                    <a:pt x="2714244" y="502920"/>
                  </a:lnTo>
                  <a:lnTo>
                    <a:pt x="2706332" y="542049"/>
                  </a:lnTo>
                  <a:lnTo>
                    <a:pt x="2684764" y="574024"/>
                  </a:lnTo>
                  <a:lnTo>
                    <a:pt x="2652789" y="595592"/>
                  </a:lnTo>
                  <a:lnTo>
                    <a:pt x="2613660" y="603504"/>
                  </a:lnTo>
                  <a:lnTo>
                    <a:pt x="100584" y="603504"/>
                  </a:lnTo>
                  <a:lnTo>
                    <a:pt x="61432" y="595592"/>
                  </a:lnTo>
                  <a:lnTo>
                    <a:pt x="29460" y="574024"/>
                  </a:lnTo>
                  <a:lnTo>
                    <a:pt x="7904" y="542049"/>
                  </a:lnTo>
                  <a:lnTo>
                    <a:pt x="0" y="502920"/>
                  </a:lnTo>
                  <a:lnTo>
                    <a:pt x="0" y="100584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38048" y="3417189"/>
            <a:ext cx="22955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мультимедийные</a:t>
            </a:r>
            <a:r>
              <a:rPr sz="1600" spc="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программы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343846" y="3240214"/>
            <a:ext cx="2743200" cy="632460"/>
            <a:chOff x="3343846" y="3240214"/>
            <a:chExt cx="2743200" cy="632460"/>
          </a:xfrm>
        </p:grpSpPr>
        <p:sp>
          <p:nvSpPr>
            <p:cNvPr id="17" name="object 17"/>
            <p:cNvSpPr/>
            <p:nvPr/>
          </p:nvSpPr>
          <p:spPr>
            <a:xfrm>
              <a:off x="3358134" y="3254501"/>
              <a:ext cx="2714625" cy="603885"/>
            </a:xfrm>
            <a:custGeom>
              <a:avLst/>
              <a:gdLst/>
              <a:ahLst/>
              <a:cxnLst/>
              <a:rect l="l" t="t" r="r" b="b"/>
              <a:pathLst>
                <a:path w="2714625" h="603885">
                  <a:moveTo>
                    <a:pt x="2613660" y="0"/>
                  </a:moveTo>
                  <a:lnTo>
                    <a:pt x="100583" y="0"/>
                  </a:lnTo>
                  <a:lnTo>
                    <a:pt x="61454" y="7911"/>
                  </a:lnTo>
                  <a:lnTo>
                    <a:pt x="29479" y="29479"/>
                  </a:lnTo>
                  <a:lnTo>
                    <a:pt x="7911" y="61454"/>
                  </a:lnTo>
                  <a:lnTo>
                    <a:pt x="0" y="100584"/>
                  </a:lnTo>
                  <a:lnTo>
                    <a:pt x="0" y="502920"/>
                  </a:lnTo>
                  <a:lnTo>
                    <a:pt x="7911" y="542049"/>
                  </a:lnTo>
                  <a:lnTo>
                    <a:pt x="29479" y="574024"/>
                  </a:lnTo>
                  <a:lnTo>
                    <a:pt x="61454" y="595592"/>
                  </a:lnTo>
                  <a:lnTo>
                    <a:pt x="100583" y="603504"/>
                  </a:lnTo>
                  <a:lnTo>
                    <a:pt x="2613660" y="603504"/>
                  </a:lnTo>
                  <a:lnTo>
                    <a:pt x="2652789" y="595592"/>
                  </a:lnTo>
                  <a:lnTo>
                    <a:pt x="2684764" y="574024"/>
                  </a:lnTo>
                  <a:lnTo>
                    <a:pt x="2706332" y="542049"/>
                  </a:lnTo>
                  <a:lnTo>
                    <a:pt x="2714243" y="502920"/>
                  </a:lnTo>
                  <a:lnTo>
                    <a:pt x="2714243" y="100584"/>
                  </a:lnTo>
                  <a:lnTo>
                    <a:pt x="2706332" y="61454"/>
                  </a:lnTo>
                  <a:lnTo>
                    <a:pt x="2684764" y="29479"/>
                  </a:lnTo>
                  <a:lnTo>
                    <a:pt x="2652789" y="7911"/>
                  </a:lnTo>
                  <a:lnTo>
                    <a:pt x="2613660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58134" y="3254501"/>
              <a:ext cx="2714625" cy="603885"/>
            </a:xfrm>
            <a:custGeom>
              <a:avLst/>
              <a:gdLst/>
              <a:ahLst/>
              <a:cxnLst/>
              <a:rect l="l" t="t" r="r" b="b"/>
              <a:pathLst>
                <a:path w="2714625" h="603885">
                  <a:moveTo>
                    <a:pt x="0" y="100584"/>
                  </a:moveTo>
                  <a:lnTo>
                    <a:pt x="7911" y="61454"/>
                  </a:lnTo>
                  <a:lnTo>
                    <a:pt x="29479" y="29479"/>
                  </a:lnTo>
                  <a:lnTo>
                    <a:pt x="61454" y="7911"/>
                  </a:lnTo>
                  <a:lnTo>
                    <a:pt x="100583" y="0"/>
                  </a:lnTo>
                  <a:lnTo>
                    <a:pt x="2613660" y="0"/>
                  </a:lnTo>
                  <a:lnTo>
                    <a:pt x="2652789" y="7911"/>
                  </a:lnTo>
                  <a:lnTo>
                    <a:pt x="2684764" y="29479"/>
                  </a:lnTo>
                  <a:lnTo>
                    <a:pt x="2706332" y="61454"/>
                  </a:lnTo>
                  <a:lnTo>
                    <a:pt x="2714243" y="100584"/>
                  </a:lnTo>
                  <a:lnTo>
                    <a:pt x="2714243" y="502920"/>
                  </a:lnTo>
                  <a:lnTo>
                    <a:pt x="2706332" y="542049"/>
                  </a:lnTo>
                  <a:lnTo>
                    <a:pt x="2684764" y="574024"/>
                  </a:lnTo>
                  <a:lnTo>
                    <a:pt x="2652789" y="595592"/>
                  </a:lnTo>
                  <a:lnTo>
                    <a:pt x="2613660" y="603504"/>
                  </a:lnTo>
                  <a:lnTo>
                    <a:pt x="100583" y="603504"/>
                  </a:lnTo>
                  <a:lnTo>
                    <a:pt x="61454" y="595592"/>
                  </a:lnTo>
                  <a:lnTo>
                    <a:pt x="29479" y="574024"/>
                  </a:lnTo>
                  <a:lnTo>
                    <a:pt x="7911" y="542049"/>
                  </a:lnTo>
                  <a:lnTo>
                    <a:pt x="0" y="502920"/>
                  </a:lnTo>
                  <a:lnTo>
                    <a:pt x="0" y="100584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750309" y="3295269"/>
            <a:ext cx="192976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5785" marR="5080" indent="-55372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электронные</a:t>
            </a:r>
            <a:r>
              <a:rPr sz="1600" spc="-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учебники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и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задачники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344602" y="3240214"/>
            <a:ext cx="2386330" cy="632460"/>
            <a:chOff x="6344602" y="3240214"/>
            <a:chExt cx="2386330" cy="632460"/>
          </a:xfrm>
        </p:grpSpPr>
        <p:sp>
          <p:nvSpPr>
            <p:cNvPr id="21" name="object 21"/>
            <p:cNvSpPr/>
            <p:nvPr/>
          </p:nvSpPr>
          <p:spPr>
            <a:xfrm>
              <a:off x="6358890" y="3254501"/>
              <a:ext cx="2357755" cy="603885"/>
            </a:xfrm>
            <a:custGeom>
              <a:avLst/>
              <a:gdLst/>
              <a:ahLst/>
              <a:cxnLst/>
              <a:rect l="l" t="t" r="r" b="b"/>
              <a:pathLst>
                <a:path w="2357754" h="603885">
                  <a:moveTo>
                    <a:pt x="2257043" y="0"/>
                  </a:moveTo>
                  <a:lnTo>
                    <a:pt x="100584" y="0"/>
                  </a:lnTo>
                  <a:lnTo>
                    <a:pt x="61454" y="7911"/>
                  </a:lnTo>
                  <a:lnTo>
                    <a:pt x="29479" y="29479"/>
                  </a:lnTo>
                  <a:lnTo>
                    <a:pt x="7911" y="61454"/>
                  </a:lnTo>
                  <a:lnTo>
                    <a:pt x="0" y="100584"/>
                  </a:lnTo>
                  <a:lnTo>
                    <a:pt x="0" y="502920"/>
                  </a:lnTo>
                  <a:lnTo>
                    <a:pt x="7911" y="542049"/>
                  </a:lnTo>
                  <a:lnTo>
                    <a:pt x="29479" y="574024"/>
                  </a:lnTo>
                  <a:lnTo>
                    <a:pt x="61454" y="595592"/>
                  </a:lnTo>
                  <a:lnTo>
                    <a:pt x="100584" y="603504"/>
                  </a:lnTo>
                  <a:lnTo>
                    <a:pt x="2257043" y="603504"/>
                  </a:lnTo>
                  <a:lnTo>
                    <a:pt x="2296173" y="595592"/>
                  </a:lnTo>
                  <a:lnTo>
                    <a:pt x="2328148" y="574024"/>
                  </a:lnTo>
                  <a:lnTo>
                    <a:pt x="2349716" y="542049"/>
                  </a:lnTo>
                  <a:lnTo>
                    <a:pt x="2357628" y="502920"/>
                  </a:lnTo>
                  <a:lnTo>
                    <a:pt x="2357628" y="100584"/>
                  </a:lnTo>
                  <a:lnTo>
                    <a:pt x="2349716" y="61454"/>
                  </a:lnTo>
                  <a:lnTo>
                    <a:pt x="2328148" y="29479"/>
                  </a:lnTo>
                  <a:lnTo>
                    <a:pt x="2296173" y="7911"/>
                  </a:lnTo>
                  <a:lnTo>
                    <a:pt x="2257043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58890" y="3254501"/>
              <a:ext cx="2357755" cy="603885"/>
            </a:xfrm>
            <a:custGeom>
              <a:avLst/>
              <a:gdLst/>
              <a:ahLst/>
              <a:cxnLst/>
              <a:rect l="l" t="t" r="r" b="b"/>
              <a:pathLst>
                <a:path w="2357754" h="603885">
                  <a:moveTo>
                    <a:pt x="0" y="100584"/>
                  </a:moveTo>
                  <a:lnTo>
                    <a:pt x="7911" y="61454"/>
                  </a:lnTo>
                  <a:lnTo>
                    <a:pt x="29479" y="29479"/>
                  </a:lnTo>
                  <a:lnTo>
                    <a:pt x="61454" y="7911"/>
                  </a:lnTo>
                  <a:lnTo>
                    <a:pt x="100584" y="0"/>
                  </a:lnTo>
                  <a:lnTo>
                    <a:pt x="2257043" y="0"/>
                  </a:lnTo>
                  <a:lnTo>
                    <a:pt x="2296173" y="7911"/>
                  </a:lnTo>
                  <a:lnTo>
                    <a:pt x="2328148" y="29479"/>
                  </a:lnTo>
                  <a:lnTo>
                    <a:pt x="2349716" y="61454"/>
                  </a:lnTo>
                  <a:lnTo>
                    <a:pt x="2357628" y="100584"/>
                  </a:lnTo>
                  <a:lnTo>
                    <a:pt x="2357628" y="502920"/>
                  </a:lnTo>
                  <a:lnTo>
                    <a:pt x="2349716" y="542049"/>
                  </a:lnTo>
                  <a:lnTo>
                    <a:pt x="2328148" y="574024"/>
                  </a:lnTo>
                  <a:lnTo>
                    <a:pt x="2296173" y="595592"/>
                  </a:lnTo>
                  <a:lnTo>
                    <a:pt x="2257043" y="603504"/>
                  </a:lnTo>
                  <a:lnTo>
                    <a:pt x="100584" y="603504"/>
                  </a:lnTo>
                  <a:lnTo>
                    <a:pt x="61454" y="595592"/>
                  </a:lnTo>
                  <a:lnTo>
                    <a:pt x="29479" y="574024"/>
                  </a:lnTo>
                  <a:lnTo>
                    <a:pt x="7911" y="542049"/>
                  </a:lnTo>
                  <a:lnTo>
                    <a:pt x="0" y="502920"/>
                  </a:lnTo>
                  <a:lnTo>
                    <a:pt x="0" y="100584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546850" y="3417189"/>
            <a:ext cx="1978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электронные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библиотеки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14718" y="3915346"/>
            <a:ext cx="2743200" cy="600075"/>
            <a:chOff x="414718" y="3915346"/>
            <a:chExt cx="2743200" cy="600075"/>
          </a:xfrm>
        </p:grpSpPr>
        <p:sp>
          <p:nvSpPr>
            <p:cNvPr id="25" name="object 25"/>
            <p:cNvSpPr/>
            <p:nvPr/>
          </p:nvSpPr>
          <p:spPr>
            <a:xfrm>
              <a:off x="429005" y="3929634"/>
              <a:ext cx="2714625" cy="571500"/>
            </a:xfrm>
            <a:custGeom>
              <a:avLst/>
              <a:gdLst/>
              <a:ahLst/>
              <a:cxnLst/>
              <a:rect l="l" t="t" r="r" b="b"/>
              <a:pathLst>
                <a:path w="2714625" h="571500">
                  <a:moveTo>
                    <a:pt x="2618994" y="0"/>
                  </a:moveTo>
                  <a:lnTo>
                    <a:pt x="95250" y="0"/>
                  </a:lnTo>
                  <a:lnTo>
                    <a:pt x="58175" y="7489"/>
                  </a:lnTo>
                  <a:lnTo>
                    <a:pt x="27898" y="27908"/>
                  </a:lnTo>
                  <a:lnTo>
                    <a:pt x="7485" y="58185"/>
                  </a:lnTo>
                  <a:lnTo>
                    <a:pt x="0" y="95250"/>
                  </a:lnTo>
                  <a:lnTo>
                    <a:pt x="0" y="476250"/>
                  </a:lnTo>
                  <a:lnTo>
                    <a:pt x="7485" y="513314"/>
                  </a:lnTo>
                  <a:lnTo>
                    <a:pt x="27898" y="543591"/>
                  </a:lnTo>
                  <a:lnTo>
                    <a:pt x="58175" y="564010"/>
                  </a:lnTo>
                  <a:lnTo>
                    <a:pt x="95250" y="571500"/>
                  </a:lnTo>
                  <a:lnTo>
                    <a:pt x="2618994" y="571500"/>
                  </a:lnTo>
                  <a:lnTo>
                    <a:pt x="2656058" y="564010"/>
                  </a:lnTo>
                  <a:lnTo>
                    <a:pt x="2686335" y="543591"/>
                  </a:lnTo>
                  <a:lnTo>
                    <a:pt x="2706754" y="513314"/>
                  </a:lnTo>
                  <a:lnTo>
                    <a:pt x="2714244" y="476250"/>
                  </a:lnTo>
                  <a:lnTo>
                    <a:pt x="2714244" y="95250"/>
                  </a:lnTo>
                  <a:lnTo>
                    <a:pt x="2706754" y="58185"/>
                  </a:lnTo>
                  <a:lnTo>
                    <a:pt x="2686335" y="27908"/>
                  </a:lnTo>
                  <a:lnTo>
                    <a:pt x="2656058" y="7489"/>
                  </a:lnTo>
                  <a:lnTo>
                    <a:pt x="2618994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29005" y="3929634"/>
              <a:ext cx="2714625" cy="571500"/>
            </a:xfrm>
            <a:custGeom>
              <a:avLst/>
              <a:gdLst/>
              <a:ahLst/>
              <a:cxnLst/>
              <a:rect l="l" t="t" r="r" b="b"/>
              <a:pathLst>
                <a:path w="2714625" h="571500">
                  <a:moveTo>
                    <a:pt x="0" y="95250"/>
                  </a:moveTo>
                  <a:lnTo>
                    <a:pt x="7485" y="58185"/>
                  </a:lnTo>
                  <a:lnTo>
                    <a:pt x="27898" y="27908"/>
                  </a:lnTo>
                  <a:lnTo>
                    <a:pt x="58175" y="7489"/>
                  </a:lnTo>
                  <a:lnTo>
                    <a:pt x="95250" y="0"/>
                  </a:lnTo>
                  <a:lnTo>
                    <a:pt x="2618994" y="0"/>
                  </a:lnTo>
                  <a:lnTo>
                    <a:pt x="2656058" y="7489"/>
                  </a:lnTo>
                  <a:lnTo>
                    <a:pt x="2686335" y="27908"/>
                  </a:lnTo>
                  <a:lnTo>
                    <a:pt x="2706754" y="58185"/>
                  </a:lnTo>
                  <a:lnTo>
                    <a:pt x="2714244" y="95250"/>
                  </a:lnTo>
                  <a:lnTo>
                    <a:pt x="2714244" y="476250"/>
                  </a:lnTo>
                  <a:lnTo>
                    <a:pt x="2706754" y="513314"/>
                  </a:lnTo>
                  <a:lnTo>
                    <a:pt x="2686335" y="543591"/>
                  </a:lnTo>
                  <a:lnTo>
                    <a:pt x="2656058" y="564010"/>
                  </a:lnTo>
                  <a:lnTo>
                    <a:pt x="2618994" y="571500"/>
                  </a:lnTo>
                  <a:lnTo>
                    <a:pt x="95250" y="571500"/>
                  </a:lnTo>
                  <a:lnTo>
                    <a:pt x="58175" y="564010"/>
                  </a:lnTo>
                  <a:lnTo>
                    <a:pt x="27898" y="543591"/>
                  </a:lnTo>
                  <a:lnTo>
                    <a:pt x="7485" y="513314"/>
                  </a:lnTo>
                  <a:lnTo>
                    <a:pt x="0" y="476250"/>
                  </a:lnTo>
                  <a:lnTo>
                    <a:pt x="0" y="95250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34059" y="4076141"/>
            <a:ext cx="21018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виртуальные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лаборатории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344602" y="3915346"/>
            <a:ext cx="2386330" cy="600075"/>
            <a:chOff x="6344602" y="3915346"/>
            <a:chExt cx="2386330" cy="600075"/>
          </a:xfrm>
        </p:grpSpPr>
        <p:sp>
          <p:nvSpPr>
            <p:cNvPr id="29" name="object 29"/>
            <p:cNvSpPr/>
            <p:nvPr/>
          </p:nvSpPr>
          <p:spPr>
            <a:xfrm>
              <a:off x="6358890" y="3929634"/>
              <a:ext cx="2357755" cy="571500"/>
            </a:xfrm>
            <a:custGeom>
              <a:avLst/>
              <a:gdLst/>
              <a:ahLst/>
              <a:cxnLst/>
              <a:rect l="l" t="t" r="r" b="b"/>
              <a:pathLst>
                <a:path w="2357754" h="571500">
                  <a:moveTo>
                    <a:pt x="2262378" y="0"/>
                  </a:moveTo>
                  <a:lnTo>
                    <a:pt x="95250" y="0"/>
                  </a:lnTo>
                  <a:lnTo>
                    <a:pt x="58185" y="7489"/>
                  </a:lnTo>
                  <a:lnTo>
                    <a:pt x="27908" y="27908"/>
                  </a:lnTo>
                  <a:lnTo>
                    <a:pt x="7489" y="58185"/>
                  </a:lnTo>
                  <a:lnTo>
                    <a:pt x="0" y="95250"/>
                  </a:lnTo>
                  <a:lnTo>
                    <a:pt x="0" y="476250"/>
                  </a:lnTo>
                  <a:lnTo>
                    <a:pt x="7489" y="513314"/>
                  </a:lnTo>
                  <a:lnTo>
                    <a:pt x="27908" y="543591"/>
                  </a:lnTo>
                  <a:lnTo>
                    <a:pt x="58185" y="564010"/>
                  </a:lnTo>
                  <a:lnTo>
                    <a:pt x="95250" y="571500"/>
                  </a:lnTo>
                  <a:lnTo>
                    <a:pt x="2262378" y="571500"/>
                  </a:lnTo>
                  <a:lnTo>
                    <a:pt x="2299442" y="564010"/>
                  </a:lnTo>
                  <a:lnTo>
                    <a:pt x="2329719" y="543591"/>
                  </a:lnTo>
                  <a:lnTo>
                    <a:pt x="2350138" y="513314"/>
                  </a:lnTo>
                  <a:lnTo>
                    <a:pt x="2357628" y="476250"/>
                  </a:lnTo>
                  <a:lnTo>
                    <a:pt x="2357628" y="95250"/>
                  </a:lnTo>
                  <a:lnTo>
                    <a:pt x="2350138" y="58185"/>
                  </a:lnTo>
                  <a:lnTo>
                    <a:pt x="2329719" y="27908"/>
                  </a:lnTo>
                  <a:lnTo>
                    <a:pt x="2299442" y="7489"/>
                  </a:lnTo>
                  <a:lnTo>
                    <a:pt x="2262378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58890" y="3929634"/>
              <a:ext cx="2357755" cy="571500"/>
            </a:xfrm>
            <a:custGeom>
              <a:avLst/>
              <a:gdLst/>
              <a:ahLst/>
              <a:cxnLst/>
              <a:rect l="l" t="t" r="r" b="b"/>
              <a:pathLst>
                <a:path w="2357754" h="571500">
                  <a:moveTo>
                    <a:pt x="0" y="95250"/>
                  </a:moveTo>
                  <a:lnTo>
                    <a:pt x="7489" y="58185"/>
                  </a:lnTo>
                  <a:lnTo>
                    <a:pt x="27908" y="27908"/>
                  </a:lnTo>
                  <a:lnTo>
                    <a:pt x="58185" y="7489"/>
                  </a:lnTo>
                  <a:lnTo>
                    <a:pt x="95250" y="0"/>
                  </a:lnTo>
                  <a:lnTo>
                    <a:pt x="2262378" y="0"/>
                  </a:lnTo>
                  <a:lnTo>
                    <a:pt x="2299442" y="7489"/>
                  </a:lnTo>
                  <a:lnTo>
                    <a:pt x="2329719" y="27908"/>
                  </a:lnTo>
                  <a:lnTo>
                    <a:pt x="2350138" y="58185"/>
                  </a:lnTo>
                  <a:lnTo>
                    <a:pt x="2357628" y="95250"/>
                  </a:lnTo>
                  <a:lnTo>
                    <a:pt x="2357628" y="476250"/>
                  </a:lnTo>
                  <a:lnTo>
                    <a:pt x="2350138" y="513314"/>
                  </a:lnTo>
                  <a:lnTo>
                    <a:pt x="2329719" y="543591"/>
                  </a:lnTo>
                  <a:lnTo>
                    <a:pt x="2299442" y="564010"/>
                  </a:lnTo>
                  <a:lnTo>
                    <a:pt x="2262378" y="571500"/>
                  </a:lnTo>
                  <a:lnTo>
                    <a:pt x="95250" y="571500"/>
                  </a:lnTo>
                  <a:lnTo>
                    <a:pt x="58185" y="564010"/>
                  </a:lnTo>
                  <a:lnTo>
                    <a:pt x="27908" y="543591"/>
                  </a:lnTo>
                  <a:lnTo>
                    <a:pt x="7489" y="513314"/>
                  </a:lnTo>
                  <a:lnTo>
                    <a:pt x="0" y="476250"/>
                  </a:lnTo>
                  <a:lnTo>
                    <a:pt x="0" y="95250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743445" y="4076141"/>
            <a:ext cx="15887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игровые</a:t>
            </a:r>
            <a:r>
              <a:rPr sz="1600" spc="-9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программы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343846" y="3915346"/>
            <a:ext cx="2743200" cy="600075"/>
            <a:chOff x="3343846" y="3915346"/>
            <a:chExt cx="2743200" cy="600075"/>
          </a:xfrm>
        </p:grpSpPr>
        <p:sp>
          <p:nvSpPr>
            <p:cNvPr id="33" name="object 33"/>
            <p:cNvSpPr/>
            <p:nvPr/>
          </p:nvSpPr>
          <p:spPr>
            <a:xfrm>
              <a:off x="3358134" y="3929634"/>
              <a:ext cx="2714625" cy="571500"/>
            </a:xfrm>
            <a:custGeom>
              <a:avLst/>
              <a:gdLst/>
              <a:ahLst/>
              <a:cxnLst/>
              <a:rect l="l" t="t" r="r" b="b"/>
              <a:pathLst>
                <a:path w="2714625" h="571500">
                  <a:moveTo>
                    <a:pt x="2618993" y="0"/>
                  </a:moveTo>
                  <a:lnTo>
                    <a:pt x="95250" y="0"/>
                  </a:lnTo>
                  <a:lnTo>
                    <a:pt x="58185" y="7489"/>
                  </a:lnTo>
                  <a:lnTo>
                    <a:pt x="27908" y="27908"/>
                  </a:lnTo>
                  <a:lnTo>
                    <a:pt x="7489" y="58185"/>
                  </a:lnTo>
                  <a:lnTo>
                    <a:pt x="0" y="95250"/>
                  </a:lnTo>
                  <a:lnTo>
                    <a:pt x="0" y="476250"/>
                  </a:lnTo>
                  <a:lnTo>
                    <a:pt x="7489" y="513314"/>
                  </a:lnTo>
                  <a:lnTo>
                    <a:pt x="27908" y="543591"/>
                  </a:lnTo>
                  <a:lnTo>
                    <a:pt x="58185" y="564010"/>
                  </a:lnTo>
                  <a:lnTo>
                    <a:pt x="95250" y="571500"/>
                  </a:lnTo>
                  <a:lnTo>
                    <a:pt x="2618993" y="571500"/>
                  </a:lnTo>
                  <a:lnTo>
                    <a:pt x="2656058" y="564010"/>
                  </a:lnTo>
                  <a:lnTo>
                    <a:pt x="2686335" y="543591"/>
                  </a:lnTo>
                  <a:lnTo>
                    <a:pt x="2706754" y="513314"/>
                  </a:lnTo>
                  <a:lnTo>
                    <a:pt x="2714243" y="476250"/>
                  </a:lnTo>
                  <a:lnTo>
                    <a:pt x="2714243" y="95250"/>
                  </a:lnTo>
                  <a:lnTo>
                    <a:pt x="2706754" y="58185"/>
                  </a:lnTo>
                  <a:lnTo>
                    <a:pt x="2686335" y="27908"/>
                  </a:lnTo>
                  <a:lnTo>
                    <a:pt x="2656058" y="7489"/>
                  </a:lnTo>
                  <a:lnTo>
                    <a:pt x="2618993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358134" y="3929634"/>
              <a:ext cx="2714625" cy="571500"/>
            </a:xfrm>
            <a:custGeom>
              <a:avLst/>
              <a:gdLst/>
              <a:ahLst/>
              <a:cxnLst/>
              <a:rect l="l" t="t" r="r" b="b"/>
              <a:pathLst>
                <a:path w="2714625" h="571500">
                  <a:moveTo>
                    <a:pt x="0" y="95250"/>
                  </a:moveTo>
                  <a:lnTo>
                    <a:pt x="7489" y="58185"/>
                  </a:lnTo>
                  <a:lnTo>
                    <a:pt x="27908" y="27908"/>
                  </a:lnTo>
                  <a:lnTo>
                    <a:pt x="58185" y="7489"/>
                  </a:lnTo>
                  <a:lnTo>
                    <a:pt x="95250" y="0"/>
                  </a:lnTo>
                  <a:lnTo>
                    <a:pt x="2618993" y="0"/>
                  </a:lnTo>
                  <a:lnTo>
                    <a:pt x="2656058" y="7489"/>
                  </a:lnTo>
                  <a:lnTo>
                    <a:pt x="2686335" y="27908"/>
                  </a:lnTo>
                  <a:lnTo>
                    <a:pt x="2706754" y="58185"/>
                  </a:lnTo>
                  <a:lnTo>
                    <a:pt x="2714243" y="95250"/>
                  </a:lnTo>
                  <a:lnTo>
                    <a:pt x="2714243" y="476250"/>
                  </a:lnTo>
                  <a:lnTo>
                    <a:pt x="2706754" y="513314"/>
                  </a:lnTo>
                  <a:lnTo>
                    <a:pt x="2686335" y="543591"/>
                  </a:lnTo>
                  <a:lnTo>
                    <a:pt x="2656058" y="564010"/>
                  </a:lnTo>
                  <a:lnTo>
                    <a:pt x="2618993" y="571500"/>
                  </a:lnTo>
                  <a:lnTo>
                    <a:pt x="95250" y="571500"/>
                  </a:lnTo>
                  <a:lnTo>
                    <a:pt x="58185" y="564010"/>
                  </a:lnTo>
                  <a:lnTo>
                    <a:pt x="27908" y="543591"/>
                  </a:lnTo>
                  <a:lnTo>
                    <a:pt x="7489" y="513314"/>
                  </a:lnTo>
                  <a:lnTo>
                    <a:pt x="0" y="476250"/>
                  </a:lnTo>
                  <a:lnTo>
                    <a:pt x="0" y="95250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637534" y="3954526"/>
            <a:ext cx="21551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коллекции цифровых</a:t>
            </a:r>
            <a:endParaRPr sz="16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образовательных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ресурсов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  <p:sp>
        <p:nvSpPr>
          <p:cNvPr id="36" name="object 36"/>
          <p:cNvSpPr txBox="1"/>
          <p:nvPr/>
        </p:nvSpPr>
        <p:spPr>
          <a:xfrm>
            <a:off x="429005" y="4716017"/>
            <a:ext cx="8216265" cy="584200"/>
          </a:xfrm>
          <a:prstGeom prst="rect">
            <a:avLst/>
          </a:prstGeom>
          <a:solidFill>
            <a:srgbClr val="F3F3F3"/>
          </a:solidFill>
          <a:ln w="28575">
            <a:solidFill>
              <a:srgbClr val="FFCA73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0805" marR="635000">
              <a:lnSpc>
                <a:spcPct val="100000"/>
              </a:lnSpc>
              <a:spcBef>
                <a:spcPts val="320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Электронные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учебно-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методические материалы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должны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позволять</a:t>
            </a:r>
            <a:r>
              <a:rPr sz="1600" spc="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использовать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дидактические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возможности</a:t>
            </a:r>
            <a:r>
              <a:rPr sz="1600" spc="3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ИКТ,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а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их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содержание</a:t>
            </a:r>
            <a:r>
              <a:rPr sz="1600" spc="-6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–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соответствовать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законодательству</a:t>
            </a:r>
            <a:r>
              <a:rPr sz="16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об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 образовании.</a:t>
            </a:r>
            <a:endParaRPr sz="1600">
              <a:latin typeface="Arial Narrow"/>
              <a:cs typeface="Arial Narrow"/>
            </a:endParaRPr>
          </a:p>
        </p:txBody>
      </p:sp>
      <p:graphicFrame>
        <p:nvGraphicFramePr>
          <p:cNvPr id="37" name="object 37"/>
          <p:cNvGraphicFramePr>
            <a:graphicFrameLocks noGrp="1"/>
          </p:cNvGraphicFramePr>
          <p:nvPr/>
        </p:nvGraphicFramePr>
        <p:xfrm>
          <a:off x="422249" y="5422900"/>
          <a:ext cx="6585584" cy="11137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625"/>
                <a:gridCol w="2571750"/>
                <a:gridCol w="1643379"/>
                <a:gridCol w="1929129"/>
              </a:tblGrid>
              <a:tr h="746760">
                <a:tc>
                  <a:txBody>
                    <a:bodyPr/>
                    <a:lstStyle/>
                    <a:p>
                      <a:pPr marL="106045" marR="96520" indent="25400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400" b="1" spc="-5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№ </a:t>
                      </a:r>
                      <a:r>
                        <a:rPr sz="1400" b="1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п/п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DFF4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829944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Тема/раздел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63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DFF4F6"/>
                    </a:solidFill>
                  </a:tcPr>
                </a:tc>
                <a:tc>
                  <a:txBody>
                    <a:bodyPr/>
                    <a:lstStyle/>
                    <a:p>
                      <a:pPr marL="262255" marR="133985" indent="-12192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4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Количество</a:t>
                      </a:r>
                      <a:r>
                        <a:rPr sz="1400" b="1" spc="-6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часов, </a:t>
                      </a:r>
                      <a:r>
                        <a:rPr sz="14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отводимых</a:t>
                      </a:r>
                      <a:r>
                        <a:rPr sz="1400" b="1" spc="-5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на </a:t>
                      </a:r>
                      <a:r>
                        <a:rPr sz="14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освоение</a:t>
                      </a:r>
                      <a:r>
                        <a:rPr sz="1400" b="1" spc="-6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темы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DFF4F6"/>
                    </a:solidFill>
                  </a:tcPr>
                </a:tc>
                <a:tc>
                  <a:txBody>
                    <a:bodyPr/>
                    <a:lstStyle/>
                    <a:p>
                      <a:pPr marL="169545" marR="16129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4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Электронные</a:t>
                      </a:r>
                      <a:r>
                        <a:rPr sz="1400" b="1" spc="-3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учебно- методические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материалы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DFF4F6"/>
                    </a:solidFill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0755" y="284988"/>
            <a:ext cx="5730240" cy="401320"/>
          </a:xfrm>
          <a:prstGeom prst="rect">
            <a:avLst/>
          </a:prstGeom>
          <a:solidFill>
            <a:srgbClr val="FFDFAB"/>
          </a:solidFill>
        </p:spPr>
        <p:txBody>
          <a:bodyPr vert="horz" wrap="square" lIns="0" tIns="42545" rIns="0" bIns="0" rtlCol="0">
            <a:spAutoFit/>
          </a:bodyPr>
          <a:lstStyle/>
          <a:p>
            <a:pPr marL="1487170">
              <a:lnSpc>
                <a:spcPct val="100000"/>
              </a:lnSpc>
              <a:spcBef>
                <a:spcPts val="335"/>
              </a:spcBef>
            </a:pPr>
            <a:r>
              <a:rPr sz="2000" dirty="0"/>
              <a:t>Учесть</a:t>
            </a:r>
            <a:r>
              <a:rPr sz="2000" spc="-25" dirty="0"/>
              <a:t> </a:t>
            </a:r>
            <a:r>
              <a:rPr sz="2000" dirty="0"/>
              <a:t>рабочую</a:t>
            </a:r>
            <a:r>
              <a:rPr sz="2000" spc="-45" dirty="0"/>
              <a:t> </a:t>
            </a:r>
            <a:r>
              <a:rPr sz="2000" dirty="0"/>
              <a:t>программу</a:t>
            </a:r>
            <a:r>
              <a:rPr sz="2000" spc="-45" dirty="0"/>
              <a:t> </a:t>
            </a:r>
            <a:r>
              <a:rPr sz="2000" spc="-10" dirty="0"/>
              <a:t>воспитания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429005" y="1143761"/>
            <a:ext cx="8288020" cy="923925"/>
          </a:xfrm>
          <a:prstGeom prst="rect">
            <a:avLst/>
          </a:prstGeom>
          <a:solidFill>
            <a:srgbClr val="F3F3F3"/>
          </a:solidFill>
          <a:ln w="28575">
            <a:solidFill>
              <a:srgbClr val="5DC9D1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0805" marR="164465">
              <a:lnSpc>
                <a:spcPct val="100000"/>
              </a:lnSpc>
              <a:spcBef>
                <a:spcPts val="320"/>
              </a:spcBef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Рабочие</a:t>
            </a:r>
            <a:r>
              <a:rPr sz="1800" spc="4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программы</a:t>
            </a:r>
            <a:r>
              <a:rPr sz="1800" spc="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предметов,</a:t>
            </a:r>
            <a:r>
              <a:rPr sz="1800" spc="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модулей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8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курсов,</a:t>
            </a:r>
            <a:r>
              <a:rPr sz="18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18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том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числе</a:t>
            </a:r>
            <a:r>
              <a:rPr sz="18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внеурочной</a:t>
            </a:r>
            <a:r>
              <a:rPr sz="1800" spc="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деятельности,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  <a:hlinkClick r:id="rId2"/>
              </a:rPr>
              <a:t>формируются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  <a:hlinkClick r:id="rId2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  <a:hlinkClick r:id="rId2"/>
              </a:rPr>
              <a:t>с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  <a:hlinkClick r:id="rId2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  <a:hlinkClick r:id="rId2"/>
              </a:rPr>
              <a:t>учетом</a:t>
            </a:r>
            <a:r>
              <a:rPr sz="1800" spc="5" dirty="0">
                <a:solidFill>
                  <a:srgbClr val="1C2043"/>
                </a:solidFill>
                <a:latin typeface="Arial Narrow"/>
                <a:cs typeface="Arial Narrow"/>
                <a:hlinkClick r:id="rId2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  <a:hlinkClick r:id="rId2"/>
              </a:rPr>
              <a:t>рабочей</a:t>
            </a:r>
            <a:r>
              <a:rPr sz="1800" spc="35" dirty="0">
                <a:solidFill>
                  <a:srgbClr val="1C2043"/>
                </a:solidFill>
                <a:latin typeface="Arial Narrow"/>
                <a:cs typeface="Arial Narrow"/>
                <a:hlinkClick r:id="rId2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  <a:hlinkClick r:id="rId2"/>
              </a:rPr>
              <a:t>программы</a:t>
            </a:r>
            <a:r>
              <a:rPr sz="1800" spc="5" dirty="0">
                <a:solidFill>
                  <a:srgbClr val="1C2043"/>
                </a:solidFill>
                <a:latin typeface="Arial Narrow"/>
                <a:cs typeface="Arial Narrow"/>
                <a:hlinkClick r:id="rId2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  <a:hlinkClick r:id="rId2"/>
              </a:rPr>
              <a:t>воспитания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  <a:hlinkClick r:id="rId2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  <a:hlinkClick r:id="rId2"/>
              </a:rPr>
              <a:t>(</a:t>
            </a:r>
            <a:r>
              <a:rPr sz="1800" u="sng" dirty="0">
                <a:solidFill>
                  <a:srgbClr val="5DC9D1"/>
                </a:solidFill>
                <a:uFill>
                  <a:solidFill>
                    <a:srgbClr val="5DC9D1"/>
                  </a:solidFill>
                </a:uFill>
                <a:latin typeface="Arial Narrow"/>
                <a:cs typeface="Arial Narrow"/>
                <a:hlinkClick r:id="rId2"/>
              </a:rPr>
              <a:t>п.</a:t>
            </a:r>
            <a:r>
              <a:rPr sz="1800" u="sng" spc="-20" dirty="0">
                <a:solidFill>
                  <a:srgbClr val="5DC9D1"/>
                </a:solidFill>
                <a:uFill>
                  <a:solidFill>
                    <a:srgbClr val="5DC9D1"/>
                  </a:solidFill>
                </a:uFill>
                <a:latin typeface="Arial Narrow"/>
                <a:cs typeface="Arial Narrow"/>
                <a:hlinkClick r:id="rId2"/>
              </a:rPr>
              <a:t> </a:t>
            </a:r>
            <a:r>
              <a:rPr sz="1800" u="sng" dirty="0">
                <a:solidFill>
                  <a:srgbClr val="5DC9D1"/>
                </a:solidFill>
                <a:uFill>
                  <a:solidFill>
                    <a:srgbClr val="5DC9D1"/>
                  </a:solidFill>
                </a:uFill>
                <a:latin typeface="Arial Narrow"/>
                <a:cs typeface="Arial Narrow"/>
                <a:hlinkClick r:id="rId2"/>
              </a:rPr>
              <a:t>31.1</a:t>
            </a:r>
            <a:r>
              <a:rPr sz="1800" u="sng" spc="10" dirty="0">
                <a:solidFill>
                  <a:srgbClr val="5DC9D1"/>
                </a:solidFill>
                <a:uFill>
                  <a:solidFill>
                    <a:srgbClr val="5DC9D1"/>
                  </a:solidFill>
                </a:uFill>
                <a:latin typeface="Arial Narrow"/>
                <a:cs typeface="Arial Narrow"/>
                <a:hlinkClick r:id="rId2"/>
              </a:rPr>
              <a:t> </a:t>
            </a:r>
            <a:r>
              <a:rPr sz="1800" u="sng" dirty="0">
                <a:solidFill>
                  <a:srgbClr val="5DC9D1"/>
                </a:solidFill>
                <a:uFill>
                  <a:solidFill>
                    <a:srgbClr val="5DC9D1"/>
                  </a:solidFill>
                </a:uFill>
                <a:latin typeface="Arial Narrow"/>
                <a:cs typeface="Arial Narrow"/>
                <a:hlinkClick r:id="rId2"/>
              </a:rPr>
              <a:t>ФГОС</a:t>
            </a:r>
            <a:r>
              <a:rPr sz="1800" u="sng" spc="-15" dirty="0">
                <a:solidFill>
                  <a:srgbClr val="5DC9D1"/>
                </a:solidFill>
                <a:uFill>
                  <a:solidFill>
                    <a:srgbClr val="5DC9D1"/>
                  </a:solidFill>
                </a:uFill>
                <a:latin typeface="Arial Narrow"/>
                <a:cs typeface="Arial Narrow"/>
                <a:hlinkClick r:id="rId2"/>
              </a:rPr>
              <a:t> </a:t>
            </a:r>
            <a:r>
              <a:rPr sz="1800" u="sng" dirty="0">
                <a:solidFill>
                  <a:srgbClr val="5DC9D1"/>
                </a:solidFill>
                <a:uFill>
                  <a:solidFill>
                    <a:srgbClr val="5DC9D1"/>
                  </a:solidFill>
                </a:uFill>
                <a:latin typeface="Arial Narrow"/>
                <a:cs typeface="Arial Narrow"/>
                <a:hlinkClick r:id="rId2"/>
              </a:rPr>
              <a:t>НОО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  <a:hlinkClick r:id="rId2"/>
              </a:rPr>
              <a:t>,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  <a:hlinkClick r:id="rId2"/>
              </a:rPr>
              <a:t> </a:t>
            </a:r>
            <a:r>
              <a:rPr sz="1800" u="sng" dirty="0">
                <a:solidFill>
                  <a:srgbClr val="5DC9D1"/>
                </a:solidFill>
                <a:uFill>
                  <a:solidFill>
                    <a:srgbClr val="5DC9D1"/>
                  </a:solidFill>
                </a:uFill>
                <a:latin typeface="Arial Narrow"/>
                <a:cs typeface="Arial Narrow"/>
                <a:hlinkClick r:id="rId2"/>
              </a:rPr>
              <a:t>п.</a:t>
            </a:r>
            <a:r>
              <a:rPr sz="1800" u="sng" spc="-10" dirty="0">
                <a:solidFill>
                  <a:srgbClr val="5DC9D1"/>
                </a:solidFill>
                <a:uFill>
                  <a:solidFill>
                    <a:srgbClr val="5DC9D1"/>
                  </a:solidFill>
                </a:uFill>
                <a:latin typeface="Arial Narrow"/>
                <a:cs typeface="Arial Narrow"/>
                <a:hlinkClick r:id="rId2"/>
              </a:rPr>
              <a:t> </a:t>
            </a:r>
            <a:r>
              <a:rPr sz="1800" u="sng" dirty="0">
                <a:solidFill>
                  <a:srgbClr val="5DC9D1"/>
                </a:solidFill>
                <a:uFill>
                  <a:solidFill>
                    <a:srgbClr val="5DC9D1"/>
                  </a:solidFill>
                </a:uFill>
                <a:latin typeface="Arial Narrow"/>
                <a:cs typeface="Arial Narrow"/>
                <a:hlinkClick r:id="rId2"/>
              </a:rPr>
              <a:t>32.1</a:t>
            </a:r>
            <a:r>
              <a:rPr sz="1800" u="sng" spc="10" dirty="0">
                <a:solidFill>
                  <a:srgbClr val="5DC9D1"/>
                </a:solidFill>
                <a:uFill>
                  <a:solidFill>
                    <a:srgbClr val="5DC9D1"/>
                  </a:solidFill>
                </a:uFill>
                <a:latin typeface="Arial Narrow"/>
                <a:cs typeface="Arial Narrow"/>
                <a:hlinkClick r:id="rId2"/>
              </a:rPr>
              <a:t> </a:t>
            </a:r>
            <a:r>
              <a:rPr sz="1800" u="sng" spc="-20" dirty="0">
                <a:solidFill>
                  <a:srgbClr val="5DC9D1"/>
                </a:solidFill>
                <a:uFill>
                  <a:solidFill>
                    <a:srgbClr val="5DC9D1"/>
                  </a:solidFill>
                </a:uFill>
                <a:latin typeface="Arial Narrow"/>
                <a:cs typeface="Arial Narrow"/>
                <a:hlinkClick r:id="rId2"/>
              </a:rPr>
              <a:t>ФГОС</a:t>
            </a:r>
            <a:r>
              <a:rPr sz="1800" spc="-20" dirty="0">
                <a:solidFill>
                  <a:srgbClr val="5DC9D1"/>
                </a:solidFill>
                <a:latin typeface="Arial Narrow"/>
                <a:cs typeface="Arial Narrow"/>
                <a:hlinkClick r:id="rId2"/>
              </a:rPr>
              <a:t> </a:t>
            </a:r>
            <a:r>
              <a:rPr sz="1800" u="sng" spc="-10" dirty="0">
                <a:solidFill>
                  <a:srgbClr val="5DC9D1"/>
                </a:solidFill>
                <a:uFill>
                  <a:solidFill>
                    <a:srgbClr val="5DC9D1"/>
                  </a:solidFill>
                </a:uFill>
                <a:latin typeface="Arial Narrow"/>
                <a:cs typeface="Arial Narrow"/>
                <a:hlinkClick r:id="rId2"/>
              </a:rPr>
              <a:t>ООО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  <a:hlinkClick r:id="rId2"/>
              </a:rPr>
              <a:t>).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14718" y="2366962"/>
            <a:ext cx="8316595" cy="3483610"/>
            <a:chOff x="414718" y="2366962"/>
            <a:chExt cx="8316595" cy="3483610"/>
          </a:xfrm>
        </p:grpSpPr>
        <p:sp>
          <p:nvSpPr>
            <p:cNvPr id="5" name="object 5"/>
            <p:cNvSpPr/>
            <p:nvPr/>
          </p:nvSpPr>
          <p:spPr>
            <a:xfrm>
              <a:off x="429006" y="2721101"/>
              <a:ext cx="8288020" cy="3115310"/>
            </a:xfrm>
            <a:custGeom>
              <a:avLst/>
              <a:gdLst/>
              <a:ahLst/>
              <a:cxnLst/>
              <a:rect l="l" t="t" r="r" b="b"/>
              <a:pathLst>
                <a:path w="8288020" h="3115310">
                  <a:moveTo>
                    <a:pt x="8287499" y="0"/>
                  </a:moveTo>
                  <a:lnTo>
                    <a:pt x="0" y="0"/>
                  </a:lnTo>
                  <a:lnTo>
                    <a:pt x="0" y="338328"/>
                  </a:lnTo>
                  <a:lnTo>
                    <a:pt x="0" y="3115056"/>
                  </a:lnTo>
                  <a:lnTo>
                    <a:pt x="8287499" y="3115056"/>
                  </a:lnTo>
                  <a:lnTo>
                    <a:pt x="8287499" y="338328"/>
                  </a:lnTo>
                  <a:lnTo>
                    <a:pt x="8287499" y="0"/>
                  </a:lnTo>
                  <a:close/>
                </a:path>
              </a:pathLst>
            </a:custGeom>
            <a:solidFill>
              <a:srgbClr val="D2EBE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9005" y="2721102"/>
              <a:ext cx="8288020" cy="3115310"/>
            </a:xfrm>
            <a:custGeom>
              <a:avLst/>
              <a:gdLst/>
              <a:ahLst/>
              <a:cxnLst/>
              <a:rect l="l" t="t" r="r" b="b"/>
              <a:pathLst>
                <a:path w="8288020" h="3115310">
                  <a:moveTo>
                    <a:pt x="0" y="3115056"/>
                  </a:moveTo>
                  <a:lnTo>
                    <a:pt x="8287511" y="3115056"/>
                  </a:lnTo>
                  <a:lnTo>
                    <a:pt x="8287511" y="0"/>
                  </a:lnTo>
                  <a:lnTo>
                    <a:pt x="0" y="0"/>
                  </a:lnTo>
                  <a:lnTo>
                    <a:pt x="0" y="3115056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43533" y="2381250"/>
              <a:ext cx="6658609" cy="678180"/>
            </a:xfrm>
            <a:custGeom>
              <a:avLst/>
              <a:gdLst/>
              <a:ahLst/>
              <a:cxnLst/>
              <a:rect l="l" t="t" r="r" b="b"/>
              <a:pathLst>
                <a:path w="6658609" h="678180">
                  <a:moveTo>
                    <a:pt x="6658356" y="0"/>
                  </a:moveTo>
                  <a:lnTo>
                    <a:pt x="0" y="0"/>
                  </a:lnTo>
                  <a:lnTo>
                    <a:pt x="0" y="678179"/>
                  </a:lnTo>
                  <a:lnTo>
                    <a:pt x="6658356" y="678179"/>
                  </a:lnTo>
                  <a:lnTo>
                    <a:pt x="6658356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3533" y="2381250"/>
              <a:ext cx="6658609" cy="678180"/>
            </a:xfrm>
            <a:custGeom>
              <a:avLst/>
              <a:gdLst/>
              <a:ahLst/>
              <a:cxnLst/>
              <a:rect l="l" t="t" r="r" b="b"/>
              <a:pathLst>
                <a:path w="6658609" h="678180">
                  <a:moveTo>
                    <a:pt x="0" y="678179"/>
                  </a:moveTo>
                  <a:lnTo>
                    <a:pt x="6658356" y="678179"/>
                  </a:lnTo>
                  <a:lnTo>
                    <a:pt x="6658356" y="0"/>
                  </a:lnTo>
                  <a:lnTo>
                    <a:pt x="0" y="0"/>
                  </a:lnTo>
                  <a:lnTo>
                    <a:pt x="0" y="678179"/>
                  </a:lnTo>
                  <a:close/>
                </a:path>
              </a:pathLst>
            </a:custGeom>
            <a:ln w="28575">
              <a:solidFill>
                <a:srgbClr val="52B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49527" y="2429966"/>
            <a:ext cx="7037705" cy="32594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10"/>
              </a:lnSpc>
              <a:spcBef>
                <a:spcPts val="100"/>
              </a:spcBef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Педагог</a:t>
            </a:r>
            <a:r>
              <a:rPr sz="18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может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выбрать</a:t>
            </a:r>
            <a:r>
              <a:rPr sz="1800" spc="409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один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или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несколько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из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способов,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которые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ts val="2010"/>
              </a:lnSpc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определит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школа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положении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рабочей</a:t>
            </a:r>
            <a:r>
              <a:rPr sz="18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программе.,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НАПРИМЕР:</a:t>
            </a:r>
            <a:endParaRPr sz="1800">
              <a:latin typeface="Arial Narrow"/>
              <a:cs typeface="Arial Narrow"/>
            </a:endParaRPr>
          </a:p>
          <a:p>
            <a:pPr marL="194310" indent="-172720" algn="just">
              <a:lnSpc>
                <a:spcPts val="2010"/>
              </a:lnSpc>
              <a:spcBef>
                <a:spcPts val="1610"/>
              </a:spcBef>
              <a:buChar char="•"/>
              <a:tabLst>
                <a:tab pos="194945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указать</a:t>
            </a:r>
            <a:r>
              <a:rPr sz="1800" spc="100" dirty="0">
                <a:solidFill>
                  <a:srgbClr val="1C2043"/>
                </a:solidFill>
                <a:latin typeface="Arial Narrow"/>
                <a:cs typeface="Arial Narrow"/>
              </a:rPr>
              <a:t> 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формы</a:t>
            </a:r>
            <a:r>
              <a:rPr sz="1800" spc="105" dirty="0">
                <a:solidFill>
                  <a:srgbClr val="1C2043"/>
                </a:solidFill>
                <a:latin typeface="Arial Narrow"/>
                <a:cs typeface="Arial Narrow"/>
              </a:rPr>
              <a:t> 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учета</a:t>
            </a:r>
            <a:r>
              <a:rPr sz="1800" spc="100" dirty="0">
                <a:solidFill>
                  <a:srgbClr val="1C2043"/>
                </a:solidFill>
                <a:latin typeface="Arial Narrow"/>
                <a:cs typeface="Arial Narrow"/>
              </a:rPr>
              <a:t> 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рабочей</a:t>
            </a:r>
            <a:r>
              <a:rPr sz="1800" spc="100" dirty="0">
                <a:solidFill>
                  <a:srgbClr val="1C2043"/>
                </a:solidFill>
                <a:latin typeface="Arial Narrow"/>
                <a:cs typeface="Arial Narrow"/>
              </a:rPr>
              <a:t> 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программы</a:t>
            </a:r>
            <a:r>
              <a:rPr sz="1800" spc="95" dirty="0">
                <a:solidFill>
                  <a:srgbClr val="1C2043"/>
                </a:solidFill>
                <a:latin typeface="Arial Narrow"/>
                <a:cs typeface="Arial Narrow"/>
              </a:rPr>
              <a:t> 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воспитания</a:t>
            </a:r>
            <a:r>
              <a:rPr sz="1800" spc="105" dirty="0">
                <a:solidFill>
                  <a:srgbClr val="1C2043"/>
                </a:solidFill>
                <a:latin typeface="Arial Narrow"/>
                <a:cs typeface="Arial Narrow"/>
              </a:rPr>
              <a:t> 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1800" spc="100" dirty="0">
                <a:solidFill>
                  <a:srgbClr val="1C2043"/>
                </a:solidFill>
                <a:latin typeface="Arial Narrow"/>
                <a:cs typeface="Arial Narrow"/>
              </a:rPr>
              <a:t> 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пояснительной</a:t>
            </a:r>
            <a:endParaRPr sz="1800">
              <a:latin typeface="Arial Narrow"/>
              <a:cs typeface="Arial Narrow"/>
            </a:endParaRPr>
          </a:p>
          <a:p>
            <a:pPr marL="194310" algn="just">
              <a:lnSpc>
                <a:spcPts val="2010"/>
              </a:lnSpc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записке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рабочей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программе;</a:t>
            </a:r>
            <a:endParaRPr sz="1800">
              <a:latin typeface="Arial Narrow"/>
              <a:cs typeface="Arial Narrow"/>
            </a:endParaRPr>
          </a:p>
          <a:p>
            <a:pPr marL="194310" marR="5080" indent="-172720" algn="just">
              <a:lnSpc>
                <a:spcPts val="1860"/>
              </a:lnSpc>
              <a:spcBef>
                <a:spcPts val="330"/>
              </a:spcBef>
              <a:buChar char="•"/>
              <a:tabLst>
                <a:tab pos="194945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оформить</a:t>
            </a:r>
            <a:r>
              <a:rPr sz="1800" spc="240" dirty="0">
                <a:solidFill>
                  <a:srgbClr val="1C2043"/>
                </a:solidFill>
                <a:latin typeface="Arial Narrow"/>
                <a:cs typeface="Arial Narrow"/>
              </a:rPr>
              <a:t> 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приложение</a:t>
            </a:r>
            <a:r>
              <a:rPr sz="1800" spc="240" dirty="0">
                <a:solidFill>
                  <a:srgbClr val="1C2043"/>
                </a:solidFill>
                <a:latin typeface="Arial Narrow"/>
                <a:cs typeface="Arial Narrow"/>
              </a:rPr>
              <a:t> 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1800" spc="245" dirty="0">
                <a:solidFill>
                  <a:srgbClr val="1C2043"/>
                </a:solidFill>
                <a:latin typeface="Arial Narrow"/>
                <a:cs typeface="Arial Narrow"/>
              </a:rPr>
              <a:t> 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рабочей</a:t>
            </a:r>
            <a:r>
              <a:rPr sz="1800" spc="245" dirty="0">
                <a:solidFill>
                  <a:srgbClr val="1C2043"/>
                </a:solidFill>
                <a:latin typeface="Arial Narrow"/>
                <a:cs typeface="Arial Narrow"/>
              </a:rPr>
              <a:t> 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программе</a:t>
            </a:r>
            <a:r>
              <a:rPr sz="1800" spc="250" dirty="0">
                <a:solidFill>
                  <a:srgbClr val="1C2043"/>
                </a:solidFill>
                <a:latin typeface="Arial Narrow"/>
                <a:cs typeface="Arial Narrow"/>
              </a:rPr>
              <a:t> 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«Формы</a:t>
            </a:r>
            <a:r>
              <a:rPr sz="1800" spc="245" dirty="0">
                <a:solidFill>
                  <a:srgbClr val="1C2043"/>
                </a:solidFill>
                <a:latin typeface="Arial Narrow"/>
                <a:cs typeface="Arial Narrow"/>
              </a:rPr>
              <a:t> 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учета</a:t>
            </a:r>
            <a:r>
              <a:rPr sz="1800" spc="250" dirty="0">
                <a:solidFill>
                  <a:srgbClr val="1C2043"/>
                </a:solidFill>
                <a:latin typeface="Arial Narrow"/>
                <a:cs typeface="Arial Narrow"/>
              </a:rPr>
              <a:t> 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рабочей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программы</a:t>
            </a:r>
            <a:r>
              <a:rPr sz="18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воспитания»;</a:t>
            </a:r>
            <a:endParaRPr sz="1800">
              <a:latin typeface="Arial Narrow"/>
              <a:cs typeface="Arial Narrow"/>
            </a:endParaRPr>
          </a:p>
          <a:p>
            <a:pPr marL="194310" indent="-172720" algn="just">
              <a:lnSpc>
                <a:spcPts val="2010"/>
              </a:lnSpc>
              <a:buChar char="•"/>
              <a:tabLst>
                <a:tab pos="194945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указать</a:t>
            </a:r>
            <a:r>
              <a:rPr sz="1800" spc="3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информацию</a:t>
            </a:r>
            <a:r>
              <a:rPr sz="1800" spc="3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об</a:t>
            </a:r>
            <a:r>
              <a:rPr sz="1800" spc="3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учете</a:t>
            </a:r>
            <a:r>
              <a:rPr sz="1800" spc="3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рабочей</a:t>
            </a:r>
            <a:r>
              <a:rPr sz="1800" spc="3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программы</a:t>
            </a:r>
            <a:r>
              <a:rPr sz="1800" spc="3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воспитания</a:t>
            </a:r>
            <a:r>
              <a:rPr sz="1800" spc="3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1800" spc="3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разделе</a:t>
            </a:r>
            <a:endParaRPr sz="1800">
              <a:latin typeface="Arial Narrow"/>
              <a:cs typeface="Arial Narrow"/>
            </a:endParaRPr>
          </a:p>
          <a:p>
            <a:pPr marL="194310" marR="5080" algn="just">
              <a:lnSpc>
                <a:spcPct val="85900"/>
              </a:lnSpc>
              <a:spcBef>
                <a:spcPts val="150"/>
              </a:spcBef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«Содержание</a:t>
            </a:r>
            <a:r>
              <a:rPr sz="1800" spc="3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учебного</a:t>
            </a:r>
            <a:r>
              <a:rPr sz="1800" spc="3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предмета/учебного</a:t>
            </a:r>
            <a:r>
              <a:rPr sz="1800" spc="3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курса</a:t>
            </a:r>
            <a:r>
              <a:rPr sz="1800" spc="3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(в</a:t>
            </a:r>
            <a:r>
              <a:rPr sz="1800" spc="3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том</a:t>
            </a:r>
            <a:r>
              <a:rPr sz="1800" spc="3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числе</a:t>
            </a:r>
            <a:r>
              <a:rPr sz="1800" spc="3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внеурочной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деятельности)/учебного</a:t>
            </a:r>
            <a:r>
              <a:rPr sz="1800" spc="29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модуля»</a:t>
            </a:r>
            <a:r>
              <a:rPr sz="1800" spc="29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1800" spc="29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описании</a:t>
            </a:r>
            <a:r>
              <a:rPr sz="1800" spc="29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разделов/тем</a:t>
            </a:r>
            <a:r>
              <a:rPr sz="1800" spc="30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или</a:t>
            </a:r>
            <a:r>
              <a:rPr sz="1800" spc="29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отдельным блоком;</a:t>
            </a:r>
            <a:endParaRPr sz="1800">
              <a:latin typeface="Arial Narrow"/>
              <a:cs typeface="Arial Narrow"/>
            </a:endParaRPr>
          </a:p>
          <a:p>
            <a:pPr marL="194310" marR="6985" indent="-172720" algn="just">
              <a:lnSpc>
                <a:spcPts val="1860"/>
              </a:lnSpc>
              <a:spcBef>
                <a:spcPts val="325"/>
              </a:spcBef>
              <a:buChar char="•"/>
              <a:tabLst>
                <a:tab pos="194945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отразить</a:t>
            </a:r>
            <a:r>
              <a:rPr sz="1800" spc="38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воспитательный</a:t>
            </a:r>
            <a:r>
              <a:rPr sz="1800" spc="40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компонент</a:t>
            </a:r>
            <a:r>
              <a:rPr sz="1800" spc="39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содержания</a:t>
            </a:r>
            <a:r>
              <a:rPr sz="1800" spc="409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программы</a:t>
            </a:r>
            <a:r>
              <a:rPr sz="1800" spc="39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1800" spc="38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отдельной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колонке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таблицы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тематического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планирования.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t>35</a:t>
            </a:fld>
            <a:endParaRPr spc="-25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9002" y="1030604"/>
            <a:ext cx="7295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Алгоритм</a:t>
            </a:r>
            <a:r>
              <a:rPr sz="1800" b="1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разработки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рабочей</a:t>
            </a:r>
            <a:r>
              <a:rPr sz="1800" b="1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программы</a:t>
            </a:r>
            <a:r>
              <a:rPr sz="1800" b="1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учебного</a:t>
            </a:r>
            <a:r>
              <a:rPr sz="1800" b="1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предмета,</a:t>
            </a:r>
            <a:r>
              <a:rPr sz="1800" b="1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курса,</a:t>
            </a:r>
            <a:r>
              <a:rPr sz="1800" b="1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модуля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00755" y="284988"/>
            <a:ext cx="5791200" cy="401320"/>
          </a:xfrm>
          <a:prstGeom prst="rect">
            <a:avLst/>
          </a:prstGeom>
          <a:solidFill>
            <a:srgbClr val="FFDFAB"/>
          </a:solidFill>
        </p:spPr>
        <p:txBody>
          <a:bodyPr vert="horz" wrap="square" lIns="0" tIns="42545" rIns="0" bIns="0" rtlCol="0">
            <a:spAutoFit/>
          </a:bodyPr>
          <a:lstStyle/>
          <a:p>
            <a:pPr marL="1478280">
              <a:lnSpc>
                <a:spcPct val="100000"/>
              </a:lnSpc>
              <a:spcBef>
                <a:spcPts val="335"/>
              </a:spcBef>
            </a:pPr>
            <a:r>
              <a:rPr sz="2000" dirty="0"/>
              <a:t>Организуйте</a:t>
            </a:r>
            <a:r>
              <a:rPr sz="2000" spc="-60" dirty="0"/>
              <a:t> </a:t>
            </a:r>
            <a:r>
              <a:rPr sz="2000" dirty="0"/>
              <a:t>методическое</a:t>
            </a:r>
            <a:r>
              <a:rPr sz="2000" spc="-40" dirty="0"/>
              <a:t> </a:t>
            </a:r>
            <a:r>
              <a:rPr sz="2000" spc="-10" dirty="0"/>
              <a:t>обеспечение</a:t>
            </a:r>
            <a:endParaRPr sz="20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79374" y="1636648"/>
          <a:ext cx="8573133" cy="4785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5339"/>
                <a:gridCol w="4324985"/>
                <a:gridCol w="2162809"/>
              </a:tblGrid>
              <a:tr h="6235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b="1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Этап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Что</a:t>
                      </a:r>
                      <a:r>
                        <a:rPr sz="1800" b="1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нужно</a:t>
                      </a:r>
                      <a:r>
                        <a:rPr sz="1800" b="1" spc="-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сделать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Что</a:t>
                      </a:r>
                      <a:r>
                        <a:rPr sz="1800" b="1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получится</a:t>
                      </a:r>
                      <a:r>
                        <a:rPr sz="1800" b="1" spc="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5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результате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</a:tr>
              <a:tr h="1497965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1.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Целеполагание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Изучение</a:t>
                      </a:r>
                      <a:r>
                        <a:rPr sz="18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целевых</a:t>
                      </a:r>
                      <a:r>
                        <a:rPr sz="1800" spc="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установок</a:t>
                      </a:r>
                      <a:r>
                        <a:rPr sz="18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ФГОС.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38100" marR="15367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Внесение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изменений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цели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задачи</a:t>
                      </a:r>
                      <a:r>
                        <a:rPr sz="1800" spc="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учебного предмета.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Характеристика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учебного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предмета</a:t>
                      </a:r>
                      <a:r>
                        <a:rPr sz="18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1800" spc="-3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его</a:t>
                      </a:r>
                      <a:r>
                        <a:rPr sz="1800" spc="-3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места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учебном</a:t>
                      </a:r>
                      <a:r>
                        <a:rPr sz="1800" spc="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плане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38735" marR="1250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Проект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пояснительной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записки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рабочей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программе</a:t>
                      </a:r>
                      <a:r>
                        <a:rPr sz="18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учебного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предмета,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курса,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модуля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</a:tr>
              <a:tr h="2664460">
                <a:tc>
                  <a:txBody>
                    <a:bodyPr/>
                    <a:lstStyle/>
                    <a:p>
                      <a:pPr marL="37465" marR="889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2.</a:t>
                      </a:r>
                      <a:r>
                        <a:rPr sz="18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Описание планируемых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результатов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освоения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учебного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предмета,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учебного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курса,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учебного</a:t>
                      </a:r>
                      <a:r>
                        <a:rPr sz="1800" spc="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модуля,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37465" marR="7200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учебного 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курса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внеурочной деятельности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Изучение</a:t>
                      </a:r>
                      <a:r>
                        <a:rPr sz="18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требований</a:t>
                      </a:r>
                      <a:r>
                        <a:rPr sz="1800" spc="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ФГОС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</a:t>
                      </a:r>
                      <a:r>
                        <a:rPr sz="18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результатам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освоения</a:t>
                      </a:r>
                      <a:r>
                        <a:rPr sz="18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ООП.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38100" marR="17272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Внесение</a:t>
                      </a:r>
                      <a:r>
                        <a:rPr sz="18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изменений</a:t>
                      </a:r>
                      <a:r>
                        <a:rPr sz="18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перечень</a:t>
                      </a:r>
                      <a:r>
                        <a:rPr sz="1800" spc="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планируемых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результатов обучения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(предметные,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метапредметные,</a:t>
                      </a:r>
                      <a:r>
                        <a:rPr sz="18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личностные).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38100" marR="6413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Выделение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двух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видов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предметных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результатов</a:t>
                      </a:r>
                      <a:r>
                        <a:rPr sz="1800" spc="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обучения:</a:t>
                      </a:r>
                      <a:r>
                        <a:rPr sz="18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базового</a:t>
                      </a:r>
                      <a:r>
                        <a:rPr sz="1800" spc="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1800" spc="-3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углубленного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для</a:t>
                      </a:r>
                      <a:r>
                        <a:rPr sz="18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предметов</a:t>
                      </a:r>
                      <a:r>
                        <a:rPr sz="1800" spc="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уровня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ООО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–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физика,</a:t>
                      </a:r>
                      <a:r>
                        <a:rPr sz="1800" spc="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химия,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биология,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математика,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информатика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Проект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раздела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38735" marR="23622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«Планируемые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результаты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освоения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учебного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предмета,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учебного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курса,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учебного</a:t>
                      </a:r>
                      <a:r>
                        <a:rPr sz="18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модуля,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учебного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курса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38735" marR="8077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внеурочной деятельности»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0755" y="284988"/>
            <a:ext cx="5791200" cy="401320"/>
          </a:xfrm>
          <a:prstGeom prst="rect">
            <a:avLst/>
          </a:prstGeom>
          <a:solidFill>
            <a:srgbClr val="FFDFAB"/>
          </a:solidFill>
        </p:spPr>
        <p:txBody>
          <a:bodyPr vert="horz" wrap="square" lIns="0" tIns="42545" rIns="0" bIns="0" rtlCol="0">
            <a:spAutoFit/>
          </a:bodyPr>
          <a:lstStyle/>
          <a:p>
            <a:pPr marL="1478280">
              <a:lnSpc>
                <a:spcPct val="100000"/>
              </a:lnSpc>
              <a:spcBef>
                <a:spcPts val="335"/>
              </a:spcBef>
            </a:pPr>
            <a:r>
              <a:rPr sz="2000" dirty="0"/>
              <a:t>Организуйте</a:t>
            </a:r>
            <a:r>
              <a:rPr sz="2000" spc="-60" dirty="0"/>
              <a:t> </a:t>
            </a:r>
            <a:r>
              <a:rPr sz="2000" dirty="0"/>
              <a:t>методическое</a:t>
            </a:r>
            <a:r>
              <a:rPr sz="2000" spc="-40" dirty="0"/>
              <a:t> </a:t>
            </a:r>
            <a:r>
              <a:rPr sz="2000" spc="-10" dirty="0"/>
              <a:t>обеспечение</a:t>
            </a:r>
            <a:endParaRPr sz="2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t>37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79374" y="1208024"/>
          <a:ext cx="8573133" cy="4738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5339"/>
                <a:gridCol w="4324985"/>
                <a:gridCol w="2162809"/>
              </a:tblGrid>
              <a:tr h="5861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b="1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Этап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Что</a:t>
                      </a:r>
                      <a:r>
                        <a:rPr sz="1800" b="1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нужно </a:t>
                      </a:r>
                      <a:r>
                        <a:rPr sz="1800" b="1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сделать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61975" marR="302895" indent="-25019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Что</a:t>
                      </a:r>
                      <a:r>
                        <a:rPr sz="1800" b="1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получится</a:t>
                      </a:r>
                      <a:r>
                        <a:rPr sz="1800" b="1" spc="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5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 </a:t>
                      </a:r>
                      <a:r>
                        <a:rPr sz="1800" b="1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результате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</a:tr>
              <a:tr h="4152265">
                <a:tc>
                  <a:txBody>
                    <a:bodyPr/>
                    <a:lstStyle/>
                    <a:p>
                      <a:pPr marL="37465" marR="14287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3.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Определение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содержания</a:t>
                      </a:r>
                      <a:r>
                        <a:rPr sz="18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учебного предмета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51435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Изучение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требований</a:t>
                      </a:r>
                      <a:r>
                        <a:rPr sz="1800" spc="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ФГОС</a:t>
                      </a:r>
                      <a:r>
                        <a:rPr sz="18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</a:t>
                      </a:r>
                      <a:r>
                        <a:rPr sz="18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содержанию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рабочей программы</a:t>
                      </a:r>
                      <a:r>
                        <a:rPr sz="18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учебного</a:t>
                      </a:r>
                      <a:r>
                        <a:rPr sz="18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предмета,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учебного</a:t>
                      </a:r>
                      <a:r>
                        <a:rPr sz="1800" spc="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курса,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учебного</a:t>
                      </a:r>
                      <a:r>
                        <a:rPr sz="1800" spc="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модуля,</a:t>
                      </a:r>
                      <a:r>
                        <a:rPr sz="18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курса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381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внеурочной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деятельности.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38100" marR="33337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Описание</a:t>
                      </a:r>
                      <a:r>
                        <a:rPr sz="1800" spc="-5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содержания</a:t>
                      </a:r>
                      <a:r>
                        <a:rPr sz="18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рабочей</a:t>
                      </a:r>
                      <a:r>
                        <a:rPr sz="1800" spc="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программы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5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соответствии с</a:t>
                      </a:r>
                      <a:r>
                        <a:rPr sz="18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уровнем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изучения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(базовый, углубленный).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38100" marR="252729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Описание</a:t>
                      </a:r>
                      <a:r>
                        <a:rPr sz="1800" spc="-5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содержания</a:t>
                      </a:r>
                      <a:r>
                        <a:rPr sz="18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рабочей</a:t>
                      </a:r>
                      <a:r>
                        <a:rPr sz="1800" spc="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программы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5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соответствии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1800" spc="-3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планируемыми</a:t>
                      </a:r>
                      <a:r>
                        <a:rPr sz="18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результатами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освоения</a:t>
                      </a:r>
                      <a:r>
                        <a:rPr sz="18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учебного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предмета,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учебного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курса,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учебного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модуля,</a:t>
                      </a:r>
                      <a:r>
                        <a:rPr sz="18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курса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внеурочной деятельности.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38100" marR="3333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Описание</a:t>
                      </a:r>
                      <a:r>
                        <a:rPr sz="1800" spc="-5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содержания</a:t>
                      </a:r>
                      <a:r>
                        <a:rPr sz="18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рабочей</a:t>
                      </a:r>
                      <a:r>
                        <a:rPr sz="1800" spc="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программы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5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соответствии</a:t>
                      </a:r>
                      <a:r>
                        <a:rPr sz="18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1800" spc="-4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рабочей</a:t>
                      </a:r>
                      <a:r>
                        <a:rPr sz="1800" spc="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программой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воспитания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Проект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раздела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38735" marR="13271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«Содержание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рабочей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программы</a:t>
                      </a:r>
                      <a:r>
                        <a:rPr sz="18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учебного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предмета,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учебного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курса,</a:t>
                      </a:r>
                      <a:r>
                        <a:rPr sz="18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учебного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38735" marR="8077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модуля,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курса внеурочной деятельности»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0755" y="284988"/>
            <a:ext cx="5791200" cy="401320"/>
          </a:xfrm>
          <a:prstGeom prst="rect">
            <a:avLst/>
          </a:prstGeom>
          <a:solidFill>
            <a:srgbClr val="FFDFAB"/>
          </a:solidFill>
        </p:spPr>
        <p:txBody>
          <a:bodyPr vert="horz" wrap="square" lIns="0" tIns="42545" rIns="0" bIns="0" rtlCol="0">
            <a:spAutoFit/>
          </a:bodyPr>
          <a:lstStyle/>
          <a:p>
            <a:pPr marL="1478280">
              <a:lnSpc>
                <a:spcPct val="100000"/>
              </a:lnSpc>
              <a:spcBef>
                <a:spcPts val="335"/>
              </a:spcBef>
            </a:pPr>
            <a:r>
              <a:rPr sz="2000" dirty="0"/>
              <a:t>Организуйте</a:t>
            </a:r>
            <a:r>
              <a:rPr sz="2000" spc="-60" dirty="0"/>
              <a:t> </a:t>
            </a:r>
            <a:r>
              <a:rPr sz="2000" dirty="0"/>
              <a:t>методическое</a:t>
            </a:r>
            <a:r>
              <a:rPr sz="2000" spc="-40" dirty="0"/>
              <a:t> </a:t>
            </a:r>
            <a:r>
              <a:rPr sz="2000" spc="-10" dirty="0"/>
              <a:t>обеспечение</a:t>
            </a:r>
            <a:endParaRPr sz="2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t>38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79374" y="993775"/>
          <a:ext cx="8573133" cy="4801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5339"/>
                <a:gridCol w="4324985"/>
                <a:gridCol w="2162809"/>
              </a:tblGrid>
              <a:tr h="5861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b="1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Этап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Что</a:t>
                      </a:r>
                      <a:r>
                        <a:rPr sz="1800" b="1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нужно </a:t>
                      </a:r>
                      <a:r>
                        <a:rPr sz="1800" b="1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сделать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61975" marR="302895" indent="-25019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Что</a:t>
                      </a:r>
                      <a:r>
                        <a:rPr sz="1800" b="1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получится</a:t>
                      </a:r>
                      <a:r>
                        <a:rPr sz="1800" b="1" spc="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5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 </a:t>
                      </a:r>
                      <a:r>
                        <a:rPr sz="1800" b="1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результате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</a:tr>
              <a:tr h="4215765">
                <a:tc>
                  <a:txBody>
                    <a:bodyPr/>
                    <a:lstStyle/>
                    <a:p>
                      <a:pPr marL="37465" marR="6032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4.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Составление тематического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планирования</a:t>
                      </a:r>
                      <a:r>
                        <a:rPr sz="18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учебног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предмета,</a:t>
                      </a:r>
                      <a:r>
                        <a:rPr sz="1800" spc="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учебного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курса,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учебного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модуля,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учебного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курса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внеурочной деятельности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29019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Изучение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требований</a:t>
                      </a:r>
                      <a:r>
                        <a:rPr sz="1800" spc="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ФГОС</a:t>
                      </a:r>
                      <a:r>
                        <a:rPr sz="18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</a:t>
                      </a:r>
                      <a:r>
                        <a:rPr sz="18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тематическому планированию.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38100" marR="99441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Составление таблицы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тематического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планирования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указанием: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381000" marR="636270" indent="-342900"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000000"/>
                        </a:buClr>
                        <a:buSzPct val="55555"/>
                        <a:buFont typeface="Symbol"/>
                        <a:buChar char=""/>
                        <a:tabLst>
                          <a:tab pos="381000" algn="l"/>
                          <a:tab pos="381635" algn="l"/>
                        </a:tabLst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количества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академических</a:t>
                      </a:r>
                      <a:r>
                        <a:rPr sz="18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часов,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отводимых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на</a:t>
                      </a:r>
                      <a:r>
                        <a:rPr sz="18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освоение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каждой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темы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381000" marR="14287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учебного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предмета,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учебного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курса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(в</a:t>
                      </a:r>
                      <a:r>
                        <a:rPr sz="18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том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числе</a:t>
                      </a:r>
                      <a:r>
                        <a:rPr sz="1800" spc="-4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внеурочной деятельности),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учебного модуля;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381000" marR="217170" indent="-342900">
                        <a:lnSpc>
                          <a:spcPct val="100000"/>
                        </a:lnSpc>
                        <a:spcBef>
                          <a:spcPts val="495"/>
                        </a:spcBef>
                        <a:buClr>
                          <a:srgbClr val="000000"/>
                        </a:buClr>
                        <a:buSzPct val="55555"/>
                        <a:buFont typeface="Symbol"/>
                        <a:buChar char=""/>
                        <a:tabLst>
                          <a:tab pos="381000" algn="l"/>
                          <a:tab pos="381635" algn="l"/>
                        </a:tabLst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возможности</a:t>
                      </a:r>
                      <a:r>
                        <a:rPr sz="1800" spc="-4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использования</a:t>
                      </a:r>
                      <a:r>
                        <a:rPr sz="18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по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конкретной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теме</a:t>
                      </a:r>
                      <a:r>
                        <a:rPr sz="18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электронных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(цифровых)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образовательных ресурсов,</a:t>
                      </a:r>
                      <a:r>
                        <a:rPr sz="18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являющихся учебно-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методическими</a:t>
                      </a:r>
                      <a:r>
                        <a:rPr sz="1800" spc="5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материалами,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которые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представлены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18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электронном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38100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(цифровом)</a:t>
                      </a:r>
                      <a:r>
                        <a:rPr sz="18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виде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Проект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раздела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38735" marR="38417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«Тематическое планирование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учебного</a:t>
                      </a:r>
                      <a:r>
                        <a:rPr sz="1800" spc="-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предмета,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учебного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курса,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учебного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модуля, </a:t>
                      </a:r>
                      <a:r>
                        <a:rPr sz="18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учебного</a:t>
                      </a:r>
                      <a:r>
                        <a:rPr sz="1800" spc="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курса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внеурочной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деятельности»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9374" y="1208024"/>
            <a:ext cx="8712226" cy="47355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" t="11981" r="2641" b="5606"/>
          <a:stretch/>
        </p:blipFill>
        <p:spPr bwMode="auto">
          <a:xfrm>
            <a:off x="72757" y="1347135"/>
            <a:ext cx="9054310" cy="442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685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92596" y="169163"/>
            <a:ext cx="780415" cy="346075"/>
          </a:xfrm>
          <a:custGeom>
            <a:avLst/>
            <a:gdLst/>
            <a:ahLst/>
            <a:cxnLst/>
            <a:rect l="l" t="t" r="r" b="b"/>
            <a:pathLst>
              <a:path w="780415" h="346075">
                <a:moveTo>
                  <a:pt x="252983" y="0"/>
                </a:moveTo>
                <a:lnTo>
                  <a:pt x="0" y="345947"/>
                </a:lnTo>
                <a:lnTo>
                  <a:pt x="780287" y="345947"/>
                </a:lnTo>
                <a:lnTo>
                  <a:pt x="252983" y="0"/>
                </a:lnTo>
                <a:close/>
              </a:path>
            </a:pathLst>
          </a:custGeom>
          <a:solidFill>
            <a:srgbClr val="1C2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7073265" cy="1769745"/>
            <a:chOff x="0" y="0"/>
            <a:chExt cx="7073265" cy="176974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6756400" cy="1769745"/>
            </a:xfrm>
            <a:custGeom>
              <a:avLst/>
              <a:gdLst/>
              <a:ahLst/>
              <a:cxnLst/>
              <a:rect l="l" t="t" r="r" b="b"/>
              <a:pathLst>
                <a:path w="6756400" h="1769745">
                  <a:moveTo>
                    <a:pt x="6755892" y="0"/>
                  </a:moveTo>
                  <a:lnTo>
                    <a:pt x="5434584" y="0"/>
                  </a:lnTo>
                  <a:lnTo>
                    <a:pt x="5428488" y="0"/>
                  </a:lnTo>
                  <a:lnTo>
                    <a:pt x="0" y="0"/>
                  </a:lnTo>
                  <a:lnTo>
                    <a:pt x="0" y="1769364"/>
                  </a:lnTo>
                  <a:lnTo>
                    <a:pt x="5428488" y="1769364"/>
                  </a:lnTo>
                  <a:lnTo>
                    <a:pt x="5434584" y="1769364"/>
                  </a:lnTo>
                  <a:lnTo>
                    <a:pt x="5434584" y="1761248"/>
                  </a:lnTo>
                  <a:lnTo>
                    <a:pt x="6755892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07491"/>
              <a:ext cx="7073265" cy="1030605"/>
            </a:xfrm>
            <a:custGeom>
              <a:avLst/>
              <a:gdLst/>
              <a:ahLst/>
              <a:cxnLst/>
              <a:rect l="l" t="t" r="r" b="b"/>
              <a:pathLst>
                <a:path w="7073265" h="1030605">
                  <a:moveTo>
                    <a:pt x="7072884" y="0"/>
                  </a:moveTo>
                  <a:lnTo>
                    <a:pt x="6303264" y="0"/>
                  </a:lnTo>
                  <a:lnTo>
                    <a:pt x="6300216" y="0"/>
                  </a:lnTo>
                  <a:lnTo>
                    <a:pt x="0" y="0"/>
                  </a:lnTo>
                  <a:lnTo>
                    <a:pt x="0" y="1030224"/>
                  </a:lnTo>
                  <a:lnTo>
                    <a:pt x="6300216" y="1030224"/>
                  </a:lnTo>
                  <a:lnTo>
                    <a:pt x="6303264" y="1030224"/>
                  </a:lnTo>
                  <a:lnTo>
                    <a:pt x="6303264" y="1026160"/>
                  </a:lnTo>
                  <a:lnTo>
                    <a:pt x="7072884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6946392" y="6597395"/>
            <a:ext cx="394970" cy="175260"/>
          </a:xfrm>
          <a:custGeom>
            <a:avLst/>
            <a:gdLst/>
            <a:ahLst/>
            <a:cxnLst/>
            <a:rect l="l" t="t" r="r" b="b"/>
            <a:pathLst>
              <a:path w="394970" h="175259">
                <a:moveTo>
                  <a:pt x="394715" y="0"/>
                </a:moveTo>
                <a:lnTo>
                  <a:pt x="0" y="0"/>
                </a:lnTo>
                <a:lnTo>
                  <a:pt x="266700" y="175259"/>
                </a:lnTo>
                <a:lnTo>
                  <a:pt x="394715" y="0"/>
                </a:lnTo>
                <a:close/>
              </a:path>
            </a:pathLst>
          </a:custGeom>
          <a:solidFill>
            <a:srgbClr val="D2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949440" y="5963411"/>
            <a:ext cx="2194560" cy="894715"/>
            <a:chOff x="6949440" y="5963411"/>
            <a:chExt cx="2194560" cy="894715"/>
          </a:xfrm>
        </p:grpSpPr>
        <p:sp>
          <p:nvSpPr>
            <p:cNvPr id="9" name="object 9"/>
            <p:cNvSpPr/>
            <p:nvPr/>
          </p:nvSpPr>
          <p:spPr>
            <a:xfrm>
              <a:off x="7106412" y="5963411"/>
              <a:ext cx="2037714" cy="894715"/>
            </a:xfrm>
            <a:custGeom>
              <a:avLst/>
              <a:gdLst/>
              <a:ahLst/>
              <a:cxnLst/>
              <a:rect l="l" t="t" r="r" b="b"/>
              <a:pathLst>
                <a:path w="2037715" h="894715">
                  <a:moveTo>
                    <a:pt x="2037575" y="0"/>
                  </a:moveTo>
                  <a:lnTo>
                    <a:pt x="670560" y="0"/>
                  </a:lnTo>
                  <a:lnTo>
                    <a:pt x="669036" y="0"/>
                  </a:lnTo>
                  <a:lnTo>
                    <a:pt x="669036" y="2044"/>
                  </a:lnTo>
                  <a:lnTo>
                    <a:pt x="0" y="894588"/>
                  </a:lnTo>
                  <a:lnTo>
                    <a:pt x="669036" y="894588"/>
                  </a:lnTo>
                  <a:lnTo>
                    <a:pt x="670560" y="894588"/>
                  </a:lnTo>
                  <a:lnTo>
                    <a:pt x="2037575" y="894588"/>
                  </a:lnTo>
                  <a:lnTo>
                    <a:pt x="2037575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49440" y="6195059"/>
              <a:ext cx="2194560" cy="407034"/>
            </a:xfrm>
            <a:custGeom>
              <a:avLst/>
              <a:gdLst/>
              <a:ahLst/>
              <a:cxnLst/>
              <a:rect l="l" t="t" r="r" b="b"/>
              <a:pathLst>
                <a:path w="2194559" h="407034">
                  <a:moveTo>
                    <a:pt x="2194560" y="0"/>
                  </a:moveTo>
                  <a:lnTo>
                    <a:pt x="304800" y="0"/>
                  </a:lnTo>
                  <a:lnTo>
                    <a:pt x="298704" y="0"/>
                  </a:lnTo>
                  <a:lnTo>
                    <a:pt x="298704" y="8140"/>
                  </a:lnTo>
                  <a:lnTo>
                    <a:pt x="0" y="406908"/>
                  </a:lnTo>
                  <a:lnTo>
                    <a:pt x="298704" y="406908"/>
                  </a:lnTo>
                  <a:lnTo>
                    <a:pt x="304800" y="406908"/>
                  </a:lnTo>
                  <a:lnTo>
                    <a:pt x="2194560" y="406908"/>
                  </a:lnTo>
                  <a:lnTo>
                    <a:pt x="2194560" y="0"/>
                  </a:lnTo>
                  <a:close/>
                </a:path>
              </a:pathLst>
            </a:custGeom>
            <a:solidFill>
              <a:srgbClr val="FFC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285678" y="1949386"/>
            <a:ext cx="295275" cy="396240"/>
            <a:chOff x="4285678" y="1949386"/>
            <a:chExt cx="295275" cy="396240"/>
          </a:xfrm>
        </p:grpSpPr>
        <p:sp>
          <p:nvSpPr>
            <p:cNvPr id="12" name="object 12"/>
            <p:cNvSpPr/>
            <p:nvPr/>
          </p:nvSpPr>
          <p:spPr>
            <a:xfrm>
              <a:off x="4299965" y="1963673"/>
              <a:ext cx="266700" cy="367665"/>
            </a:xfrm>
            <a:custGeom>
              <a:avLst/>
              <a:gdLst/>
              <a:ahLst/>
              <a:cxnLst/>
              <a:rect l="l" t="t" r="r" b="b"/>
              <a:pathLst>
                <a:path w="266700" h="367664">
                  <a:moveTo>
                    <a:pt x="200025" y="0"/>
                  </a:moveTo>
                  <a:lnTo>
                    <a:pt x="66675" y="0"/>
                  </a:lnTo>
                  <a:lnTo>
                    <a:pt x="66675" y="233934"/>
                  </a:lnTo>
                  <a:lnTo>
                    <a:pt x="0" y="233934"/>
                  </a:lnTo>
                  <a:lnTo>
                    <a:pt x="133350" y="367284"/>
                  </a:lnTo>
                  <a:lnTo>
                    <a:pt x="266700" y="233934"/>
                  </a:lnTo>
                  <a:lnTo>
                    <a:pt x="200025" y="233934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99965" y="1963673"/>
              <a:ext cx="266700" cy="367665"/>
            </a:xfrm>
            <a:custGeom>
              <a:avLst/>
              <a:gdLst/>
              <a:ahLst/>
              <a:cxnLst/>
              <a:rect l="l" t="t" r="r" b="b"/>
              <a:pathLst>
                <a:path w="266700" h="367664">
                  <a:moveTo>
                    <a:pt x="200025" y="0"/>
                  </a:moveTo>
                  <a:lnTo>
                    <a:pt x="200025" y="233934"/>
                  </a:lnTo>
                  <a:lnTo>
                    <a:pt x="266700" y="233934"/>
                  </a:lnTo>
                  <a:lnTo>
                    <a:pt x="133350" y="367284"/>
                  </a:lnTo>
                  <a:lnTo>
                    <a:pt x="0" y="233934"/>
                  </a:lnTo>
                  <a:lnTo>
                    <a:pt x="66675" y="233934"/>
                  </a:lnTo>
                  <a:lnTo>
                    <a:pt x="66675" y="0"/>
                  </a:lnTo>
                  <a:lnTo>
                    <a:pt x="200025" y="0"/>
                  </a:lnTo>
                  <a:close/>
                </a:path>
              </a:pathLst>
            </a:custGeom>
            <a:ln w="28575">
              <a:solidFill>
                <a:srgbClr val="032A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74370" y="2377821"/>
            <a:ext cx="8291195" cy="2999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3564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Решение</a:t>
            </a:r>
            <a:r>
              <a:rPr sz="1800" b="1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задач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управленческой</a:t>
            </a:r>
            <a:r>
              <a:rPr sz="1800" b="1" spc="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командой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Arial Narrow"/>
              <a:cs typeface="Arial Narrow"/>
            </a:endParaRPr>
          </a:p>
          <a:p>
            <a:pPr marL="220979" indent="-208915">
              <a:lnSpc>
                <a:spcPct val="100000"/>
              </a:lnSpc>
              <a:buAutoNum type="arabicPeriod"/>
              <a:tabLst>
                <a:tab pos="221615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Обеспечить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готовность</a:t>
            </a:r>
            <a:r>
              <a:rPr sz="18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педагогов</a:t>
            </a:r>
            <a:r>
              <a:rPr sz="18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18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реализации</a:t>
            </a:r>
            <a:r>
              <a:rPr sz="18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новых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ФГОС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общего</a:t>
            </a:r>
            <a:r>
              <a:rPr sz="18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образования.</a:t>
            </a:r>
            <a:endParaRPr sz="1800">
              <a:latin typeface="Arial Narrow"/>
              <a:cs typeface="Arial Narrow"/>
            </a:endParaRPr>
          </a:p>
          <a:p>
            <a:pPr marL="12700" marR="7620">
              <a:lnSpc>
                <a:spcPct val="100000"/>
              </a:lnSpc>
              <a:buAutoNum type="arabicPeriod"/>
              <a:tabLst>
                <a:tab pos="221615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Информировать</a:t>
            </a:r>
            <a:r>
              <a:rPr sz="1800" spc="114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родителей</a:t>
            </a:r>
            <a:r>
              <a:rPr sz="1800" spc="9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(законных</a:t>
            </a:r>
            <a:r>
              <a:rPr sz="1800" spc="10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представителей)</a:t>
            </a:r>
            <a:r>
              <a:rPr sz="1800" spc="10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1-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х,</a:t>
            </a:r>
            <a:r>
              <a:rPr sz="1800" spc="9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5-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х</a:t>
            </a:r>
            <a:r>
              <a:rPr sz="1800" spc="9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классов</a:t>
            </a:r>
            <a:r>
              <a:rPr sz="1800" spc="9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</a:t>
            </a:r>
            <a:r>
              <a:rPr sz="1800" spc="1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введении</a:t>
            </a:r>
            <a:r>
              <a:rPr sz="1800" spc="9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новых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ФГОС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общего</a:t>
            </a:r>
            <a:r>
              <a:rPr sz="1800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образования.</a:t>
            </a:r>
            <a:endParaRPr sz="1800">
              <a:latin typeface="Arial Narrow"/>
              <a:cs typeface="Arial Narrow"/>
            </a:endParaRPr>
          </a:p>
          <a:p>
            <a:pPr marL="220979" indent="-208915">
              <a:lnSpc>
                <a:spcPct val="100000"/>
              </a:lnSpc>
              <a:buAutoNum type="arabicPeriod"/>
              <a:tabLst>
                <a:tab pos="221615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Изучить</a:t>
            </a:r>
            <a:r>
              <a:rPr sz="1800" spc="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риски</a:t>
            </a:r>
            <a:r>
              <a:rPr sz="1800" spc="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800" spc="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готовность</a:t>
            </a:r>
            <a:r>
              <a:rPr sz="1800" spc="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реализации</a:t>
            </a:r>
            <a:r>
              <a:rPr sz="1800" spc="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новых</a:t>
            </a:r>
            <a:r>
              <a:rPr sz="1800" spc="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ФГОС</a:t>
            </a:r>
            <a:r>
              <a:rPr sz="1800" spc="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общего</a:t>
            </a:r>
            <a:r>
              <a:rPr sz="1800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образования</a:t>
            </a:r>
            <a:r>
              <a:rPr sz="1800" spc="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со</a:t>
            </a:r>
            <a:r>
              <a:rPr sz="1800" spc="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2-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го</a:t>
            </a:r>
            <a:r>
              <a:rPr sz="1800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класса,</a:t>
            </a:r>
            <a:r>
              <a:rPr sz="1800" spc="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50" dirty="0">
                <a:solidFill>
                  <a:srgbClr val="1C2043"/>
                </a:solidFill>
                <a:latin typeface="Arial Narrow"/>
                <a:cs typeface="Arial Narrow"/>
              </a:rPr>
              <a:t>с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6-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го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класса</a:t>
            </a:r>
            <a:r>
              <a:rPr sz="18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образовательной</a:t>
            </a:r>
            <a:r>
              <a:rPr sz="1800" spc="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организации.</a:t>
            </a:r>
            <a:endParaRPr sz="1800">
              <a:latin typeface="Arial Narrow"/>
              <a:cs typeface="Arial Narrow"/>
            </a:endParaRPr>
          </a:p>
          <a:p>
            <a:pPr marL="220979" indent="-208915">
              <a:lnSpc>
                <a:spcPct val="100000"/>
              </a:lnSpc>
              <a:buAutoNum type="arabicPeriod" startAt="4"/>
              <a:tabLst>
                <a:tab pos="221615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Работа</a:t>
            </a:r>
            <a:r>
              <a:rPr sz="1800" spc="254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с</a:t>
            </a:r>
            <a:r>
              <a:rPr sz="1800" spc="2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родителями</a:t>
            </a:r>
            <a:r>
              <a:rPr sz="1800" spc="2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(законными</a:t>
            </a:r>
            <a:r>
              <a:rPr sz="1800" spc="2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представителями)</a:t>
            </a:r>
            <a:r>
              <a:rPr sz="1800" spc="2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</a:t>
            </a:r>
            <a:r>
              <a:rPr sz="1800" spc="254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реализации</a:t>
            </a:r>
            <a:r>
              <a:rPr sz="1800" spc="2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новых</a:t>
            </a:r>
            <a:r>
              <a:rPr sz="1800" spc="28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ФГОС</a:t>
            </a:r>
            <a:r>
              <a:rPr sz="1800" spc="26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общего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образования</a:t>
            </a:r>
            <a:r>
              <a:rPr sz="1800" spc="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со</a:t>
            </a:r>
            <a:r>
              <a:rPr sz="18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2-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го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класса, с</a:t>
            </a:r>
            <a:r>
              <a:rPr sz="18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6-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го</a:t>
            </a:r>
            <a:r>
              <a:rPr sz="18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класса.</a:t>
            </a:r>
            <a:endParaRPr sz="1800">
              <a:latin typeface="Arial Narrow"/>
              <a:cs typeface="Arial Narrow"/>
            </a:endParaRPr>
          </a:p>
          <a:p>
            <a:pPr marL="220979" indent="-208915">
              <a:lnSpc>
                <a:spcPct val="100000"/>
              </a:lnSpc>
              <a:buAutoNum type="arabicPeriod" startAt="5"/>
              <a:tabLst>
                <a:tab pos="221615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Разработка</a:t>
            </a:r>
            <a:r>
              <a:rPr sz="1800" spc="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ООП</a:t>
            </a:r>
            <a:r>
              <a:rPr sz="18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НОО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8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ООП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ООО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на</a:t>
            </a:r>
            <a:r>
              <a:rPr sz="18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основе</a:t>
            </a:r>
            <a:r>
              <a:rPr sz="1800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ПООП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НОО</a:t>
            </a:r>
            <a:r>
              <a:rPr sz="18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8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ПООП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ООО.</a:t>
            </a:r>
            <a:endParaRPr sz="1800">
              <a:latin typeface="Arial Narrow"/>
              <a:cs typeface="Arial Narrow"/>
            </a:endParaRPr>
          </a:p>
          <a:p>
            <a:pPr marL="220979" indent="-208915">
              <a:lnSpc>
                <a:spcPct val="100000"/>
              </a:lnSpc>
              <a:buAutoNum type="arabicPeriod" startAt="5"/>
              <a:tabLst>
                <a:tab pos="221615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Широкое общественное</a:t>
            </a:r>
            <a:r>
              <a:rPr sz="1800" spc="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обсуждение</a:t>
            </a:r>
            <a:r>
              <a:rPr sz="18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вновь разработанных</a:t>
            </a:r>
            <a:r>
              <a:rPr sz="1800" spc="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ООП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НОО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ООП</a:t>
            </a:r>
            <a:r>
              <a:rPr sz="18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ООО.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0" y="507491"/>
            <a:ext cx="6303645" cy="1030605"/>
          </a:xfrm>
          <a:prstGeom prst="rect">
            <a:avLst/>
          </a:prstGeom>
        </p:spPr>
        <p:txBody>
          <a:bodyPr vert="horz" wrap="square" lIns="0" tIns="216535" rIns="0" bIns="0" rtlCol="0">
            <a:spAutoFit/>
          </a:bodyPr>
          <a:lstStyle/>
          <a:p>
            <a:pPr marL="905510" marR="346075">
              <a:lnSpc>
                <a:spcPct val="100000"/>
              </a:lnSpc>
              <a:spcBef>
                <a:spcPts val="1705"/>
              </a:spcBef>
            </a:pPr>
            <a:r>
              <a:rPr sz="2000" dirty="0">
                <a:solidFill>
                  <a:srgbClr val="F3F3F3"/>
                </a:solidFill>
              </a:rPr>
              <a:t>Как</a:t>
            </a:r>
            <a:r>
              <a:rPr sz="2000" spc="-10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перейти</a:t>
            </a:r>
            <a:r>
              <a:rPr sz="2000" spc="-45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на</a:t>
            </a:r>
            <a:r>
              <a:rPr sz="2000" spc="-20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обновленные</a:t>
            </a:r>
            <a:r>
              <a:rPr sz="2000" spc="-60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ФГОС</a:t>
            </a:r>
            <a:r>
              <a:rPr sz="2000" spc="-20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НОО</a:t>
            </a:r>
            <a:r>
              <a:rPr sz="2000" spc="-25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и</a:t>
            </a:r>
            <a:r>
              <a:rPr sz="2000" spc="-5" dirty="0">
                <a:solidFill>
                  <a:srgbClr val="F3F3F3"/>
                </a:solidFill>
              </a:rPr>
              <a:t> </a:t>
            </a:r>
            <a:r>
              <a:rPr sz="2000" spc="-20" dirty="0">
                <a:solidFill>
                  <a:srgbClr val="F3F3F3"/>
                </a:solidFill>
              </a:rPr>
              <a:t>ООО: </a:t>
            </a:r>
            <a:r>
              <a:rPr sz="2000" dirty="0">
                <a:solidFill>
                  <a:srgbClr val="F3F3F3"/>
                </a:solidFill>
              </a:rPr>
              <a:t>дорожная</a:t>
            </a:r>
            <a:r>
              <a:rPr sz="2000" spc="-55" dirty="0">
                <a:solidFill>
                  <a:srgbClr val="F3F3F3"/>
                </a:solidFill>
              </a:rPr>
              <a:t> </a:t>
            </a:r>
            <a:r>
              <a:rPr sz="2000" spc="-10" dirty="0">
                <a:solidFill>
                  <a:srgbClr val="F3F3F3"/>
                </a:solidFill>
              </a:rPr>
              <a:t>карта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92596" y="169163"/>
            <a:ext cx="780415" cy="346075"/>
          </a:xfrm>
          <a:custGeom>
            <a:avLst/>
            <a:gdLst/>
            <a:ahLst/>
            <a:cxnLst/>
            <a:rect l="l" t="t" r="r" b="b"/>
            <a:pathLst>
              <a:path w="780415" h="346075">
                <a:moveTo>
                  <a:pt x="252983" y="0"/>
                </a:moveTo>
                <a:lnTo>
                  <a:pt x="0" y="345947"/>
                </a:lnTo>
                <a:lnTo>
                  <a:pt x="780287" y="345947"/>
                </a:lnTo>
                <a:lnTo>
                  <a:pt x="252983" y="0"/>
                </a:lnTo>
                <a:close/>
              </a:path>
            </a:pathLst>
          </a:custGeom>
          <a:solidFill>
            <a:srgbClr val="1C2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7073265" cy="1769745"/>
            <a:chOff x="0" y="0"/>
            <a:chExt cx="7073265" cy="176974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6756400" cy="1769745"/>
            </a:xfrm>
            <a:custGeom>
              <a:avLst/>
              <a:gdLst/>
              <a:ahLst/>
              <a:cxnLst/>
              <a:rect l="l" t="t" r="r" b="b"/>
              <a:pathLst>
                <a:path w="6756400" h="1769745">
                  <a:moveTo>
                    <a:pt x="6755892" y="0"/>
                  </a:moveTo>
                  <a:lnTo>
                    <a:pt x="5434584" y="0"/>
                  </a:lnTo>
                  <a:lnTo>
                    <a:pt x="5428488" y="0"/>
                  </a:lnTo>
                  <a:lnTo>
                    <a:pt x="0" y="0"/>
                  </a:lnTo>
                  <a:lnTo>
                    <a:pt x="0" y="1769364"/>
                  </a:lnTo>
                  <a:lnTo>
                    <a:pt x="5428488" y="1769364"/>
                  </a:lnTo>
                  <a:lnTo>
                    <a:pt x="5434584" y="1769364"/>
                  </a:lnTo>
                  <a:lnTo>
                    <a:pt x="5434584" y="1761248"/>
                  </a:lnTo>
                  <a:lnTo>
                    <a:pt x="6755892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07491"/>
              <a:ext cx="7073265" cy="1030605"/>
            </a:xfrm>
            <a:custGeom>
              <a:avLst/>
              <a:gdLst/>
              <a:ahLst/>
              <a:cxnLst/>
              <a:rect l="l" t="t" r="r" b="b"/>
              <a:pathLst>
                <a:path w="7073265" h="1030605">
                  <a:moveTo>
                    <a:pt x="7072884" y="0"/>
                  </a:moveTo>
                  <a:lnTo>
                    <a:pt x="6303264" y="0"/>
                  </a:lnTo>
                  <a:lnTo>
                    <a:pt x="6300216" y="0"/>
                  </a:lnTo>
                  <a:lnTo>
                    <a:pt x="0" y="0"/>
                  </a:lnTo>
                  <a:lnTo>
                    <a:pt x="0" y="1030224"/>
                  </a:lnTo>
                  <a:lnTo>
                    <a:pt x="6300216" y="1030224"/>
                  </a:lnTo>
                  <a:lnTo>
                    <a:pt x="6303264" y="1030224"/>
                  </a:lnTo>
                  <a:lnTo>
                    <a:pt x="6303264" y="1026160"/>
                  </a:lnTo>
                  <a:lnTo>
                    <a:pt x="7072884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6946392" y="6597395"/>
            <a:ext cx="394970" cy="175260"/>
          </a:xfrm>
          <a:custGeom>
            <a:avLst/>
            <a:gdLst/>
            <a:ahLst/>
            <a:cxnLst/>
            <a:rect l="l" t="t" r="r" b="b"/>
            <a:pathLst>
              <a:path w="394970" h="175259">
                <a:moveTo>
                  <a:pt x="394715" y="0"/>
                </a:moveTo>
                <a:lnTo>
                  <a:pt x="0" y="0"/>
                </a:lnTo>
                <a:lnTo>
                  <a:pt x="266700" y="175259"/>
                </a:lnTo>
                <a:lnTo>
                  <a:pt x="394715" y="0"/>
                </a:lnTo>
                <a:close/>
              </a:path>
            </a:pathLst>
          </a:custGeom>
          <a:solidFill>
            <a:srgbClr val="D2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949440" y="5963411"/>
            <a:ext cx="2194560" cy="894715"/>
            <a:chOff x="6949440" y="5963411"/>
            <a:chExt cx="2194560" cy="894715"/>
          </a:xfrm>
        </p:grpSpPr>
        <p:sp>
          <p:nvSpPr>
            <p:cNvPr id="9" name="object 9"/>
            <p:cNvSpPr/>
            <p:nvPr/>
          </p:nvSpPr>
          <p:spPr>
            <a:xfrm>
              <a:off x="7106412" y="5963411"/>
              <a:ext cx="2037714" cy="894715"/>
            </a:xfrm>
            <a:custGeom>
              <a:avLst/>
              <a:gdLst/>
              <a:ahLst/>
              <a:cxnLst/>
              <a:rect l="l" t="t" r="r" b="b"/>
              <a:pathLst>
                <a:path w="2037715" h="894715">
                  <a:moveTo>
                    <a:pt x="2037575" y="0"/>
                  </a:moveTo>
                  <a:lnTo>
                    <a:pt x="670560" y="0"/>
                  </a:lnTo>
                  <a:lnTo>
                    <a:pt x="669036" y="0"/>
                  </a:lnTo>
                  <a:lnTo>
                    <a:pt x="669036" y="2044"/>
                  </a:lnTo>
                  <a:lnTo>
                    <a:pt x="0" y="894588"/>
                  </a:lnTo>
                  <a:lnTo>
                    <a:pt x="669036" y="894588"/>
                  </a:lnTo>
                  <a:lnTo>
                    <a:pt x="670560" y="894588"/>
                  </a:lnTo>
                  <a:lnTo>
                    <a:pt x="2037575" y="894588"/>
                  </a:lnTo>
                  <a:lnTo>
                    <a:pt x="2037575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49440" y="6195059"/>
              <a:ext cx="2194560" cy="407034"/>
            </a:xfrm>
            <a:custGeom>
              <a:avLst/>
              <a:gdLst/>
              <a:ahLst/>
              <a:cxnLst/>
              <a:rect l="l" t="t" r="r" b="b"/>
              <a:pathLst>
                <a:path w="2194559" h="407034">
                  <a:moveTo>
                    <a:pt x="2194560" y="0"/>
                  </a:moveTo>
                  <a:lnTo>
                    <a:pt x="304800" y="0"/>
                  </a:lnTo>
                  <a:lnTo>
                    <a:pt x="298704" y="0"/>
                  </a:lnTo>
                  <a:lnTo>
                    <a:pt x="298704" y="8140"/>
                  </a:lnTo>
                  <a:lnTo>
                    <a:pt x="0" y="406908"/>
                  </a:lnTo>
                  <a:lnTo>
                    <a:pt x="298704" y="406908"/>
                  </a:lnTo>
                  <a:lnTo>
                    <a:pt x="304800" y="406908"/>
                  </a:lnTo>
                  <a:lnTo>
                    <a:pt x="2194560" y="406908"/>
                  </a:lnTo>
                  <a:lnTo>
                    <a:pt x="2194560" y="0"/>
                  </a:lnTo>
                  <a:close/>
                </a:path>
              </a:pathLst>
            </a:custGeom>
            <a:solidFill>
              <a:srgbClr val="FFC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104322" y="3311842"/>
            <a:ext cx="443230" cy="294005"/>
            <a:chOff x="4104322" y="3311842"/>
            <a:chExt cx="443230" cy="294005"/>
          </a:xfrm>
        </p:grpSpPr>
        <p:sp>
          <p:nvSpPr>
            <p:cNvPr id="12" name="object 12"/>
            <p:cNvSpPr/>
            <p:nvPr/>
          </p:nvSpPr>
          <p:spPr>
            <a:xfrm>
              <a:off x="4118609" y="3326129"/>
              <a:ext cx="414655" cy="265430"/>
            </a:xfrm>
            <a:custGeom>
              <a:avLst/>
              <a:gdLst/>
              <a:ahLst/>
              <a:cxnLst/>
              <a:rect l="l" t="t" r="r" b="b"/>
              <a:pathLst>
                <a:path w="414654" h="265429">
                  <a:moveTo>
                    <a:pt x="310895" y="0"/>
                  </a:moveTo>
                  <a:lnTo>
                    <a:pt x="103631" y="0"/>
                  </a:lnTo>
                  <a:lnTo>
                    <a:pt x="103631" y="132587"/>
                  </a:lnTo>
                  <a:lnTo>
                    <a:pt x="0" y="132587"/>
                  </a:lnTo>
                  <a:lnTo>
                    <a:pt x="207263" y="265175"/>
                  </a:lnTo>
                  <a:lnTo>
                    <a:pt x="414527" y="132587"/>
                  </a:lnTo>
                  <a:lnTo>
                    <a:pt x="310895" y="132587"/>
                  </a:lnTo>
                  <a:lnTo>
                    <a:pt x="31089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18609" y="3326129"/>
              <a:ext cx="414655" cy="265430"/>
            </a:xfrm>
            <a:custGeom>
              <a:avLst/>
              <a:gdLst/>
              <a:ahLst/>
              <a:cxnLst/>
              <a:rect l="l" t="t" r="r" b="b"/>
              <a:pathLst>
                <a:path w="414654" h="265429">
                  <a:moveTo>
                    <a:pt x="310895" y="0"/>
                  </a:moveTo>
                  <a:lnTo>
                    <a:pt x="310895" y="132587"/>
                  </a:lnTo>
                  <a:lnTo>
                    <a:pt x="414527" y="132587"/>
                  </a:lnTo>
                  <a:lnTo>
                    <a:pt x="207263" y="265175"/>
                  </a:lnTo>
                  <a:lnTo>
                    <a:pt x="0" y="132587"/>
                  </a:lnTo>
                  <a:lnTo>
                    <a:pt x="103631" y="132587"/>
                  </a:lnTo>
                  <a:lnTo>
                    <a:pt x="103631" y="0"/>
                  </a:lnTo>
                  <a:lnTo>
                    <a:pt x="310895" y="0"/>
                  </a:lnTo>
                  <a:close/>
                </a:path>
              </a:pathLst>
            </a:custGeom>
            <a:ln w="28575">
              <a:solidFill>
                <a:srgbClr val="032A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27380" y="1906120"/>
            <a:ext cx="7865745" cy="200533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375"/>
              </a:spcBef>
            </a:pPr>
            <a:r>
              <a:rPr sz="1800" b="1" spc="-10" dirty="0">
                <a:solidFill>
                  <a:srgbClr val="FF0000"/>
                </a:solidFill>
                <a:latin typeface="Arial Narrow"/>
                <a:cs typeface="Arial Narrow"/>
              </a:rPr>
              <a:t>СОВЕТ</a:t>
            </a:r>
            <a:endParaRPr sz="1800">
              <a:latin typeface="Arial Narrow"/>
              <a:cs typeface="Arial Narrow"/>
            </a:endParaRPr>
          </a:p>
          <a:p>
            <a:pPr marL="190500" marR="5080" indent="-178435">
              <a:lnSpc>
                <a:spcPct val="100000"/>
              </a:lnSpc>
              <a:spcBef>
                <a:spcPts val="260"/>
              </a:spcBef>
              <a:buAutoNum type="arabicPeriod"/>
              <a:tabLst>
                <a:tab pos="191135" algn="l"/>
              </a:tabLst>
            </a:pPr>
            <a:r>
              <a:rPr sz="1650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1650" spc="1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50" dirty="0">
                <a:solidFill>
                  <a:srgbClr val="1C2043"/>
                </a:solidFill>
                <a:latin typeface="Arial Narrow"/>
                <a:cs typeface="Arial Narrow"/>
              </a:rPr>
              <a:t>плане</a:t>
            </a:r>
            <a:r>
              <a:rPr sz="1650" spc="1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50" dirty="0">
                <a:solidFill>
                  <a:srgbClr val="1C2043"/>
                </a:solidFill>
                <a:latin typeface="Arial Narrow"/>
                <a:cs typeface="Arial Narrow"/>
              </a:rPr>
              <a:t>работы</a:t>
            </a:r>
            <a:r>
              <a:rPr sz="1650" spc="1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50" dirty="0">
                <a:solidFill>
                  <a:srgbClr val="1C2043"/>
                </a:solidFill>
                <a:latin typeface="Arial Narrow"/>
                <a:cs typeface="Arial Narrow"/>
              </a:rPr>
              <a:t>определить</a:t>
            </a:r>
            <a:r>
              <a:rPr sz="1650" spc="1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50" dirty="0">
                <a:solidFill>
                  <a:srgbClr val="1C2043"/>
                </a:solidFill>
                <a:latin typeface="Arial Narrow"/>
                <a:cs typeface="Arial Narrow"/>
              </a:rPr>
              <a:t>общие</a:t>
            </a:r>
            <a:r>
              <a:rPr sz="1650" spc="1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5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650" spc="1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50" dirty="0">
                <a:solidFill>
                  <a:srgbClr val="1C2043"/>
                </a:solidFill>
                <a:latin typeface="Arial Narrow"/>
                <a:cs typeface="Arial Narrow"/>
              </a:rPr>
              <a:t>частные</a:t>
            </a:r>
            <a:r>
              <a:rPr sz="1650" spc="1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50" dirty="0">
                <a:solidFill>
                  <a:srgbClr val="1C2043"/>
                </a:solidFill>
                <a:latin typeface="Arial Narrow"/>
                <a:cs typeface="Arial Narrow"/>
              </a:rPr>
              <a:t>мероприятия</a:t>
            </a:r>
            <a:r>
              <a:rPr sz="1650" spc="1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50" dirty="0">
                <a:solidFill>
                  <a:srgbClr val="1C2043"/>
                </a:solidFill>
                <a:latin typeface="Arial Narrow"/>
                <a:cs typeface="Arial Narrow"/>
              </a:rPr>
              <a:t>по</a:t>
            </a:r>
            <a:r>
              <a:rPr sz="1650" spc="1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50" dirty="0">
                <a:solidFill>
                  <a:srgbClr val="1C2043"/>
                </a:solidFill>
                <a:latin typeface="Arial Narrow"/>
                <a:cs typeface="Arial Narrow"/>
              </a:rPr>
              <a:t>внедрению</a:t>
            </a:r>
            <a:r>
              <a:rPr sz="1650" spc="1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50" dirty="0">
                <a:solidFill>
                  <a:srgbClr val="1C2043"/>
                </a:solidFill>
                <a:latin typeface="Arial Narrow"/>
                <a:cs typeface="Arial Narrow"/>
              </a:rPr>
              <a:t>новых</a:t>
            </a:r>
            <a:r>
              <a:rPr sz="1650" spc="1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50" dirty="0">
                <a:solidFill>
                  <a:srgbClr val="1C2043"/>
                </a:solidFill>
                <a:latin typeface="Arial Narrow"/>
                <a:cs typeface="Arial Narrow"/>
              </a:rPr>
              <a:t>ФГОС</a:t>
            </a:r>
            <a:r>
              <a:rPr sz="1650" spc="16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50" spc="-25" dirty="0">
                <a:solidFill>
                  <a:srgbClr val="1C2043"/>
                </a:solidFill>
                <a:latin typeface="Arial Narrow"/>
                <a:cs typeface="Arial Narrow"/>
              </a:rPr>
              <a:t>для </a:t>
            </a:r>
            <a:r>
              <a:rPr sz="1650" spc="-10" dirty="0">
                <a:solidFill>
                  <a:srgbClr val="1C2043"/>
                </a:solidFill>
                <a:latin typeface="Arial Narrow"/>
                <a:cs typeface="Arial Narrow"/>
              </a:rPr>
              <a:t>управленческой</a:t>
            </a:r>
            <a:r>
              <a:rPr sz="165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50" dirty="0">
                <a:solidFill>
                  <a:srgbClr val="1C2043"/>
                </a:solidFill>
                <a:latin typeface="Arial Narrow"/>
                <a:cs typeface="Arial Narrow"/>
              </a:rPr>
              <a:t>команды</a:t>
            </a:r>
            <a:r>
              <a:rPr sz="165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5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650" spc="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50" dirty="0">
                <a:solidFill>
                  <a:srgbClr val="1C2043"/>
                </a:solidFill>
                <a:latin typeface="Arial Narrow"/>
                <a:cs typeface="Arial Narrow"/>
              </a:rPr>
              <a:t>всех</a:t>
            </a:r>
            <a:r>
              <a:rPr sz="165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50" dirty="0">
                <a:solidFill>
                  <a:srgbClr val="1C2043"/>
                </a:solidFill>
                <a:latin typeface="Arial Narrow"/>
                <a:cs typeface="Arial Narrow"/>
              </a:rPr>
              <a:t>участников</a:t>
            </a:r>
            <a:r>
              <a:rPr sz="165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50" spc="-10" dirty="0">
                <a:solidFill>
                  <a:srgbClr val="1C2043"/>
                </a:solidFill>
                <a:latin typeface="Arial Narrow"/>
                <a:cs typeface="Arial Narrow"/>
              </a:rPr>
              <a:t>образовательных</a:t>
            </a:r>
            <a:r>
              <a:rPr sz="165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50" spc="-10" dirty="0">
                <a:solidFill>
                  <a:srgbClr val="1C2043"/>
                </a:solidFill>
                <a:latin typeface="Arial Narrow"/>
                <a:cs typeface="Arial Narrow"/>
              </a:rPr>
              <a:t>отношений.</a:t>
            </a:r>
            <a:endParaRPr sz="1650">
              <a:latin typeface="Arial Narrow"/>
              <a:cs typeface="Arial Narrow"/>
            </a:endParaRPr>
          </a:p>
          <a:p>
            <a:pPr marL="203200" indent="-190500">
              <a:lnSpc>
                <a:spcPct val="100000"/>
              </a:lnSpc>
              <a:buAutoNum type="arabicPeriod"/>
              <a:tabLst>
                <a:tab pos="203200" algn="l"/>
              </a:tabLst>
            </a:pPr>
            <a:r>
              <a:rPr sz="1650" dirty="0">
                <a:solidFill>
                  <a:srgbClr val="1C2043"/>
                </a:solidFill>
                <a:latin typeface="Arial Narrow"/>
                <a:cs typeface="Arial Narrow"/>
              </a:rPr>
              <a:t>Обеспечить</a:t>
            </a:r>
            <a:r>
              <a:rPr sz="1650" spc="-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50" dirty="0">
                <a:solidFill>
                  <a:srgbClr val="1C2043"/>
                </a:solidFill>
                <a:latin typeface="Arial Narrow"/>
                <a:cs typeface="Arial Narrow"/>
              </a:rPr>
              <a:t>информационную</a:t>
            </a:r>
            <a:r>
              <a:rPr sz="1650" spc="-6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50" dirty="0">
                <a:solidFill>
                  <a:srgbClr val="1C2043"/>
                </a:solidFill>
                <a:latin typeface="Arial Narrow"/>
                <a:cs typeface="Arial Narrow"/>
              </a:rPr>
              <a:t>открытость</a:t>
            </a:r>
            <a:r>
              <a:rPr sz="1650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50" dirty="0">
                <a:solidFill>
                  <a:srgbClr val="1C2043"/>
                </a:solidFill>
                <a:latin typeface="Arial Narrow"/>
                <a:cs typeface="Arial Narrow"/>
              </a:rPr>
              <a:t>всеми</a:t>
            </a:r>
            <a:r>
              <a:rPr sz="1650" spc="-6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50" dirty="0">
                <a:solidFill>
                  <a:srgbClr val="1C2043"/>
                </a:solidFill>
                <a:latin typeface="Arial Narrow"/>
                <a:cs typeface="Arial Narrow"/>
              </a:rPr>
              <a:t>доступными</a:t>
            </a:r>
            <a:r>
              <a:rPr sz="165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50" spc="-10" dirty="0">
                <a:solidFill>
                  <a:srgbClr val="1C2043"/>
                </a:solidFill>
                <a:latin typeface="Arial Narrow"/>
                <a:cs typeface="Arial Narrow"/>
              </a:rPr>
              <a:t>средствами.</a:t>
            </a:r>
            <a:endParaRPr sz="165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19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5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Разработка</a:t>
            </a:r>
            <a:r>
              <a:rPr sz="1800" b="1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реализация</a:t>
            </a:r>
            <a:r>
              <a:rPr sz="1800" b="1" spc="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плана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/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дорожной</a:t>
            </a:r>
            <a:r>
              <a:rPr sz="1800" b="1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карты</a:t>
            </a:r>
            <a:endParaRPr sz="1800">
              <a:latin typeface="Arial Narrow"/>
              <a:cs typeface="Arial Narrow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73140" y="3902964"/>
            <a:ext cx="2497836" cy="2001012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792886" y="4308475"/>
            <a:ext cx="3552190" cy="17868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70510" algn="l"/>
              </a:tabLst>
            </a:pPr>
            <a:r>
              <a:rPr sz="1650" dirty="0">
                <a:solidFill>
                  <a:srgbClr val="1C2043"/>
                </a:solidFill>
                <a:latin typeface="Arial Narrow"/>
                <a:cs typeface="Arial Narrow"/>
              </a:rPr>
              <a:t>Организационное</a:t>
            </a:r>
            <a:r>
              <a:rPr sz="1650" spc="-8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50" spc="-10" dirty="0">
                <a:solidFill>
                  <a:srgbClr val="1C2043"/>
                </a:solidFill>
                <a:latin typeface="Arial Narrow"/>
                <a:cs typeface="Arial Narrow"/>
              </a:rPr>
              <a:t>обеспечение.</a:t>
            </a:r>
            <a:endParaRPr sz="1650">
              <a:latin typeface="Arial Narrow"/>
              <a:cs typeface="Arial Narrow"/>
            </a:endParaRPr>
          </a:p>
          <a:p>
            <a:pPr marL="269875" indent="-257810">
              <a:lnSpc>
                <a:spcPct val="100000"/>
              </a:lnSpc>
              <a:buFont typeface="Wingdings"/>
              <a:buChar char=""/>
              <a:tabLst>
                <a:tab pos="270510" algn="l"/>
              </a:tabLst>
            </a:pPr>
            <a:r>
              <a:rPr sz="1650" dirty="0">
                <a:solidFill>
                  <a:srgbClr val="1C2043"/>
                </a:solidFill>
                <a:latin typeface="Arial Narrow"/>
                <a:cs typeface="Arial Narrow"/>
              </a:rPr>
              <a:t>Нормативное</a:t>
            </a:r>
            <a:r>
              <a:rPr sz="165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50" spc="-10" dirty="0">
                <a:solidFill>
                  <a:srgbClr val="1C2043"/>
                </a:solidFill>
                <a:latin typeface="Arial Narrow"/>
                <a:cs typeface="Arial Narrow"/>
              </a:rPr>
              <a:t>обеспечение.</a:t>
            </a:r>
            <a:endParaRPr sz="1650">
              <a:latin typeface="Arial Narrow"/>
              <a:cs typeface="Arial Narrow"/>
            </a:endParaRPr>
          </a:p>
          <a:p>
            <a:pPr marL="269875" indent="-257810">
              <a:lnSpc>
                <a:spcPct val="100000"/>
              </a:lnSpc>
              <a:buFont typeface="Wingdings"/>
              <a:buChar char=""/>
              <a:tabLst>
                <a:tab pos="270510" algn="l"/>
              </a:tabLst>
            </a:pPr>
            <a:r>
              <a:rPr sz="1650" spc="-10" dirty="0">
                <a:solidFill>
                  <a:srgbClr val="1C2043"/>
                </a:solidFill>
                <a:latin typeface="Arial Narrow"/>
                <a:cs typeface="Arial Narrow"/>
              </a:rPr>
              <a:t>Методическое</a:t>
            </a:r>
            <a:r>
              <a:rPr sz="1650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50" spc="-10" dirty="0">
                <a:solidFill>
                  <a:srgbClr val="1C2043"/>
                </a:solidFill>
                <a:latin typeface="Arial Narrow"/>
                <a:cs typeface="Arial Narrow"/>
              </a:rPr>
              <a:t>обеспечение.</a:t>
            </a:r>
            <a:endParaRPr sz="1650">
              <a:latin typeface="Arial Narrow"/>
              <a:cs typeface="Arial Narrow"/>
            </a:endParaRPr>
          </a:p>
          <a:p>
            <a:pPr marL="269875" indent="-257810">
              <a:lnSpc>
                <a:spcPct val="100000"/>
              </a:lnSpc>
              <a:buFont typeface="Wingdings"/>
              <a:buChar char=""/>
              <a:tabLst>
                <a:tab pos="270510" algn="l"/>
              </a:tabLst>
            </a:pPr>
            <a:r>
              <a:rPr sz="1650" dirty="0">
                <a:solidFill>
                  <a:srgbClr val="1C2043"/>
                </a:solidFill>
                <a:latin typeface="Arial Narrow"/>
                <a:cs typeface="Arial Narrow"/>
              </a:rPr>
              <a:t>Кадровое</a:t>
            </a:r>
            <a:r>
              <a:rPr sz="1650" spc="-7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50" spc="-10" dirty="0">
                <a:solidFill>
                  <a:srgbClr val="1C2043"/>
                </a:solidFill>
                <a:latin typeface="Arial Narrow"/>
                <a:cs typeface="Arial Narrow"/>
              </a:rPr>
              <a:t>обеспечение.</a:t>
            </a:r>
            <a:endParaRPr sz="1650">
              <a:latin typeface="Arial Narrow"/>
              <a:cs typeface="Arial Narrow"/>
            </a:endParaRPr>
          </a:p>
          <a:p>
            <a:pPr marL="269875" indent="-257810">
              <a:lnSpc>
                <a:spcPct val="100000"/>
              </a:lnSpc>
              <a:buFont typeface="Wingdings"/>
              <a:buChar char=""/>
              <a:tabLst>
                <a:tab pos="270510" algn="l"/>
              </a:tabLst>
            </a:pPr>
            <a:r>
              <a:rPr sz="1650" dirty="0">
                <a:solidFill>
                  <a:srgbClr val="1C2043"/>
                </a:solidFill>
                <a:latin typeface="Arial Narrow"/>
                <a:cs typeface="Arial Narrow"/>
              </a:rPr>
              <a:t>Информационное</a:t>
            </a:r>
            <a:r>
              <a:rPr sz="1650" spc="-7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50" spc="-10" dirty="0">
                <a:solidFill>
                  <a:srgbClr val="1C2043"/>
                </a:solidFill>
                <a:latin typeface="Arial Narrow"/>
                <a:cs typeface="Arial Narrow"/>
              </a:rPr>
              <a:t>обеспечение.</a:t>
            </a:r>
            <a:endParaRPr sz="1650">
              <a:latin typeface="Arial Narrow"/>
              <a:cs typeface="Arial Narrow"/>
            </a:endParaRPr>
          </a:p>
          <a:p>
            <a:pPr marL="269875" indent="-257810">
              <a:lnSpc>
                <a:spcPct val="100000"/>
              </a:lnSpc>
              <a:buFont typeface="Wingdings"/>
              <a:buChar char=""/>
              <a:tabLst>
                <a:tab pos="270510" algn="l"/>
              </a:tabLst>
            </a:pPr>
            <a:r>
              <a:rPr sz="1650" spc="-10" dirty="0">
                <a:solidFill>
                  <a:srgbClr val="1C2043"/>
                </a:solidFill>
                <a:latin typeface="Arial Narrow"/>
                <a:cs typeface="Arial Narrow"/>
              </a:rPr>
              <a:t>Материально-техническое</a:t>
            </a:r>
            <a:r>
              <a:rPr sz="1650" spc="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50" spc="-10" dirty="0">
                <a:solidFill>
                  <a:srgbClr val="1C2043"/>
                </a:solidFill>
                <a:latin typeface="Arial Narrow"/>
                <a:cs typeface="Arial Narrow"/>
              </a:rPr>
              <a:t>обеспечение.</a:t>
            </a:r>
            <a:endParaRPr sz="1650">
              <a:latin typeface="Arial Narrow"/>
              <a:cs typeface="Arial Narrow"/>
            </a:endParaRPr>
          </a:p>
          <a:p>
            <a:pPr marL="269875" indent="-257810">
              <a:lnSpc>
                <a:spcPct val="100000"/>
              </a:lnSpc>
              <a:buFont typeface="Wingdings"/>
              <a:buChar char=""/>
              <a:tabLst>
                <a:tab pos="270510" algn="l"/>
              </a:tabLst>
            </a:pPr>
            <a:r>
              <a:rPr sz="1650" spc="-10" dirty="0">
                <a:solidFill>
                  <a:srgbClr val="1C2043"/>
                </a:solidFill>
                <a:latin typeface="Arial Narrow"/>
                <a:cs typeface="Arial Narrow"/>
              </a:rPr>
              <a:t>Финансово-экономическое</a:t>
            </a:r>
            <a:r>
              <a:rPr sz="1650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50" spc="-10" dirty="0">
                <a:solidFill>
                  <a:srgbClr val="1C2043"/>
                </a:solidFill>
                <a:latin typeface="Arial Narrow"/>
                <a:cs typeface="Arial Narrow"/>
              </a:rPr>
              <a:t>обеспечение.</a:t>
            </a:r>
            <a:endParaRPr sz="165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3936" y="3805250"/>
            <a:ext cx="1519555" cy="531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8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Arial Narrow"/>
                <a:cs typeface="Arial Narrow"/>
              </a:rPr>
              <a:t>ПРИМЕР</a:t>
            </a:r>
            <a:endParaRPr sz="1800">
              <a:latin typeface="Arial Narrow"/>
              <a:cs typeface="Arial Narrow"/>
            </a:endParaRPr>
          </a:p>
          <a:p>
            <a:pPr marL="301625">
              <a:lnSpc>
                <a:spcPts val="1900"/>
              </a:lnSpc>
            </a:pPr>
            <a:r>
              <a:rPr sz="1650" b="1" spc="-10" dirty="0">
                <a:solidFill>
                  <a:srgbClr val="1C2043"/>
                </a:solidFill>
                <a:latin typeface="Arial Narrow"/>
                <a:cs typeface="Arial Narrow"/>
              </a:rPr>
              <a:t>Направления:</a:t>
            </a:r>
            <a:endParaRPr sz="165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0" y="507491"/>
            <a:ext cx="6303645" cy="1030605"/>
          </a:xfrm>
          <a:prstGeom prst="rect">
            <a:avLst/>
          </a:prstGeom>
        </p:spPr>
        <p:txBody>
          <a:bodyPr vert="horz" wrap="square" lIns="0" tIns="216535" rIns="0" bIns="0" rtlCol="0">
            <a:spAutoFit/>
          </a:bodyPr>
          <a:lstStyle/>
          <a:p>
            <a:pPr marL="905510" marR="346075">
              <a:lnSpc>
                <a:spcPct val="100000"/>
              </a:lnSpc>
              <a:spcBef>
                <a:spcPts val="1705"/>
              </a:spcBef>
            </a:pPr>
            <a:r>
              <a:rPr sz="2000" dirty="0">
                <a:solidFill>
                  <a:srgbClr val="F3F3F3"/>
                </a:solidFill>
              </a:rPr>
              <a:t>Как</a:t>
            </a:r>
            <a:r>
              <a:rPr sz="2000" spc="-10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перейти</a:t>
            </a:r>
            <a:r>
              <a:rPr sz="2000" spc="-45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на</a:t>
            </a:r>
            <a:r>
              <a:rPr sz="2000" spc="-20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обновленные</a:t>
            </a:r>
            <a:r>
              <a:rPr sz="2000" spc="-60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ФГОС</a:t>
            </a:r>
            <a:r>
              <a:rPr sz="2000" spc="-20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НОО</a:t>
            </a:r>
            <a:r>
              <a:rPr sz="2000" spc="-25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и</a:t>
            </a:r>
            <a:r>
              <a:rPr sz="2000" spc="-5" dirty="0">
                <a:solidFill>
                  <a:srgbClr val="F3F3F3"/>
                </a:solidFill>
              </a:rPr>
              <a:t> </a:t>
            </a:r>
            <a:r>
              <a:rPr sz="2000" spc="-20" dirty="0">
                <a:solidFill>
                  <a:srgbClr val="F3F3F3"/>
                </a:solidFill>
              </a:rPr>
              <a:t>ООО: </a:t>
            </a:r>
            <a:r>
              <a:rPr sz="2000" dirty="0">
                <a:solidFill>
                  <a:srgbClr val="F3F3F3"/>
                </a:solidFill>
              </a:rPr>
              <a:t>дорожная</a:t>
            </a:r>
            <a:r>
              <a:rPr sz="2000" spc="-55" dirty="0">
                <a:solidFill>
                  <a:srgbClr val="F3F3F3"/>
                </a:solidFill>
              </a:rPr>
              <a:t> </a:t>
            </a:r>
            <a:r>
              <a:rPr sz="2000" spc="-10" dirty="0">
                <a:solidFill>
                  <a:srgbClr val="F3F3F3"/>
                </a:solidFill>
              </a:rPr>
              <a:t>карта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61187" y="4934839"/>
          <a:ext cx="8502648" cy="1010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0380"/>
                <a:gridCol w="2900680"/>
                <a:gridCol w="1700530"/>
                <a:gridCol w="1700529"/>
                <a:gridCol w="1700529"/>
              </a:tblGrid>
              <a:tr h="640080"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№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109855">
                        <a:lnSpc>
                          <a:spcPct val="100000"/>
                        </a:lnSpc>
                      </a:pPr>
                      <a:r>
                        <a:rPr sz="1800" b="1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п/п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38100">
                      <a:solidFill>
                        <a:srgbClr val="F3F3F3"/>
                      </a:solidFill>
                      <a:prstDash val="solid"/>
                    </a:lnB>
                    <a:solidFill>
                      <a:srgbClr val="5DC9D1"/>
                    </a:solidFill>
                  </a:tcPr>
                </a:tc>
                <a:tc>
                  <a:txBody>
                    <a:bodyPr/>
                    <a:lstStyle/>
                    <a:p>
                      <a:pPr marL="823594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sz="1800" b="1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Мероприятие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7907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38100">
                      <a:solidFill>
                        <a:srgbClr val="F3F3F3"/>
                      </a:solidFill>
                      <a:prstDash val="solid"/>
                    </a:lnB>
                    <a:solidFill>
                      <a:srgbClr val="5DC9D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Срок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исполнения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38100">
                      <a:solidFill>
                        <a:srgbClr val="F3F3F3"/>
                      </a:solidFill>
                      <a:prstDash val="solid"/>
                    </a:lnB>
                    <a:solidFill>
                      <a:srgbClr val="5DC9D1"/>
                    </a:solidFill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sz="1800" b="1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Ответственные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7907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38100">
                      <a:solidFill>
                        <a:srgbClr val="F3F3F3"/>
                      </a:solidFill>
                      <a:prstDash val="solid"/>
                    </a:lnB>
                    <a:solidFill>
                      <a:srgbClr val="5DC9D1"/>
                    </a:solidFill>
                  </a:tcPr>
                </a:tc>
                <a:tc>
                  <a:txBody>
                    <a:bodyPr/>
                    <a:lstStyle/>
                    <a:p>
                      <a:pPr marL="377825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sz="1800" b="1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Результат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7907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38100">
                      <a:solidFill>
                        <a:srgbClr val="F3F3F3"/>
                      </a:solidFill>
                      <a:prstDash val="solid"/>
                    </a:lnB>
                    <a:solidFill>
                      <a:srgbClr val="5DC9D1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381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D2EB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381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D2EB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381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D2EB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381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D2EB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381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D2EBED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8931020" y="6286601"/>
            <a:ext cx="952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3F3F3"/>
                </a:solidFill>
                <a:latin typeface="Arial Narrow"/>
                <a:cs typeface="Arial Narrow"/>
              </a:rPr>
              <a:t>7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5998" y="1831085"/>
            <a:ext cx="1758950" cy="1054735"/>
          </a:xfrm>
          <a:prstGeom prst="rect">
            <a:avLst/>
          </a:prstGeom>
          <a:solidFill>
            <a:srgbClr val="F3F3F3"/>
          </a:solidFill>
          <a:ln w="28575">
            <a:solidFill>
              <a:srgbClr val="52B7BC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700">
              <a:latin typeface="Times New Roman"/>
              <a:cs typeface="Times New Roman"/>
            </a:endParaRPr>
          </a:p>
          <a:p>
            <a:pPr algn="ctr">
              <a:lnSpc>
                <a:spcPts val="2010"/>
              </a:lnSpc>
              <a:spcBef>
                <a:spcPts val="5"/>
              </a:spcBef>
            </a:pP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организационное</a:t>
            </a:r>
            <a:endParaRPr sz="1800">
              <a:latin typeface="Arial Narrow"/>
              <a:cs typeface="Arial Narrow"/>
            </a:endParaRPr>
          </a:p>
          <a:p>
            <a:pPr algn="ctr">
              <a:lnSpc>
                <a:spcPts val="2010"/>
              </a:lnSpc>
            </a:pP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обеспечение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79954" y="1831085"/>
            <a:ext cx="1757680" cy="1054735"/>
          </a:xfrm>
          <a:prstGeom prst="rect">
            <a:avLst/>
          </a:prstGeom>
          <a:solidFill>
            <a:srgbClr val="F3F3F3"/>
          </a:solidFill>
          <a:ln w="28575">
            <a:solidFill>
              <a:srgbClr val="52B7BC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700">
              <a:latin typeface="Times New Roman"/>
              <a:cs typeface="Times New Roman"/>
            </a:endParaRPr>
          </a:p>
          <a:p>
            <a:pPr marL="306070">
              <a:lnSpc>
                <a:spcPts val="2010"/>
              </a:lnSpc>
              <a:spcBef>
                <a:spcPts val="5"/>
              </a:spcBef>
            </a:pP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нормативное</a:t>
            </a:r>
            <a:endParaRPr sz="1800">
              <a:latin typeface="Arial Narrow"/>
              <a:cs typeface="Arial Narrow"/>
            </a:endParaRPr>
          </a:p>
          <a:p>
            <a:pPr marL="314960">
              <a:lnSpc>
                <a:spcPts val="2010"/>
              </a:lnSpc>
            </a:pP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обеспечение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13909" y="1831085"/>
            <a:ext cx="1757680" cy="1054735"/>
          </a:xfrm>
          <a:prstGeom prst="rect">
            <a:avLst/>
          </a:prstGeom>
          <a:solidFill>
            <a:srgbClr val="F3F3F3"/>
          </a:solidFill>
          <a:ln w="28575">
            <a:solidFill>
              <a:srgbClr val="52B7BC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700">
              <a:latin typeface="Times New Roman"/>
              <a:cs typeface="Times New Roman"/>
            </a:endParaRPr>
          </a:p>
          <a:p>
            <a:pPr marL="267970">
              <a:lnSpc>
                <a:spcPts val="2010"/>
              </a:lnSpc>
              <a:spcBef>
                <a:spcPts val="5"/>
              </a:spcBef>
            </a:pP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методическое</a:t>
            </a:r>
            <a:endParaRPr sz="1800">
              <a:latin typeface="Arial Narrow"/>
              <a:cs typeface="Arial Narrow"/>
            </a:endParaRPr>
          </a:p>
          <a:p>
            <a:pPr marL="314960">
              <a:lnSpc>
                <a:spcPts val="2010"/>
              </a:lnSpc>
            </a:pP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обеспечение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47866" y="1831085"/>
            <a:ext cx="1757680" cy="1054735"/>
          </a:xfrm>
          <a:prstGeom prst="rect">
            <a:avLst/>
          </a:prstGeom>
          <a:solidFill>
            <a:srgbClr val="F3F3F3"/>
          </a:solidFill>
          <a:ln w="28575">
            <a:solidFill>
              <a:srgbClr val="52B7BC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700">
              <a:latin typeface="Times New Roman"/>
              <a:cs typeface="Times New Roman"/>
            </a:endParaRPr>
          </a:p>
          <a:p>
            <a:pPr algn="ctr">
              <a:lnSpc>
                <a:spcPts val="2010"/>
              </a:lnSpc>
              <a:spcBef>
                <a:spcPts val="5"/>
              </a:spcBef>
            </a:pP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кадровое</a:t>
            </a:r>
            <a:endParaRPr sz="1800">
              <a:latin typeface="Arial Narrow"/>
              <a:cs typeface="Arial Narrow"/>
            </a:endParaRPr>
          </a:p>
          <a:p>
            <a:pPr marL="1905" algn="ctr">
              <a:lnSpc>
                <a:spcPts val="2010"/>
              </a:lnSpc>
            </a:pP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обеспечение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13738" y="3062477"/>
            <a:ext cx="1757680" cy="1054735"/>
          </a:xfrm>
          <a:prstGeom prst="rect">
            <a:avLst/>
          </a:prstGeom>
          <a:solidFill>
            <a:srgbClr val="F3F3F3"/>
          </a:solidFill>
          <a:ln w="28575">
            <a:solidFill>
              <a:srgbClr val="52B7BC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Times New Roman"/>
              <a:cs typeface="Times New Roman"/>
            </a:endParaRPr>
          </a:p>
          <a:p>
            <a:pPr algn="ctr">
              <a:lnSpc>
                <a:spcPts val="2010"/>
              </a:lnSpc>
              <a:spcBef>
                <a:spcPts val="5"/>
              </a:spcBef>
            </a:pP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информационное</a:t>
            </a:r>
            <a:endParaRPr sz="1800">
              <a:latin typeface="Arial Narrow"/>
              <a:cs typeface="Arial Narrow"/>
            </a:endParaRPr>
          </a:p>
          <a:p>
            <a:pPr algn="ctr">
              <a:lnSpc>
                <a:spcPts val="2010"/>
              </a:lnSpc>
            </a:pP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обеспечение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46170" y="3062477"/>
            <a:ext cx="1758950" cy="1054735"/>
          </a:xfrm>
          <a:prstGeom prst="rect">
            <a:avLst/>
          </a:prstGeom>
          <a:solidFill>
            <a:srgbClr val="F3F3F3"/>
          </a:solidFill>
          <a:ln w="28575">
            <a:solidFill>
              <a:srgbClr val="52B7BC"/>
            </a:solidFill>
          </a:ln>
        </p:spPr>
        <p:txBody>
          <a:bodyPr vert="horz" wrap="square" lIns="0" tIns="170815" rIns="0" bIns="0" rtlCol="0">
            <a:spAutoFit/>
          </a:bodyPr>
          <a:lstStyle/>
          <a:p>
            <a:pPr marL="315595" marR="265430" indent="-43180" algn="just">
              <a:lnSpc>
                <a:spcPts val="1860"/>
              </a:lnSpc>
              <a:spcBef>
                <a:spcPts val="1345"/>
              </a:spcBef>
            </a:pP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материально- техническое обеспечение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80126" y="3062477"/>
            <a:ext cx="1758950" cy="1054735"/>
          </a:xfrm>
          <a:prstGeom prst="rect">
            <a:avLst/>
          </a:prstGeom>
          <a:solidFill>
            <a:srgbClr val="F3F3F3"/>
          </a:solidFill>
          <a:ln w="28575">
            <a:solidFill>
              <a:srgbClr val="52B7BC"/>
            </a:solidFill>
          </a:ln>
        </p:spPr>
        <p:txBody>
          <a:bodyPr vert="horz" wrap="square" lIns="0" tIns="170815" rIns="0" bIns="0" rtlCol="0">
            <a:spAutoFit/>
          </a:bodyPr>
          <a:lstStyle/>
          <a:p>
            <a:pPr marL="224154" marR="214629" indent="-1270" algn="ctr">
              <a:lnSpc>
                <a:spcPts val="1860"/>
              </a:lnSpc>
              <a:spcBef>
                <a:spcPts val="1345"/>
              </a:spcBef>
            </a:pP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финансово- экономическое обеспечение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74189" y="1108964"/>
            <a:ext cx="3879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Выделяем</a:t>
            </a:r>
            <a:r>
              <a:rPr sz="1800" b="1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семь</a:t>
            </a:r>
            <a:r>
              <a:rPr sz="1800" b="1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основных</a:t>
            </a:r>
            <a:r>
              <a:rPr sz="1800" b="1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направлений: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398902" y="172339"/>
            <a:ext cx="62299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 Narrow"/>
                <a:cs typeface="Arial Narrow"/>
              </a:rPr>
              <a:t>Дорожная</a:t>
            </a:r>
            <a:r>
              <a:rPr b="0" spc="-10" dirty="0">
                <a:latin typeface="Arial Narrow"/>
                <a:cs typeface="Arial Narrow"/>
              </a:rPr>
              <a:t> </a:t>
            </a:r>
            <a:r>
              <a:rPr b="0" dirty="0">
                <a:latin typeface="Arial Narrow"/>
                <a:cs typeface="Arial Narrow"/>
              </a:rPr>
              <a:t>карта</a:t>
            </a:r>
            <a:r>
              <a:rPr b="0" spc="-20" dirty="0">
                <a:latin typeface="Arial Narrow"/>
                <a:cs typeface="Arial Narrow"/>
              </a:rPr>
              <a:t> </a:t>
            </a:r>
            <a:r>
              <a:rPr b="0" dirty="0">
                <a:latin typeface="Arial Narrow"/>
                <a:cs typeface="Arial Narrow"/>
              </a:rPr>
              <a:t>понадобится,</a:t>
            </a:r>
            <a:r>
              <a:rPr b="0" spc="-10" dirty="0">
                <a:latin typeface="Arial Narrow"/>
                <a:cs typeface="Arial Narrow"/>
              </a:rPr>
              <a:t> </a:t>
            </a:r>
            <a:r>
              <a:rPr b="0" dirty="0">
                <a:latin typeface="Arial Narrow"/>
                <a:cs typeface="Arial Narrow"/>
              </a:rPr>
              <a:t>чтобы</a:t>
            </a:r>
            <a:r>
              <a:rPr b="0" spc="-10" dirty="0">
                <a:latin typeface="Arial Narrow"/>
                <a:cs typeface="Arial Narrow"/>
              </a:rPr>
              <a:t> </a:t>
            </a:r>
            <a:r>
              <a:rPr b="0" dirty="0">
                <a:latin typeface="Arial Narrow"/>
                <a:cs typeface="Arial Narrow"/>
              </a:rPr>
              <a:t>поэтапно</a:t>
            </a:r>
            <a:r>
              <a:rPr b="0" spc="-30" dirty="0">
                <a:latin typeface="Arial Narrow"/>
                <a:cs typeface="Arial Narrow"/>
              </a:rPr>
              <a:t> </a:t>
            </a:r>
            <a:r>
              <a:rPr b="0" dirty="0">
                <a:latin typeface="Arial Narrow"/>
                <a:cs typeface="Arial Narrow"/>
              </a:rPr>
              <a:t>подготовить</a:t>
            </a:r>
            <a:r>
              <a:rPr b="0" spc="-10" dirty="0">
                <a:latin typeface="Arial Narrow"/>
                <a:cs typeface="Arial Narrow"/>
              </a:rPr>
              <a:t> документы </a:t>
            </a:r>
            <a:r>
              <a:rPr b="0" dirty="0">
                <a:latin typeface="Arial Narrow"/>
                <a:cs typeface="Arial Narrow"/>
              </a:rPr>
              <a:t>к</a:t>
            </a:r>
            <a:r>
              <a:rPr b="0" spc="-10" dirty="0">
                <a:latin typeface="Arial Narrow"/>
                <a:cs typeface="Arial Narrow"/>
              </a:rPr>
              <a:t> </a:t>
            </a:r>
            <a:r>
              <a:rPr b="0" dirty="0">
                <a:latin typeface="Arial Narrow"/>
                <a:cs typeface="Arial Narrow"/>
              </a:rPr>
              <a:t>переходу на</a:t>
            </a:r>
            <a:r>
              <a:rPr b="0" spc="-10" dirty="0">
                <a:latin typeface="Arial Narrow"/>
                <a:cs typeface="Arial Narrow"/>
              </a:rPr>
              <a:t> </a:t>
            </a:r>
            <a:r>
              <a:rPr b="0" dirty="0">
                <a:latin typeface="Arial Narrow"/>
                <a:cs typeface="Arial Narrow"/>
              </a:rPr>
              <a:t>обновленные</a:t>
            </a:r>
            <a:r>
              <a:rPr b="0" spc="40" dirty="0">
                <a:latin typeface="Arial Narrow"/>
                <a:cs typeface="Arial Narrow"/>
              </a:rPr>
              <a:t> </a:t>
            </a:r>
            <a:r>
              <a:rPr b="0" dirty="0">
                <a:latin typeface="Arial Narrow"/>
                <a:cs typeface="Arial Narrow"/>
              </a:rPr>
              <a:t>ФГОС</a:t>
            </a:r>
            <a:r>
              <a:rPr b="0" spc="-10" dirty="0">
                <a:latin typeface="Arial Narrow"/>
                <a:cs typeface="Arial Narrow"/>
              </a:rPr>
              <a:t> </a:t>
            </a:r>
            <a:r>
              <a:rPr b="0" dirty="0">
                <a:latin typeface="Arial Narrow"/>
                <a:cs typeface="Arial Narrow"/>
              </a:rPr>
              <a:t>НОО</a:t>
            </a:r>
            <a:r>
              <a:rPr b="0" spc="-25" dirty="0">
                <a:latin typeface="Arial Narrow"/>
                <a:cs typeface="Arial Narrow"/>
              </a:rPr>
              <a:t> </a:t>
            </a:r>
            <a:r>
              <a:rPr b="0" dirty="0">
                <a:latin typeface="Arial Narrow"/>
                <a:cs typeface="Arial Narrow"/>
              </a:rPr>
              <a:t>и</a:t>
            </a:r>
            <a:r>
              <a:rPr b="0" spc="-5" dirty="0">
                <a:latin typeface="Arial Narrow"/>
                <a:cs typeface="Arial Narrow"/>
              </a:rPr>
              <a:t> </a:t>
            </a:r>
            <a:r>
              <a:rPr b="0" spc="-20" dirty="0">
                <a:latin typeface="Arial Narrow"/>
                <a:cs typeface="Arial Narrow"/>
              </a:rPr>
              <a:t>ООО.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23850" y="255270"/>
            <a:ext cx="972819" cy="370840"/>
          </a:xfrm>
          <a:prstGeom prst="rect">
            <a:avLst/>
          </a:prstGeom>
          <a:solidFill>
            <a:srgbClr val="F3F3F3"/>
          </a:solidFill>
          <a:ln w="28575">
            <a:solidFill>
              <a:srgbClr val="FFCA73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5"/>
              </a:spcBef>
            </a:pPr>
            <a:r>
              <a:rPr sz="1800" b="1" spc="-10" dirty="0">
                <a:solidFill>
                  <a:srgbClr val="C00000"/>
                </a:solidFill>
                <a:latin typeface="Arial Narrow"/>
                <a:cs typeface="Arial Narrow"/>
              </a:rPr>
              <a:t>ЗАЧЕМ?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81190" y="1027366"/>
            <a:ext cx="528955" cy="528955"/>
            <a:chOff x="381190" y="1027366"/>
            <a:chExt cx="528955" cy="528955"/>
          </a:xfrm>
        </p:grpSpPr>
        <p:sp>
          <p:nvSpPr>
            <p:cNvPr id="15" name="object 15"/>
            <p:cNvSpPr/>
            <p:nvPr/>
          </p:nvSpPr>
          <p:spPr>
            <a:xfrm>
              <a:off x="395477" y="1041653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80" h="500380">
                  <a:moveTo>
                    <a:pt x="249936" y="0"/>
                  </a:moveTo>
                  <a:lnTo>
                    <a:pt x="205009" y="4026"/>
                  </a:lnTo>
                  <a:lnTo>
                    <a:pt x="162725" y="15635"/>
                  </a:lnTo>
                  <a:lnTo>
                    <a:pt x="123788" y="34120"/>
                  </a:lnTo>
                  <a:lnTo>
                    <a:pt x="88905" y="58777"/>
                  </a:lnTo>
                  <a:lnTo>
                    <a:pt x="58781" y="88900"/>
                  </a:lnTo>
                  <a:lnTo>
                    <a:pt x="34123" y="123782"/>
                  </a:lnTo>
                  <a:lnTo>
                    <a:pt x="15636" y="162719"/>
                  </a:lnTo>
                  <a:lnTo>
                    <a:pt x="4026" y="205006"/>
                  </a:lnTo>
                  <a:lnTo>
                    <a:pt x="0" y="249936"/>
                  </a:lnTo>
                  <a:lnTo>
                    <a:pt x="4026" y="294865"/>
                  </a:lnTo>
                  <a:lnTo>
                    <a:pt x="15636" y="337152"/>
                  </a:lnTo>
                  <a:lnTo>
                    <a:pt x="34123" y="376089"/>
                  </a:lnTo>
                  <a:lnTo>
                    <a:pt x="58781" y="410972"/>
                  </a:lnTo>
                  <a:lnTo>
                    <a:pt x="88905" y="441094"/>
                  </a:lnTo>
                  <a:lnTo>
                    <a:pt x="123788" y="465751"/>
                  </a:lnTo>
                  <a:lnTo>
                    <a:pt x="162725" y="484236"/>
                  </a:lnTo>
                  <a:lnTo>
                    <a:pt x="205009" y="495845"/>
                  </a:lnTo>
                  <a:lnTo>
                    <a:pt x="249936" y="499872"/>
                  </a:lnTo>
                  <a:lnTo>
                    <a:pt x="294862" y="495845"/>
                  </a:lnTo>
                  <a:lnTo>
                    <a:pt x="337146" y="484236"/>
                  </a:lnTo>
                  <a:lnTo>
                    <a:pt x="376083" y="465751"/>
                  </a:lnTo>
                  <a:lnTo>
                    <a:pt x="410966" y="441094"/>
                  </a:lnTo>
                  <a:lnTo>
                    <a:pt x="441090" y="410971"/>
                  </a:lnTo>
                  <a:lnTo>
                    <a:pt x="465748" y="376089"/>
                  </a:lnTo>
                  <a:lnTo>
                    <a:pt x="484235" y="337152"/>
                  </a:lnTo>
                  <a:lnTo>
                    <a:pt x="495845" y="294865"/>
                  </a:lnTo>
                  <a:lnTo>
                    <a:pt x="499872" y="249936"/>
                  </a:lnTo>
                  <a:lnTo>
                    <a:pt x="495845" y="205006"/>
                  </a:lnTo>
                  <a:lnTo>
                    <a:pt x="484235" y="162719"/>
                  </a:lnTo>
                  <a:lnTo>
                    <a:pt x="465748" y="123782"/>
                  </a:lnTo>
                  <a:lnTo>
                    <a:pt x="441090" y="88900"/>
                  </a:lnTo>
                  <a:lnTo>
                    <a:pt x="410966" y="58777"/>
                  </a:lnTo>
                  <a:lnTo>
                    <a:pt x="376083" y="34120"/>
                  </a:lnTo>
                  <a:lnTo>
                    <a:pt x="337146" y="15635"/>
                  </a:lnTo>
                  <a:lnTo>
                    <a:pt x="294862" y="4026"/>
                  </a:lnTo>
                  <a:lnTo>
                    <a:pt x="249936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5477" y="1041653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80" h="500380">
                  <a:moveTo>
                    <a:pt x="0" y="249936"/>
                  </a:moveTo>
                  <a:lnTo>
                    <a:pt x="4026" y="205006"/>
                  </a:lnTo>
                  <a:lnTo>
                    <a:pt x="15636" y="162719"/>
                  </a:lnTo>
                  <a:lnTo>
                    <a:pt x="34123" y="123782"/>
                  </a:lnTo>
                  <a:lnTo>
                    <a:pt x="58781" y="88900"/>
                  </a:lnTo>
                  <a:lnTo>
                    <a:pt x="88905" y="58777"/>
                  </a:lnTo>
                  <a:lnTo>
                    <a:pt x="123788" y="34120"/>
                  </a:lnTo>
                  <a:lnTo>
                    <a:pt x="162725" y="15635"/>
                  </a:lnTo>
                  <a:lnTo>
                    <a:pt x="205009" y="4026"/>
                  </a:lnTo>
                  <a:lnTo>
                    <a:pt x="249936" y="0"/>
                  </a:lnTo>
                  <a:lnTo>
                    <a:pt x="294862" y="4026"/>
                  </a:lnTo>
                  <a:lnTo>
                    <a:pt x="337146" y="15635"/>
                  </a:lnTo>
                  <a:lnTo>
                    <a:pt x="376083" y="34120"/>
                  </a:lnTo>
                  <a:lnTo>
                    <a:pt x="410966" y="58777"/>
                  </a:lnTo>
                  <a:lnTo>
                    <a:pt x="441090" y="88900"/>
                  </a:lnTo>
                  <a:lnTo>
                    <a:pt x="465748" y="123782"/>
                  </a:lnTo>
                  <a:lnTo>
                    <a:pt x="484235" y="162719"/>
                  </a:lnTo>
                  <a:lnTo>
                    <a:pt x="495845" y="205006"/>
                  </a:lnTo>
                  <a:lnTo>
                    <a:pt x="499872" y="249936"/>
                  </a:lnTo>
                  <a:lnTo>
                    <a:pt x="495845" y="294865"/>
                  </a:lnTo>
                  <a:lnTo>
                    <a:pt x="484235" y="337152"/>
                  </a:lnTo>
                  <a:lnTo>
                    <a:pt x="465748" y="376089"/>
                  </a:lnTo>
                  <a:lnTo>
                    <a:pt x="441090" y="410971"/>
                  </a:lnTo>
                  <a:lnTo>
                    <a:pt x="410966" y="441094"/>
                  </a:lnTo>
                  <a:lnTo>
                    <a:pt x="376083" y="465751"/>
                  </a:lnTo>
                  <a:lnTo>
                    <a:pt x="337146" y="484236"/>
                  </a:lnTo>
                  <a:lnTo>
                    <a:pt x="294862" y="495845"/>
                  </a:lnTo>
                  <a:lnTo>
                    <a:pt x="249936" y="499872"/>
                  </a:lnTo>
                  <a:lnTo>
                    <a:pt x="205009" y="495845"/>
                  </a:lnTo>
                  <a:lnTo>
                    <a:pt x="162725" y="484236"/>
                  </a:lnTo>
                  <a:lnTo>
                    <a:pt x="123788" y="465751"/>
                  </a:lnTo>
                  <a:lnTo>
                    <a:pt x="88905" y="441094"/>
                  </a:lnTo>
                  <a:lnTo>
                    <a:pt x="58781" y="410972"/>
                  </a:lnTo>
                  <a:lnTo>
                    <a:pt x="34123" y="376089"/>
                  </a:lnTo>
                  <a:lnTo>
                    <a:pt x="15636" y="337152"/>
                  </a:lnTo>
                  <a:lnTo>
                    <a:pt x="4026" y="294865"/>
                  </a:lnTo>
                  <a:lnTo>
                    <a:pt x="0" y="249936"/>
                  </a:lnTo>
                  <a:close/>
                </a:path>
              </a:pathLst>
            </a:custGeom>
            <a:ln w="28574">
              <a:solidFill>
                <a:srgbClr val="032A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79526" y="1137030"/>
            <a:ext cx="130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3F3F3"/>
                </a:solidFill>
                <a:latin typeface="Arial Narrow"/>
                <a:cs typeface="Arial Narrow"/>
              </a:rPr>
              <a:t>2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31020" y="6286601"/>
            <a:ext cx="952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3F3F3"/>
                </a:solidFill>
                <a:latin typeface="Arial Narrow"/>
                <a:cs typeface="Arial Narrow"/>
              </a:rPr>
              <a:t>8</a:t>
            </a:r>
            <a:endParaRPr sz="12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86524" y="1204594"/>
            <a:ext cx="8371205" cy="853440"/>
            <a:chOff x="386524" y="1204594"/>
            <a:chExt cx="8371205" cy="853440"/>
          </a:xfrm>
        </p:grpSpPr>
        <p:sp>
          <p:nvSpPr>
            <p:cNvPr id="4" name="object 4"/>
            <p:cNvSpPr/>
            <p:nvPr/>
          </p:nvSpPr>
          <p:spPr>
            <a:xfrm>
              <a:off x="392874" y="1210868"/>
              <a:ext cx="8358505" cy="840740"/>
            </a:xfrm>
            <a:custGeom>
              <a:avLst/>
              <a:gdLst/>
              <a:ahLst/>
              <a:cxnLst/>
              <a:rect l="l" t="t" r="r" b="b"/>
              <a:pathLst>
                <a:path w="8358505" h="840739">
                  <a:moveTo>
                    <a:pt x="8358187" y="0"/>
                  </a:moveTo>
                  <a:lnTo>
                    <a:pt x="2770505" y="0"/>
                  </a:lnTo>
                  <a:lnTo>
                    <a:pt x="0" y="0"/>
                  </a:lnTo>
                  <a:lnTo>
                    <a:pt x="0" y="840562"/>
                  </a:lnTo>
                  <a:lnTo>
                    <a:pt x="2770441" y="840562"/>
                  </a:lnTo>
                  <a:lnTo>
                    <a:pt x="8358187" y="840562"/>
                  </a:lnTo>
                  <a:lnTo>
                    <a:pt x="8358187" y="0"/>
                  </a:lnTo>
                  <a:close/>
                </a:path>
              </a:pathLst>
            </a:custGeom>
            <a:solidFill>
              <a:srgbClr val="EAF6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6524" y="1210944"/>
              <a:ext cx="8371205" cy="840740"/>
            </a:xfrm>
            <a:custGeom>
              <a:avLst/>
              <a:gdLst/>
              <a:ahLst/>
              <a:cxnLst/>
              <a:rect l="l" t="t" r="r" b="b"/>
              <a:pathLst>
                <a:path w="8371205" h="840739">
                  <a:moveTo>
                    <a:pt x="0" y="0"/>
                  </a:moveTo>
                  <a:lnTo>
                    <a:pt x="8370887" y="0"/>
                  </a:lnTo>
                </a:path>
                <a:path w="8371205" h="840739">
                  <a:moveTo>
                    <a:pt x="0" y="840485"/>
                  </a:moveTo>
                  <a:lnTo>
                    <a:pt x="8370887" y="840485"/>
                  </a:lnTo>
                </a:path>
              </a:pathLst>
            </a:custGeom>
            <a:ln w="12700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86524" y="2885694"/>
            <a:ext cx="8371205" cy="608330"/>
            <a:chOff x="386524" y="2885694"/>
            <a:chExt cx="8371205" cy="608330"/>
          </a:xfrm>
        </p:grpSpPr>
        <p:sp>
          <p:nvSpPr>
            <p:cNvPr id="7" name="object 7"/>
            <p:cNvSpPr/>
            <p:nvPr/>
          </p:nvSpPr>
          <p:spPr>
            <a:xfrm>
              <a:off x="392874" y="2891993"/>
              <a:ext cx="8358505" cy="595630"/>
            </a:xfrm>
            <a:custGeom>
              <a:avLst/>
              <a:gdLst/>
              <a:ahLst/>
              <a:cxnLst/>
              <a:rect l="l" t="t" r="r" b="b"/>
              <a:pathLst>
                <a:path w="8358505" h="595629">
                  <a:moveTo>
                    <a:pt x="8358187" y="0"/>
                  </a:moveTo>
                  <a:lnTo>
                    <a:pt x="2770505" y="0"/>
                  </a:lnTo>
                  <a:lnTo>
                    <a:pt x="0" y="0"/>
                  </a:lnTo>
                  <a:lnTo>
                    <a:pt x="0" y="595426"/>
                  </a:lnTo>
                  <a:lnTo>
                    <a:pt x="2770441" y="595426"/>
                  </a:lnTo>
                  <a:lnTo>
                    <a:pt x="8358187" y="595426"/>
                  </a:lnTo>
                  <a:lnTo>
                    <a:pt x="8358187" y="0"/>
                  </a:lnTo>
                  <a:close/>
                </a:path>
              </a:pathLst>
            </a:custGeom>
            <a:solidFill>
              <a:srgbClr val="EAF6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6524" y="2892044"/>
              <a:ext cx="8371205" cy="595630"/>
            </a:xfrm>
            <a:custGeom>
              <a:avLst/>
              <a:gdLst/>
              <a:ahLst/>
              <a:cxnLst/>
              <a:rect l="l" t="t" r="r" b="b"/>
              <a:pathLst>
                <a:path w="8371205" h="595629">
                  <a:moveTo>
                    <a:pt x="0" y="0"/>
                  </a:moveTo>
                  <a:lnTo>
                    <a:pt x="8370887" y="0"/>
                  </a:lnTo>
                </a:path>
                <a:path w="8371205" h="595629">
                  <a:moveTo>
                    <a:pt x="0" y="595376"/>
                  </a:moveTo>
                  <a:lnTo>
                    <a:pt x="8370887" y="595376"/>
                  </a:lnTo>
                </a:path>
              </a:pathLst>
            </a:custGeom>
            <a:ln w="12700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86524" y="4126991"/>
            <a:ext cx="8371205" cy="478790"/>
            <a:chOff x="386524" y="4126991"/>
            <a:chExt cx="8371205" cy="478790"/>
          </a:xfrm>
        </p:grpSpPr>
        <p:sp>
          <p:nvSpPr>
            <p:cNvPr id="10" name="object 10"/>
            <p:cNvSpPr/>
            <p:nvPr/>
          </p:nvSpPr>
          <p:spPr>
            <a:xfrm>
              <a:off x="392874" y="4133405"/>
              <a:ext cx="8358505" cy="466090"/>
            </a:xfrm>
            <a:custGeom>
              <a:avLst/>
              <a:gdLst/>
              <a:ahLst/>
              <a:cxnLst/>
              <a:rect l="l" t="t" r="r" b="b"/>
              <a:pathLst>
                <a:path w="8358505" h="466089">
                  <a:moveTo>
                    <a:pt x="8358187" y="0"/>
                  </a:moveTo>
                  <a:lnTo>
                    <a:pt x="2770505" y="0"/>
                  </a:lnTo>
                  <a:lnTo>
                    <a:pt x="0" y="0"/>
                  </a:lnTo>
                  <a:lnTo>
                    <a:pt x="0" y="465645"/>
                  </a:lnTo>
                  <a:lnTo>
                    <a:pt x="2770441" y="465645"/>
                  </a:lnTo>
                  <a:lnTo>
                    <a:pt x="8358187" y="465645"/>
                  </a:lnTo>
                  <a:lnTo>
                    <a:pt x="8358187" y="0"/>
                  </a:lnTo>
                  <a:close/>
                </a:path>
              </a:pathLst>
            </a:custGeom>
            <a:solidFill>
              <a:srgbClr val="EAF6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6524" y="4133341"/>
              <a:ext cx="8371205" cy="466090"/>
            </a:xfrm>
            <a:custGeom>
              <a:avLst/>
              <a:gdLst/>
              <a:ahLst/>
              <a:cxnLst/>
              <a:rect l="l" t="t" r="r" b="b"/>
              <a:pathLst>
                <a:path w="8371205" h="466089">
                  <a:moveTo>
                    <a:pt x="0" y="0"/>
                  </a:moveTo>
                  <a:lnTo>
                    <a:pt x="8370887" y="0"/>
                  </a:lnTo>
                </a:path>
                <a:path w="8371205" h="466089">
                  <a:moveTo>
                    <a:pt x="0" y="465708"/>
                  </a:moveTo>
                  <a:lnTo>
                    <a:pt x="8370887" y="465708"/>
                  </a:lnTo>
                </a:path>
              </a:pathLst>
            </a:custGeom>
            <a:ln w="12700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86524" y="5188077"/>
            <a:ext cx="8371205" cy="608330"/>
            <a:chOff x="386524" y="5188077"/>
            <a:chExt cx="8371205" cy="608330"/>
          </a:xfrm>
        </p:grpSpPr>
        <p:sp>
          <p:nvSpPr>
            <p:cNvPr id="13" name="object 13"/>
            <p:cNvSpPr/>
            <p:nvPr/>
          </p:nvSpPr>
          <p:spPr>
            <a:xfrm>
              <a:off x="392874" y="5194427"/>
              <a:ext cx="8358505" cy="595630"/>
            </a:xfrm>
            <a:custGeom>
              <a:avLst/>
              <a:gdLst/>
              <a:ahLst/>
              <a:cxnLst/>
              <a:rect l="l" t="t" r="r" b="b"/>
              <a:pathLst>
                <a:path w="8358505" h="595629">
                  <a:moveTo>
                    <a:pt x="8358187" y="0"/>
                  </a:moveTo>
                  <a:lnTo>
                    <a:pt x="2770505" y="0"/>
                  </a:lnTo>
                  <a:lnTo>
                    <a:pt x="0" y="0"/>
                  </a:lnTo>
                  <a:lnTo>
                    <a:pt x="0" y="595414"/>
                  </a:lnTo>
                  <a:lnTo>
                    <a:pt x="2770441" y="595414"/>
                  </a:lnTo>
                  <a:lnTo>
                    <a:pt x="8358187" y="595414"/>
                  </a:lnTo>
                  <a:lnTo>
                    <a:pt x="8358187" y="0"/>
                  </a:lnTo>
                  <a:close/>
                </a:path>
              </a:pathLst>
            </a:custGeom>
            <a:solidFill>
              <a:srgbClr val="EAF6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6524" y="5194427"/>
              <a:ext cx="8371205" cy="595630"/>
            </a:xfrm>
            <a:custGeom>
              <a:avLst/>
              <a:gdLst/>
              <a:ahLst/>
              <a:cxnLst/>
              <a:rect l="l" t="t" r="r" b="b"/>
              <a:pathLst>
                <a:path w="8371205" h="595629">
                  <a:moveTo>
                    <a:pt x="0" y="0"/>
                  </a:moveTo>
                  <a:lnTo>
                    <a:pt x="8370887" y="0"/>
                  </a:lnTo>
                </a:path>
                <a:path w="8371205" h="595629">
                  <a:moveTo>
                    <a:pt x="0" y="595414"/>
                  </a:moveTo>
                  <a:lnTo>
                    <a:pt x="8370887" y="595414"/>
                  </a:lnTo>
                </a:path>
              </a:pathLst>
            </a:custGeom>
            <a:ln w="12700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918260"/>
              </p:ext>
            </p:extLst>
          </p:nvPr>
        </p:nvGraphicFramePr>
        <p:xfrm>
          <a:off x="0" y="854328"/>
          <a:ext cx="8764270" cy="4932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5765"/>
                <a:gridCol w="2770505"/>
                <a:gridCol w="5588000"/>
              </a:tblGrid>
              <a:tr h="349885"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37338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6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Раздел</a:t>
                      </a:r>
                      <a:r>
                        <a:rPr sz="1600" b="1" spc="-6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дорожной</a:t>
                      </a:r>
                      <a:r>
                        <a:rPr sz="1600" b="1" spc="-7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карты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8894" marB="0"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solidFill>
                      <a:srgbClr val="D2EB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600" b="1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Возможный</a:t>
                      </a:r>
                      <a:r>
                        <a:rPr sz="1600" b="1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ответственный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8894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solidFill>
                      <a:srgbClr val="D2EBED"/>
                    </a:solidFill>
                  </a:tcPr>
                </a:tc>
              </a:tr>
              <a:tr h="8401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Организационное</a:t>
                      </a:r>
                      <a:r>
                        <a:rPr sz="16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обеспечение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solidFill>
                      <a:srgbClr val="EAF6F7"/>
                    </a:solidFill>
                  </a:tcPr>
                </a:tc>
                <a:tc>
                  <a:txBody>
                    <a:bodyPr/>
                    <a:lstStyle/>
                    <a:p>
                      <a:pPr marL="104139" marR="27114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Заместители</a:t>
                      </a:r>
                      <a:r>
                        <a:rPr sz="1600" spc="-3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директора</a:t>
                      </a:r>
                      <a:r>
                        <a:rPr sz="1600" spc="-5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по</a:t>
                      </a:r>
                      <a:r>
                        <a:rPr sz="16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УВР,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dirty="0" smtClean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ВР</a:t>
                      </a:r>
                      <a:r>
                        <a:rPr lang="ru-RU" sz="1600" dirty="0" smtClean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, </a:t>
                      </a:r>
                      <a:r>
                        <a:rPr sz="1600" spc="-10" dirty="0" err="1" smtClean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библиотек</a:t>
                      </a:r>
                      <a:r>
                        <a:rPr lang="ru-RU" sz="1600" spc="-10" dirty="0" err="1" smtClean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арь</a:t>
                      </a:r>
                      <a:r>
                        <a:rPr sz="1600" spc="-10" dirty="0" smtClean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,</a:t>
                      </a:r>
                      <a:r>
                        <a:rPr sz="1600" dirty="0" smtClean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 err="1" smtClean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педагоги-предметники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,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классные руководители</a:t>
                      </a:r>
                      <a:endParaRPr sz="1600" dirty="0">
                        <a:latin typeface="Arial Narrow"/>
                        <a:cs typeface="Arial Narrow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solidFill>
                      <a:srgbClr val="EAF6F7"/>
                    </a:solidFill>
                  </a:tcPr>
                </a:tc>
              </a:tr>
              <a:tr h="8401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Нормативное</a:t>
                      </a:r>
                      <a:r>
                        <a:rPr sz="16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обеспечение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solidFill>
                      <a:srgbClr val="D2EBED"/>
                    </a:solidFill>
                  </a:tcPr>
                </a:tc>
                <a:tc>
                  <a:txBody>
                    <a:bodyPr/>
                    <a:lstStyle/>
                    <a:p>
                      <a:pPr marL="104139" marR="27305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pc="-10" dirty="0" smtClean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Заместители</a:t>
                      </a:r>
                      <a:r>
                        <a:rPr lang="ru-RU" sz="1600" spc="-35" dirty="0" smtClean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ru-RU" sz="1600" spc="-10" dirty="0" smtClean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директора</a:t>
                      </a:r>
                      <a:r>
                        <a:rPr lang="ru-RU" sz="1600" spc="-50" dirty="0" smtClean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по</a:t>
                      </a:r>
                      <a:r>
                        <a:rPr lang="ru-RU" sz="1600" spc="-15" dirty="0" smtClean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УВР,</a:t>
                      </a:r>
                      <a:r>
                        <a:rPr lang="ru-RU" sz="1600" spc="-10" dirty="0" smtClean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ВР, </a:t>
                      </a:r>
                      <a:r>
                        <a:rPr lang="ru-RU" sz="1600" spc="-10" dirty="0" smtClean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библиотекарь,</a:t>
                      </a:r>
                      <a:r>
                        <a:rPr lang="ru-RU" sz="1600" dirty="0" smtClean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ru-RU" sz="1600" spc="-10" dirty="0" smtClean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педагоги-предметники,</a:t>
                      </a:r>
                      <a:r>
                        <a:rPr lang="ru-RU" sz="1600" dirty="0" smtClean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ru-RU" sz="1600" spc="-10" dirty="0" smtClean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классные руководители</a:t>
                      </a:r>
                      <a:endParaRPr lang="ru-RU" sz="1600" dirty="0" smtClean="0">
                        <a:latin typeface="Arial Narrow"/>
                        <a:cs typeface="Arial Narrow"/>
                      </a:endParaRPr>
                    </a:p>
                    <a:p>
                      <a:pPr marL="104139" marR="27305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1600" dirty="0">
                        <a:latin typeface="Arial Narrow"/>
                        <a:cs typeface="Arial Narrow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solidFill>
                      <a:srgbClr val="D2EBED"/>
                    </a:solidFill>
                  </a:tcPr>
                </a:tc>
              </a:tr>
              <a:tr h="5949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Методическое</a:t>
                      </a:r>
                      <a:r>
                        <a:rPr sz="16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обеспечение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solidFill>
                      <a:srgbClr val="EAF6F7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Заместители</a:t>
                      </a:r>
                      <a:r>
                        <a:rPr sz="16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директора</a:t>
                      </a:r>
                      <a:r>
                        <a:rPr sz="1600" spc="-4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по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УВР, </a:t>
                      </a:r>
                      <a:r>
                        <a:rPr sz="1600" dirty="0" smtClean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ВР,</a:t>
                      </a:r>
                      <a:r>
                        <a:rPr sz="1600" spc="-15" dirty="0" smtClean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 err="1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руководители</a:t>
                      </a:r>
                      <a:r>
                        <a:rPr sz="1600" spc="-3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20" dirty="0" smtClean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ШМО,</a:t>
                      </a:r>
                      <a:r>
                        <a:rPr lang="ru-RU" sz="1600" spc="-20" dirty="0" smtClean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библиотекарь</a:t>
                      </a:r>
                      <a:endParaRPr sz="1600" dirty="0">
                        <a:latin typeface="Arial Narrow"/>
                        <a:cs typeface="Arial Narrow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solidFill>
                      <a:srgbClr val="EAF6F7"/>
                    </a:solidFill>
                  </a:tcPr>
                </a:tc>
              </a:tr>
              <a:tr h="6457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Кадровое</a:t>
                      </a:r>
                      <a:r>
                        <a:rPr sz="1600" spc="-9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обеспечение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solidFill>
                      <a:srgbClr val="D2EBED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Заместители</a:t>
                      </a:r>
                      <a:r>
                        <a:rPr sz="1600" spc="-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директора</a:t>
                      </a:r>
                      <a:r>
                        <a:rPr sz="16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по</a:t>
                      </a:r>
                      <a:r>
                        <a:rPr sz="1600" spc="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учебно-воспитательной,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 err="1" smtClean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воспитательной</a:t>
                      </a:r>
                      <a:r>
                        <a:rPr sz="1600" spc="-10" dirty="0" smtClean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,</a:t>
                      </a:r>
                      <a:r>
                        <a:rPr sz="1600" spc="-15" dirty="0" smtClean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руководители</a:t>
                      </a:r>
                      <a:r>
                        <a:rPr sz="1600" spc="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ШМО</a:t>
                      </a:r>
                      <a:endParaRPr sz="1600" dirty="0">
                        <a:latin typeface="Arial Narrow"/>
                        <a:cs typeface="Arial Narrow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solidFill>
                      <a:srgbClr val="D2EBED"/>
                    </a:solidFill>
                  </a:tcPr>
                </a:tc>
              </a:tr>
              <a:tr h="4654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6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Информационное</a:t>
                      </a:r>
                      <a:r>
                        <a:rPr sz="16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обеспечение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solidFill>
                      <a:srgbClr val="EAF6F7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ru-RU" sz="1600" dirty="0" smtClean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</a:t>
                      </a:r>
                      <a:r>
                        <a:rPr sz="1600" dirty="0" err="1" smtClean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читель</a:t>
                      </a:r>
                      <a:r>
                        <a:rPr sz="1600" spc="-20" dirty="0" smtClean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 err="1" smtClean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информатики</a:t>
                      </a:r>
                      <a:r>
                        <a:rPr lang="ru-RU" sz="1600" spc="-10" dirty="0" smtClean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, техник</a:t>
                      </a:r>
                      <a:endParaRPr sz="1600" dirty="0">
                        <a:latin typeface="Arial Narrow"/>
                        <a:cs typeface="Arial Narrow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solidFill>
                      <a:srgbClr val="EAF6F7"/>
                    </a:solidFill>
                  </a:tcPr>
                </a:tc>
              </a:tr>
              <a:tr h="5949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03505" marR="59563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6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Материально-техническое обеспечение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solidFill>
                      <a:srgbClr val="D2EBED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6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Директор,</a:t>
                      </a:r>
                      <a:r>
                        <a:rPr sz="16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ru-RU" sz="1600" spc="-10" dirty="0" smtClean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заведующий хозяйством</a:t>
                      </a:r>
                      <a:endParaRPr sz="1600" dirty="0">
                        <a:latin typeface="Arial Narrow"/>
                        <a:cs typeface="Arial Narrow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solidFill>
                      <a:srgbClr val="D2EBED"/>
                    </a:solidFill>
                  </a:tcPr>
                </a:tc>
              </a:tr>
              <a:tr h="6013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03505" marR="58483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6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Финансово-</a:t>
                      </a:r>
                      <a:r>
                        <a:rPr sz="16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экономическое обеспечение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solidFill>
                      <a:srgbClr val="EAF6F7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ru-RU" sz="1600" spc="-10" dirty="0" smtClean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Директор,</a:t>
                      </a:r>
                      <a:r>
                        <a:rPr lang="ru-RU" sz="1600" spc="-25" dirty="0" smtClean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ru-RU" sz="1600" spc="-10" dirty="0" smtClean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заведующий хозяйством</a:t>
                      </a:r>
                      <a:endParaRPr lang="ru-RU" sz="1600" dirty="0">
                        <a:latin typeface="Arial Narrow"/>
                        <a:cs typeface="Arial Narrow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solidFill>
                      <a:srgbClr val="EAF6F7"/>
                    </a:solidFill>
                  </a:tcPr>
                </a:tc>
              </a:tr>
            </a:tbl>
          </a:graphicData>
        </a:graphic>
      </p:graphicFrame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151123" y="242392"/>
            <a:ext cx="416687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Формируем</a:t>
            </a:r>
            <a:r>
              <a:rPr spc="-40" dirty="0"/>
              <a:t> </a:t>
            </a:r>
            <a:r>
              <a:rPr dirty="0"/>
              <a:t>рабочую</a:t>
            </a:r>
            <a:r>
              <a:rPr spc="-10" dirty="0"/>
              <a:t> </a:t>
            </a:r>
            <a:r>
              <a:rPr dirty="0"/>
              <a:t>группу</a:t>
            </a:r>
            <a:r>
              <a:rPr spc="-20" dirty="0"/>
              <a:t> </a:t>
            </a:r>
            <a:r>
              <a:rPr dirty="0"/>
              <a:t>по</a:t>
            </a:r>
            <a:r>
              <a:rPr spc="-35" dirty="0"/>
              <a:t> </a:t>
            </a:r>
            <a:r>
              <a:rPr dirty="0"/>
              <a:t>переходу</a:t>
            </a:r>
            <a:r>
              <a:rPr spc="-5" dirty="0"/>
              <a:t> </a:t>
            </a:r>
            <a:r>
              <a:rPr spc="-25" dirty="0"/>
              <a:t>на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обновленные</a:t>
            </a:r>
            <a:r>
              <a:rPr spc="380" dirty="0"/>
              <a:t> </a:t>
            </a:r>
            <a:r>
              <a:rPr spc="-20" dirty="0"/>
              <a:t>ФГОС</a:t>
            </a:r>
          </a:p>
        </p:txBody>
      </p:sp>
      <p:grpSp>
        <p:nvGrpSpPr>
          <p:cNvPr id="17" name="object 17"/>
          <p:cNvGrpSpPr/>
          <p:nvPr/>
        </p:nvGrpSpPr>
        <p:grpSpPr>
          <a:xfrm>
            <a:off x="2415730" y="271462"/>
            <a:ext cx="528955" cy="530225"/>
            <a:chOff x="2415730" y="271462"/>
            <a:chExt cx="528955" cy="530225"/>
          </a:xfrm>
        </p:grpSpPr>
        <p:sp>
          <p:nvSpPr>
            <p:cNvPr id="18" name="object 18"/>
            <p:cNvSpPr/>
            <p:nvPr/>
          </p:nvSpPr>
          <p:spPr>
            <a:xfrm>
              <a:off x="2430017" y="285750"/>
              <a:ext cx="500380" cy="501650"/>
            </a:xfrm>
            <a:custGeom>
              <a:avLst/>
              <a:gdLst/>
              <a:ahLst/>
              <a:cxnLst/>
              <a:rect l="l" t="t" r="r" b="b"/>
              <a:pathLst>
                <a:path w="500380" h="501650">
                  <a:moveTo>
                    <a:pt x="249936" y="0"/>
                  </a:moveTo>
                  <a:lnTo>
                    <a:pt x="205006" y="4039"/>
                  </a:lnTo>
                  <a:lnTo>
                    <a:pt x="162719" y="15687"/>
                  </a:lnTo>
                  <a:lnTo>
                    <a:pt x="123782" y="34233"/>
                  </a:lnTo>
                  <a:lnTo>
                    <a:pt x="88900" y="58969"/>
                  </a:lnTo>
                  <a:lnTo>
                    <a:pt x="58777" y="89187"/>
                  </a:lnTo>
                  <a:lnTo>
                    <a:pt x="34120" y="124177"/>
                  </a:lnTo>
                  <a:lnTo>
                    <a:pt x="15635" y="163232"/>
                  </a:lnTo>
                  <a:lnTo>
                    <a:pt x="4026" y="205641"/>
                  </a:lnTo>
                  <a:lnTo>
                    <a:pt x="0" y="250698"/>
                  </a:lnTo>
                  <a:lnTo>
                    <a:pt x="4026" y="295754"/>
                  </a:lnTo>
                  <a:lnTo>
                    <a:pt x="15635" y="338163"/>
                  </a:lnTo>
                  <a:lnTo>
                    <a:pt x="34120" y="377218"/>
                  </a:lnTo>
                  <a:lnTo>
                    <a:pt x="58777" y="412208"/>
                  </a:lnTo>
                  <a:lnTo>
                    <a:pt x="88899" y="442426"/>
                  </a:lnTo>
                  <a:lnTo>
                    <a:pt x="123782" y="467162"/>
                  </a:lnTo>
                  <a:lnTo>
                    <a:pt x="162719" y="485708"/>
                  </a:lnTo>
                  <a:lnTo>
                    <a:pt x="205006" y="497356"/>
                  </a:lnTo>
                  <a:lnTo>
                    <a:pt x="249936" y="501396"/>
                  </a:lnTo>
                  <a:lnTo>
                    <a:pt x="294865" y="497356"/>
                  </a:lnTo>
                  <a:lnTo>
                    <a:pt x="337152" y="485708"/>
                  </a:lnTo>
                  <a:lnTo>
                    <a:pt x="376089" y="467162"/>
                  </a:lnTo>
                  <a:lnTo>
                    <a:pt x="410971" y="442426"/>
                  </a:lnTo>
                  <a:lnTo>
                    <a:pt x="441094" y="412208"/>
                  </a:lnTo>
                  <a:lnTo>
                    <a:pt x="465751" y="377218"/>
                  </a:lnTo>
                  <a:lnTo>
                    <a:pt x="484236" y="338163"/>
                  </a:lnTo>
                  <a:lnTo>
                    <a:pt x="495845" y="295754"/>
                  </a:lnTo>
                  <a:lnTo>
                    <a:pt x="499871" y="250698"/>
                  </a:lnTo>
                  <a:lnTo>
                    <a:pt x="495845" y="205641"/>
                  </a:lnTo>
                  <a:lnTo>
                    <a:pt x="484236" y="163232"/>
                  </a:lnTo>
                  <a:lnTo>
                    <a:pt x="465751" y="124177"/>
                  </a:lnTo>
                  <a:lnTo>
                    <a:pt x="441094" y="89187"/>
                  </a:lnTo>
                  <a:lnTo>
                    <a:pt x="410971" y="58969"/>
                  </a:lnTo>
                  <a:lnTo>
                    <a:pt x="376089" y="34233"/>
                  </a:lnTo>
                  <a:lnTo>
                    <a:pt x="337152" y="15687"/>
                  </a:lnTo>
                  <a:lnTo>
                    <a:pt x="294865" y="4039"/>
                  </a:lnTo>
                  <a:lnTo>
                    <a:pt x="249936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30017" y="285750"/>
              <a:ext cx="500380" cy="501650"/>
            </a:xfrm>
            <a:custGeom>
              <a:avLst/>
              <a:gdLst/>
              <a:ahLst/>
              <a:cxnLst/>
              <a:rect l="l" t="t" r="r" b="b"/>
              <a:pathLst>
                <a:path w="500380" h="501650">
                  <a:moveTo>
                    <a:pt x="0" y="250698"/>
                  </a:moveTo>
                  <a:lnTo>
                    <a:pt x="4026" y="205641"/>
                  </a:lnTo>
                  <a:lnTo>
                    <a:pt x="15635" y="163232"/>
                  </a:lnTo>
                  <a:lnTo>
                    <a:pt x="34120" y="124177"/>
                  </a:lnTo>
                  <a:lnTo>
                    <a:pt x="58777" y="89187"/>
                  </a:lnTo>
                  <a:lnTo>
                    <a:pt x="88900" y="58969"/>
                  </a:lnTo>
                  <a:lnTo>
                    <a:pt x="123782" y="34233"/>
                  </a:lnTo>
                  <a:lnTo>
                    <a:pt x="162719" y="15687"/>
                  </a:lnTo>
                  <a:lnTo>
                    <a:pt x="205006" y="4039"/>
                  </a:lnTo>
                  <a:lnTo>
                    <a:pt x="249936" y="0"/>
                  </a:lnTo>
                  <a:lnTo>
                    <a:pt x="294865" y="4039"/>
                  </a:lnTo>
                  <a:lnTo>
                    <a:pt x="337152" y="15687"/>
                  </a:lnTo>
                  <a:lnTo>
                    <a:pt x="376089" y="34233"/>
                  </a:lnTo>
                  <a:lnTo>
                    <a:pt x="410971" y="58969"/>
                  </a:lnTo>
                  <a:lnTo>
                    <a:pt x="441094" y="89187"/>
                  </a:lnTo>
                  <a:lnTo>
                    <a:pt x="465751" y="124177"/>
                  </a:lnTo>
                  <a:lnTo>
                    <a:pt x="484236" y="163232"/>
                  </a:lnTo>
                  <a:lnTo>
                    <a:pt x="495845" y="205641"/>
                  </a:lnTo>
                  <a:lnTo>
                    <a:pt x="499871" y="250698"/>
                  </a:lnTo>
                  <a:lnTo>
                    <a:pt x="495845" y="295754"/>
                  </a:lnTo>
                  <a:lnTo>
                    <a:pt x="484236" y="338163"/>
                  </a:lnTo>
                  <a:lnTo>
                    <a:pt x="465751" y="377218"/>
                  </a:lnTo>
                  <a:lnTo>
                    <a:pt x="441094" y="412208"/>
                  </a:lnTo>
                  <a:lnTo>
                    <a:pt x="410971" y="442426"/>
                  </a:lnTo>
                  <a:lnTo>
                    <a:pt x="376089" y="467162"/>
                  </a:lnTo>
                  <a:lnTo>
                    <a:pt x="337152" y="485708"/>
                  </a:lnTo>
                  <a:lnTo>
                    <a:pt x="294865" y="497356"/>
                  </a:lnTo>
                  <a:lnTo>
                    <a:pt x="249936" y="501396"/>
                  </a:lnTo>
                  <a:lnTo>
                    <a:pt x="205006" y="497356"/>
                  </a:lnTo>
                  <a:lnTo>
                    <a:pt x="162719" y="485708"/>
                  </a:lnTo>
                  <a:lnTo>
                    <a:pt x="123782" y="467162"/>
                  </a:lnTo>
                  <a:lnTo>
                    <a:pt x="88899" y="442426"/>
                  </a:lnTo>
                  <a:lnTo>
                    <a:pt x="58777" y="412208"/>
                  </a:lnTo>
                  <a:lnTo>
                    <a:pt x="34120" y="377218"/>
                  </a:lnTo>
                  <a:lnTo>
                    <a:pt x="15635" y="338163"/>
                  </a:lnTo>
                  <a:lnTo>
                    <a:pt x="4026" y="295754"/>
                  </a:lnTo>
                  <a:lnTo>
                    <a:pt x="0" y="250698"/>
                  </a:lnTo>
                  <a:close/>
                </a:path>
              </a:pathLst>
            </a:custGeom>
            <a:ln w="28575">
              <a:solidFill>
                <a:srgbClr val="032A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613786" y="381380"/>
            <a:ext cx="130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3F3F3"/>
                </a:solidFill>
                <a:latin typeface="Arial Narrow"/>
                <a:cs typeface="Arial Narrow"/>
              </a:rPr>
              <a:t>3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7377" y="6072378"/>
            <a:ext cx="6286500" cy="585470"/>
          </a:xfrm>
          <a:prstGeom prst="rect">
            <a:avLst/>
          </a:prstGeom>
          <a:solidFill>
            <a:srgbClr val="F3F3F3"/>
          </a:solidFill>
          <a:ln w="28575">
            <a:solidFill>
              <a:srgbClr val="FFCA73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0805" marR="374015">
              <a:lnSpc>
                <a:spcPct val="100000"/>
              </a:lnSpc>
              <a:spcBef>
                <a:spcPts val="350"/>
              </a:spcBef>
            </a:pP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Состав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рабочей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группы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директор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утверждает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приказом.</a:t>
            </a:r>
            <a:r>
              <a:rPr sz="16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Этим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же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приказом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можно</a:t>
            </a:r>
            <a:r>
              <a:rPr sz="1600" spc="-6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утвердить</a:t>
            </a:r>
            <a:r>
              <a:rPr sz="16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положение</a:t>
            </a:r>
            <a:r>
              <a:rPr sz="1600" spc="-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о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рабочей</a:t>
            </a:r>
            <a:r>
              <a:rPr sz="1600" spc="-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группе.</a:t>
            </a:r>
            <a:endParaRPr sz="1600" dirty="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29634" y="2055114"/>
            <a:ext cx="4715510" cy="647700"/>
          </a:xfrm>
          <a:prstGeom prst="rect">
            <a:avLst/>
          </a:prstGeom>
          <a:solidFill>
            <a:srgbClr val="F3F3F3"/>
          </a:solidFill>
          <a:ln w="28575">
            <a:solidFill>
              <a:srgbClr val="1C2043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325"/>
              </a:spcBef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С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планом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постепенного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перехода</a:t>
            </a:r>
            <a:r>
              <a:rPr sz="18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на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новые</a:t>
            </a:r>
            <a:endParaRPr sz="1800">
              <a:latin typeface="Arial Narrow"/>
              <a:cs typeface="Arial Narrow"/>
            </a:endParaRPr>
          </a:p>
          <a:p>
            <a:pPr marL="91440">
              <a:lnSpc>
                <a:spcPct val="100000"/>
              </a:lnSpc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стандарты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нужно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до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начала</a:t>
            </a:r>
            <a:r>
              <a:rPr sz="1800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2021/22</a:t>
            </a:r>
            <a:r>
              <a:rPr sz="1800" spc="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учебного</a:t>
            </a:r>
            <a:r>
              <a:rPr sz="1800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года.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14718" y="1112710"/>
            <a:ext cx="8244840" cy="528955"/>
            <a:chOff x="414718" y="1112710"/>
            <a:chExt cx="8244840" cy="528955"/>
          </a:xfrm>
        </p:grpSpPr>
        <p:sp>
          <p:nvSpPr>
            <p:cNvPr id="4" name="object 4"/>
            <p:cNvSpPr/>
            <p:nvPr/>
          </p:nvSpPr>
          <p:spPr>
            <a:xfrm>
              <a:off x="429005" y="1126997"/>
              <a:ext cx="8216265" cy="500380"/>
            </a:xfrm>
            <a:custGeom>
              <a:avLst/>
              <a:gdLst/>
              <a:ahLst/>
              <a:cxnLst/>
              <a:rect l="l" t="t" r="r" b="b"/>
              <a:pathLst>
                <a:path w="8216265" h="500380">
                  <a:moveTo>
                    <a:pt x="8132572" y="0"/>
                  </a:moveTo>
                  <a:lnTo>
                    <a:pt x="83312" y="0"/>
                  </a:lnTo>
                  <a:lnTo>
                    <a:pt x="50883" y="6552"/>
                  </a:lnTo>
                  <a:lnTo>
                    <a:pt x="24401" y="24415"/>
                  </a:lnTo>
                  <a:lnTo>
                    <a:pt x="6547" y="50899"/>
                  </a:lnTo>
                  <a:lnTo>
                    <a:pt x="0" y="83312"/>
                  </a:lnTo>
                  <a:lnTo>
                    <a:pt x="0" y="416560"/>
                  </a:lnTo>
                  <a:lnTo>
                    <a:pt x="6547" y="448972"/>
                  </a:lnTo>
                  <a:lnTo>
                    <a:pt x="24401" y="475456"/>
                  </a:lnTo>
                  <a:lnTo>
                    <a:pt x="50883" y="493319"/>
                  </a:lnTo>
                  <a:lnTo>
                    <a:pt x="83312" y="499872"/>
                  </a:lnTo>
                  <a:lnTo>
                    <a:pt x="8132572" y="499872"/>
                  </a:lnTo>
                  <a:lnTo>
                    <a:pt x="8164984" y="493319"/>
                  </a:lnTo>
                  <a:lnTo>
                    <a:pt x="8191468" y="475456"/>
                  </a:lnTo>
                  <a:lnTo>
                    <a:pt x="8209331" y="448972"/>
                  </a:lnTo>
                  <a:lnTo>
                    <a:pt x="8215884" y="416560"/>
                  </a:lnTo>
                  <a:lnTo>
                    <a:pt x="8215884" y="83312"/>
                  </a:lnTo>
                  <a:lnTo>
                    <a:pt x="8209331" y="50899"/>
                  </a:lnTo>
                  <a:lnTo>
                    <a:pt x="8191468" y="24415"/>
                  </a:lnTo>
                  <a:lnTo>
                    <a:pt x="8164984" y="6552"/>
                  </a:lnTo>
                  <a:lnTo>
                    <a:pt x="8132572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9005" y="1126997"/>
              <a:ext cx="8216265" cy="500380"/>
            </a:xfrm>
            <a:custGeom>
              <a:avLst/>
              <a:gdLst/>
              <a:ahLst/>
              <a:cxnLst/>
              <a:rect l="l" t="t" r="r" b="b"/>
              <a:pathLst>
                <a:path w="8216265" h="500380">
                  <a:moveTo>
                    <a:pt x="0" y="83312"/>
                  </a:moveTo>
                  <a:lnTo>
                    <a:pt x="6547" y="50899"/>
                  </a:lnTo>
                  <a:lnTo>
                    <a:pt x="24401" y="24415"/>
                  </a:lnTo>
                  <a:lnTo>
                    <a:pt x="50883" y="6552"/>
                  </a:lnTo>
                  <a:lnTo>
                    <a:pt x="83312" y="0"/>
                  </a:lnTo>
                  <a:lnTo>
                    <a:pt x="8132572" y="0"/>
                  </a:lnTo>
                  <a:lnTo>
                    <a:pt x="8164984" y="6552"/>
                  </a:lnTo>
                  <a:lnTo>
                    <a:pt x="8191468" y="24415"/>
                  </a:lnTo>
                  <a:lnTo>
                    <a:pt x="8209331" y="50899"/>
                  </a:lnTo>
                  <a:lnTo>
                    <a:pt x="8215884" y="83312"/>
                  </a:lnTo>
                  <a:lnTo>
                    <a:pt x="8215884" y="416560"/>
                  </a:lnTo>
                  <a:lnTo>
                    <a:pt x="8209331" y="448972"/>
                  </a:lnTo>
                  <a:lnTo>
                    <a:pt x="8191468" y="475456"/>
                  </a:lnTo>
                  <a:lnTo>
                    <a:pt x="8164984" y="493319"/>
                  </a:lnTo>
                  <a:lnTo>
                    <a:pt x="8132572" y="499872"/>
                  </a:lnTo>
                  <a:lnTo>
                    <a:pt x="83312" y="499872"/>
                  </a:lnTo>
                  <a:lnTo>
                    <a:pt x="50883" y="493319"/>
                  </a:lnTo>
                  <a:lnTo>
                    <a:pt x="24401" y="475456"/>
                  </a:lnTo>
                  <a:lnTo>
                    <a:pt x="6547" y="448972"/>
                  </a:lnTo>
                  <a:lnTo>
                    <a:pt x="0" y="416560"/>
                  </a:lnTo>
                  <a:lnTo>
                    <a:pt x="0" y="83312"/>
                  </a:lnTo>
                  <a:close/>
                </a:path>
              </a:pathLst>
            </a:custGeom>
            <a:ln w="28575">
              <a:solidFill>
                <a:srgbClr val="032A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513458" y="1222375"/>
            <a:ext cx="6044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3F3F3"/>
                </a:solidFill>
                <a:latin typeface="Arial Narrow"/>
                <a:cs typeface="Arial Narrow"/>
              </a:rPr>
              <a:t>Необходимо</a:t>
            </a:r>
            <a:r>
              <a:rPr sz="1800" b="1" spc="-30" dirty="0">
                <a:solidFill>
                  <a:srgbClr val="F3F3F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F3F3F3"/>
                </a:solidFill>
                <a:latin typeface="Arial Narrow"/>
                <a:cs typeface="Arial Narrow"/>
              </a:rPr>
              <a:t>ознакомить</a:t>
            </a:r>
            <a:r>
              <a:rPr sz="1800" b="1" spc="-15" dirty="0">
                <a:solidFill>
                  <a:srgbClr val="F3F3F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F3F3F3"/>
                </a:solidFill>
                <a:latin typeface="Arial Narrow"/>
                <a:cs typeface="Arial Narrow"/>
              </a:rPr>
              <a:t>родителей (законных</a:t>
            </a:r>
            <a:r>
              <a:rPr sz="1800" b="1" spc="-15" dirty="0">
                <a:solidFill>
                  <a:srgbClr val="F3F3F3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F3F3F3"/>
                </a:solidFill>
                <a:latin typeface="Arial Narrow"/>
                <a:cs typeface="Arial Narrow"/>
              </a:rPr>
              <a:t>представителей)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9005" y="2055114"/>
            <a:ext cx="3215640" cy="647700"/>
          </a:xfrm>
          <a:prstGeom prst="rect">
            <a:avLst/>
          </a:prstGeom>
          <a:solidFill>
            <a:srgbClr val="F3F3F3"/>
          </a:solidFill>
          <a:ln w="28575">
            <a:solidFill>
              <a:srgbClr val="043C56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с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изменениями</a:t>
            </a:r>
            <a:endParaRPr sz="18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во</a:t>
            </a:r>
            <a:r>
              <a:rPr sz="18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ФГОС НОО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8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ООО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772602" y="1755838"/>
            <a:ext cx="457200" cy="243840"/>
            <a:chOff x="1772602" y="1755838"/>
            <a:chExt cx="457200" cy="243840"/>
          </a:xfrm>
        </p:grpSpPr>
        <p:sp>
          <p:nvSpPr>
            <p:cNvPr id="9" name="object 9"/>
            <p:cNvSpPr/>
            <p:nvPr/>
          </p:nvSpPr>
          <p:spPr>
            <a:xfrm>
              <a:off x="1786889" y="1770126"/>
              <a:ext cx="428625" cy="215265"/>
            </a:xfrm>
            <a:custGeom>
              <a:avLst/>
              <a:gdLst/>
              <a:ahLst/>
              <a:cxnLst/>
              <a:rect l="l" t="t" r="r" b="b"/>
              <a:pathLst>
                <a:path w="428625" h="215264">
                  <a:moveTo>
                    <a:pt x="321183" y="0"/>
                  </a:moveTo>
                  <a:lnTo>
                    <a:pt x="107061" y="0"/>
                  </a:lnTo>
                  <a:lnTo>
                    <a:pt x="107061" y="107441"/>
                  </a:lnTo>
                  <a:lnTo>
                    <a:pt x="0" y="107441"/>
                  </a:lnTo>
                  <a:lnTo>
                    <a:pt x="214122" y="214884"/>
                  </a:lnTo>
                  <a:lnTo>
                    <a:pt x="428244" y="107441"/>
                  </a:lnTo>
                  <a:lnTo>
                    <a:pt x="321183" y="107441"/>
                  </a:lnTo>
                  <a:lnTo>
                    <a:pt x="321183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86889" y="1770126"/>
              <a:ext cx="428625" cy="215265"/>
            </a:xfrm>
            <a:custGeom>
              <a:avLst/>
              <a:gdLst/>
              <a:ahLst/>
              <a:cxnLst/>
              <a:rect l="l" t="t" r="r" b="b"/>
              <a:pathLst>
                <a:path w="428625" h="215264">
                  <a:moveTo>
                    <a:pt x="0" y="107441"/>
                  </a:moveTo>
                  <a:lnTo>
                    <a:pt x="107061" y="107441"/>
                  </a:lnTo>
                  <a:lnTo>
                    <a:pt x="107061" y="0"/>
                  </a:lnTo>
                  <a:lnTo>
                    <a:pt x="321183" y="0"/>
                  </a:lnTo>
                  <a:lnTo>
                    <a:pt x="321183" y="107441"/>
                  </a:lnTo>
                  <a:lnTo>
                    <a:pt x="428244" y="107441"/>
                  </a:lnTo>
                  <a:lnTo>
                    <a:pt x="214122" y="214884"/>
                  </a:lnTo>
                  <a:lnTo>
                    <a:pt x="0" y="107441"/>
                  </a:lnTo>
                  <a:close/>
                </a:path>
              </a:pathLst>
            </a:custGeom>
            <a:ln w="28575">
              <a:solidFill>
                <a:srgbClr val="032A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987986" y="1755838"/>
            <a:ext cx="457200" cy="243840"/>
            <a:chOff x="5987986" y="1755838"/>
            <a:chExt cx="457200" cy="243840"/>
          </a:xfrm>
        </p:grpSpPr>
        <p:sp>
          <p:nvSpPr>
            <p:cNvPr id="12" name="object 12"/>
            <p:cNvSpPr/>
            <p:nvPr/>
          </p:nvSpPr>
          <p:spPr>
            <a:xfrm>
              <a:off x="6002273" y="1770126"/>
              <a:ext cx="428625" cy="215265"/>
            </a:xfrm>
            <a:custGeom>
              <a:avLst/>
              <a:gdLst/>
              <a:ahLst/>
              <a:cxnLst/>
              <a:rect l="l" t="t" r="r" b="b"/>
              <a:pathLst>
                <a:path w="428625" h="215264">
                  <a:moveTo>
                    <a:pt x="321183" y="0"/>
                  </a:moveTo>
                  <a:lnTo>
                    <a:pt x="107061" y="0"/>
                  </a:lnTo>
                  <a:lnTo>
                    <a:pt x="107061" y="107441"/>
                  </a:lnTo>
                  <a:lnTo>
                    <a:pt x="0" y="107441"/>
                  </a:lnTo>
                  <a:lnTo>
                    <a:pt x="214122" y="214884"/>
                  </a:lnTo>
                  <a:lnTo>
                    <a:pt x="428243" y="107441"/>
                  </a:lnTo>
                  <a:lnTo>
                    <a:pt x="321183" y="107441"/>
                  </a:lnTo>
                  <a:lnTo>
                    <a:pt x="321183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02273" y="1770126"/>
              <a:ext cx="428625" cy="215265"/>
            </a:xfrm>
            <a:custGeom>
              <a:avLst/>
              <a:gdLst/>
              <a:ahLst/>
              <a:cxnLst/>
              <a:rect l="l" t="t" r="r" b="b"/>
              <a:pathLst>
                <a:path w="428625" h="215264">
                  <a:moveTo>
                    <a:pt x="0" y="107441"/>
                  </a:moveTo>
                  <a:lnTo>
                    <a:pt x="107061" y="107441"/>
                  </a:lnTo>
                  <a:lnTo>
                    <a:pt x="107061" y="0"/>
                  </a:lnTo>
                  <a:lnTo>
                    <a:pt x="321183" y="0"/>
                  </a:lnTo>
                  <a:lnTo>
                    <a:pt x="321183" y="107441"/>
                  </a:lnTo>
                  <a:lnTo>
                    <a:pt x="428243" y="107441"/>
                  </a:lnTo>
                  <a:lnTo>
                    <a:pt x="214122" y="214884"/>
                  </a:lnTo>
                  <a:lnTo>
                    <a:pt x="0" y="107441"/>
                  </a:lnTo>
                  <a:close/>
                </a:path>
              </a:pathLst>
            </a:custGeom>
            <a:ln w="28575">
              <a:solidFill>
                <a:srgbClr val="032A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29005" y="3198114"/>
            <a:ext cx="3286125" cy="647700"/>
          </a:xfrm>
          <a:prstGeom prst="rect">
            <a:avLst/>
          </a:prstGeom>
          <a:solidFill>
            <a:srgbClr val="F3F3F3"/>
          </a:solidFill>
          <a:ln w="28575">
            <a:solidFill>
              <a:srgbClr val="5DC9D1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199515" marR="240029" indent="-954405">
              <a:lnSpc>
                <a:spcPct val="100000"/>
              </a:lnSpc>
              <a:spcBef>
                <a:spcPts val="330"/>
              </a:spcBef>
            </a:pP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Запланируйте</a:t>
            </a:r>
            <a:r>
              <a:rPr sz="1800" b="1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общешкольное собрание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14718" y="2827210"/>
            <a:ext cx="8315325" cy="315595"/>
            <a:chOff x="414718" y="2827210"/>
            <a:chExt cx="8315325" cy="315595"/>
          </a:xfrm>
        </p:grpSpPr>
        <p:sp>
          <p:nvSpPr>
            <p:cNvPr id="16" name="object 16"/>
            <p:cNvSpPr/>
            <p:nvPr/>
          </p:nvSpPr>
          <p:spPr>
            <a:xfrm>
              <a:off x="1715261" y="2913126"/>
              <a:ext cx="571500" cy="215265"/>
            </a:xfrm>
            <a:custGeom>
              <a:avLst/>
              <a:gdLst/>
              <a:ahLst/>
              <a:cxnLst/>
              <a:rect l="l" t="t" r="r" b="b"/>
              <a:pathLst>
                <a:path w="571500" h="215264">
                  <a:moveTo>
                    <a:pt x="428625" y="0"/>
                  </a:moveTo>
                  <a:lnTo>
                    <a:pt x="142875" y="0"/>
                  </a:lnTo>
                  <a:lnTo>
                    <a:pt x="142875" y="107441"/>
                  </a:lnTo>
                  <a:lnTo>
                    <a:pt x="0" y="107441"/>
                  </a:lnTo>
                  <a:lnTo>
                    <a:pt x="285750" y="214884"/>
                  </a:lnTo>
                  <a:lnTo>
                    <a:pt x="571500" y="107441"/>
                  </a:lnTo>
                  <a:lnTo>
                    <a:pt x="428625" y="107441"/>
                  </a:lnTo>
                  <a:lnTo>
                    <a:pt x="428625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15261" y="2913126"/>
              <a:ext cx="571500" cy="215265"/>
            </a:xfrm>
            <a:custGeom>
              <a:avLst/>
              <a:gdLst/>
              <a:ahLst/>
              <a:cxnLst/>
              <a:rect l="l" t="t" r="r" b="b"/>
              <a:pathLst>
                <a:path w="571500" h="215264">
                  <a:moveTo>
                    <a:pt x="0" y="107441"/>
                  </a:moveTo>
                  <a:lnTo>
                    <a:pt x="142875" y="107441"/>
                  </a:lnTo>
                  <a:lnTo>
                    <a:pt x="142875" y="0"/>
                  </a:lnTo>
                  <a:lnTo>
                    <a:pt x="428625" y="0"/>
                  </a:lnTo>
                  <a:lnTo>
                    <a:pt x="428625" y="107441"/>
                  </a:lnTo>
                  <a:lnTo>
                    <a:pt x="571500" y="107441"/>
                  </a:lnTo>
                  <a:lnTo>
                    <a:pt x="285750" y="214884"/>
                  </a:lnTo>
                  <a:lnTo>
                    <a:pt x="0" y="107441"/>
                  </a:lnTo>
                  <a:close/>
                </a:path>
              </a:pathLst>
            </a:custGeom>
            <a:ln w="28575">
              <a:solidFill>
                <a:srgbClr val="032A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9005" y="2841498"/>
              <a:ext cx="8286750" cy="1905"/>
            </a:xfrm>
            <a:custGeom>
              <a:avLst/>
              <a:gdLst/>
              <a:ahLst/>
              <a:cxnLst/>
              <a:rect l="l" t="t" r="r" b="b"/>
              <a:pathLst>
                <a:path w="8286750" h="1905">
                  <a:moveTo>
                    <a:pt x="0" y="0"/>
                  </a:moveTo>
                  <a:lnTo>
                    <a:pt x="8286750" y="1650"/>
                  </a:lnTo>
                </a:path>
              </a:pathLst>
            </a:custGeom>
            <a:ln w="28575">
              <a:solidFill>
                <a:srgbClr val="033B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73773" y="2913126"/>
              <a:ext cx="571500" cy="215265"/>
            </a:xfrm>
            <a:custGeom>
              <a:avLst/>
              <a:gdLst/>
              <a:ahLst/>
              <a:cxnLst/>
              <a:rect l="l" t="t" r="r" b="b"/>
              <a:pathLst>
                <a:path w="571500" h="215264">
                  <a:moveTo>
                    <a:pt x="428625" y="0"/>
                  </a:moveTo>
                  <a:lnTo>
                    <a:pt x="142875" y="0"/>
                  </a:lnTo>
                  <a:lnTo>
                    <a:pt x="142875" y="107441"/>
                  </a:lnTo>
                  <a:lnTo>
                    <a:pt x="0" y="107441"/>
                  </a:lnTo>
                  <a:lnTo>
                    <a:pt x="285750" y="214884"/>
                  </a:lnTo>
                  <a:lnTo>
                    <a:pt x="571500" y="107441"/>
                  </a:lnTo>
                  <a:lnTo>
                    <a:pt x="428625" y="107441"/>
                  </a:lnTo>
                  <a:lnTo>
                    <a:pt x="428625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73773" y="2913126"/>
              <a:ext cx="571500" cy="215265"/>
            </a:xfrm>
            <a:custGeom>
              <a:avLst/>
              <a:gdLst/>
              <a:ahLst/>
              <a:cxnLst/>
              <a:rect l="l" t="t" r="r" b="b"/>
              <a:pathLst>
                <a:path w="571500" h="215264">
                  <a:moveTo>
                    <a:pt x="0" y="107441"/>
                  </a:moveTo>
                  <a:lnTo>
                    <a:pt x="142875" y="107441"/>
                  </a:lnTo>
                  <a:lnTo>
                    <a:pt x="142875" y="0"/>
                  </a:lnTo>
                  <a:lnTo>
                    <a:pt x="428625" y="0"/>
                  </a:lnTo>
                  <a:lnTo>
                    <a:pt x="428625" y="107441"/>
                  </a:lnTo>
                  <a:lnTo>
                    <a:pt x="571500" y="107441"/>
                  </a:lnTo>
                  <a:lnTo>
                    <a:pt x="285750" y="214884"/>
                  </a:lnTo>
                  <a:lnTo>
                    <a:pt x="0" y="107441"/>
                  </a:lnTo>
                  <a:close/>
                </a:path>
              </a:pathLst>
            </a:custGeom>
            <a:ln w="28575">
              <a:solidFill>
                <a:srgbClr val="032A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929634" y="3198114"/>
            <a:ext cx="4715510" cy="647700"/>
          </a:xfrm>
          <a:prstGeom prst="rect">
            <a:avLst/>
          </a:prstGeom>
          <a:solidFill>
            <a:srgbClr val="F3F3F3"/>
          </a:solidFill>
          <a:ln w="28575">
            <a:solidFill>
              <a:srgbClr val="5DC9D1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671195" marR="167005" indent="-498475">
              <a:lnSpc>
                <a:spcPct val="100000"/>
              </a:lnSpc>
              <a:spcBef>
                <a:spcPts val="330"/>
              </a:spcBef>
            </a:pP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Проведите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классные</a:t>
            </a:r>
            <a:r>
              <a:rPr sz="1800" b="1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собрание</a:t>
            </a:r>
            <a:r>
              <a:rPr sz="1800" b="1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для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 родителей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будущих</a:t>
            </a:r>
            <a:r>
              <a:rPr sz="1800" b="1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учеников</a:t>
            </a:r>
            <a:r>
              <a:rPr sz="1800" b="1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1-х</a:t>
            </a:r>
            <a:r>
              <a:rPr sz="1800" b="1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5-х</a:t>
            </a:r>
            <a:r>
              <a:rPr sz="1800" b="1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классов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29634" y="3912870"/>
            <a:ext cx="4715510" cy="830580"/>
          </a:xfrm>
          <a:prstGeom prst="rect">
            <a:avLst/>
          </a:prstGeom>
          <a:solidFill>
            <a:srgbClr val="F3F3F3"/>
          </a:solidFill>
          <a:ln w="28575">
            <a:solidFill>
              <a:srgbClr val="5DC9D1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Рассматриваемые</a:t>
            </a:r>
            <a:r>
              <a:rPr sz="1600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вопросы:</a:t>
            </a:r>
            <a:endParaRPr sz="1600">
              <a:latin typeface="Arial Narrow"/>
              <a:cs typeface="Arial Narrow"/>
            </a:endParaRPr>
          </a:p>
          <a:p>
            <a:pPr marL="264795" indent="-173990">
              <a:lnSpc>
                <a:spcPct val="100000"/>
              </a:lnSpc>
              <a:buFont typeface="Arial"/>
              <a:buChar char="•"/>
              <a:tabLst>
                <a:tab pos="265430" algn="l"/>
              </a:tabLst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особенности</a:t>
            </a:r>
            <a:r>
              <a:rPr sz="16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обучения</a:t>
            </a:r>
            <a:r>
              <a:rPr sz="16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по</a:t>
            </a:r>
            <a:r>
              <a:rPr sz="16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новым</a:t>
            </a:r>
            <a:r>
              <a:rPr sz="16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ФГОС</a:t>
            </a:r>
            <a:r>
              <a:rPr sz="16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НОО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6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ООО,</a:t>
            </a:r>
            <a:endParaRPr sz="1600">
              <a:latin typeface="Arial Narrow"/>
              <a:cs typeface="Arial Narrow"/>
            </a:endParaRPr>
          </a:p>
          <a:p>
            <a:pPr marL="264795" indent="-17399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65430" algn="l"/>
              </a:tabLst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Знакомство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с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проектом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ООП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9005" y="3912870"/>
            <a:ext cx="3286125" cy="1632585"/>
          </a:xfrm>
          <a:prstGeom prst="rect">
            <a:avLst/>
          </a:prstGeom>
          <a:solidFill>
            <a:srgbClr val="F3F3F3"/>
          </a:solidFill>
          <a:ln w="28575">
            <a:solidFill>
              <a:srgbClr val="5DC9D1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0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Рассматриваемые</a:t>
            </a:r>
            <a:r>
              <a:rPr sz="1600" spc="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вопросы:</a:t>
            </a:r>
            <a:endParaRPr sz="1600">
              <a:latin typeface="Arial Narrow"/>
              <a:cs typeface="Arial Narrow"/>
            </a:endParaRPr>
          </a:p>
          <a:p>
            <a:pPr marL="264795" indent="-174625">
              <a:lnSpc>
                <a:spcPct val="100000"/>
              </a:lnSpc>
              <a:buFont typeface="Arial"/>
              <a:buChar char="•"/>
              <a:tabLst>
                <a:tab pos="265430" algn="l"/>
              </a:tabLst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особенности</a:t>
            </a:r>
            <a:r>
              <a:rPr sz="16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обучения</a:t>
            </a:r>
            <a:r>
              <a:rPr sz="16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по</a:t>
            </a:r>
            <a:r>
              <a:rPr sz="16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новым</a:t>
            </a:r>
            <a:endParaRPr sz="1600">
              <a:latin typeface="Arial Narrow"/>
              <a:cs typeface="Arial Narrow"/>
            </a:endParaRPr>
          </a:p>
          <a:p>
            <a:pPr marL="264795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ФГОС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НОО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6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ООО,</a:t>
            </a:r>
            <a:endParaRPr sz="1600">
              <a:latin typeface="Arial Narrow"/>
              <a:cs typeface="Arial Narrow"/>
            </a:endParaRPr>
          </a:p>
          <a:p>
            <a:pPr marL="264795" marR="98425" indent="-174625">
              <a:lnSpc>
                <a:spcPct val="100000"/>
              </a:lnSpc>
              <a:buFont typeface="Arial"/>
              <a:buChar char="•"/>
              <a:tabLst>
                <a:tab pos="265430" algn="l"/>
              </a:tabLst>
            </a:pP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план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поэтапного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перехода,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назовите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сроки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перехода</a:t>
            </a:r>
            <a:r>
              <a:rPr sz="1600" spc="-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классы,</a:t>
            </a:r>
            <a:r>
              <a:rPr sz="16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которые</a:t>
            </a:r>
            <a:r>
              <a:rPr sz="16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он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затронет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29634" y="5270753"/>
            <a:ext cx="4715510" cy="585470"/>
          </a:xfrm>
          <a:prstGeom prst="rect">
            <a:avLst/>
          </a:prstGeom>
          <a:solidFill>
            <a:srgbClr val="F3F3F3"/>
          </a:solidFill>
          <a:ln w="28575">
            <a:solidFill>
              <a:srgbClr val="5DC9D1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91440" marR="300355">
              <a:lnSpc>
                <a:spcPct val="100000"/>
              </a:lnSpc>
              <a:spcBef>
                <a:spcPts val="345"/>
              </a:spcBef>
            </a:pP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Для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родителей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4-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х</a:t>
            </a:r>
            <a:r>
              <a:rPr sz="16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классов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можно</a:t>
            </a:r>
            <a:r>
              <a:rPr sz="16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запланировать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их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на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весь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период</a:t>
            </a:r>
            <a:r>
              <a:rPr sz="1600" spc="-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перехода.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29634" y="4842509"/>
            <a:ext cx="4715510" cy="338455"/>
          </a:xfrm>
          <a:prstGeom prst="rect">
            <a:avLst/>
          </a:prstGeom>
          <a:solidFill>
            <a:srgbClr val="F3F3F3"/>
          </a:solidFill>
          <a:ln w="28575">
            <a:solidFill>
              <a:srgbClr val="5DC9D1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</a:pP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Собрания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проведите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апреле-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мае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2022</a:t>
            </a:r>
            <a:r>
              <a:rPr sz="1600" spc="-7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года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3035300" y="379298"/>
            <a:ext cx="46551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Знакомим</a:t>
            </a:r>
            <a:r>
              <a:rPr spc="-55" dirty="0"/>
              <a:t> </a:t>
            </a:r>
            <a:r>
              <a:rPr dirty="0"/>
              <a:t>родителей</a:t>
            </a:r>
            <a:r>
              <a:rPr spc="-15" dirty="0"/>
              <a:t> </a:t>
            </a:r>
            <a:r>
              <a:rPr dirty="0"/>
              <a:t>(законных</a:t>
            </a:r>
            <a:r>
              <a:rPr spc="-45" dirty="0"/>
              <a:t> </a:t>
            </a:r>
            <a:r>
              <a:rPr spc="-10" dirty="0"/>
              <a:t>представителей)</a:t>
            </a:r>
          </a:p>
        </p:txBody>
      </p:sp>
      <p:grpSp>
        <p:nvGrpSpPr>
          <p:cNvPr id="27" name="object 27"/>
          <p:cNvGrpSpPr/>
          <p:nvPr/>
        </p:nvGrpSpPr>
        <p:grpSpPr>
          <a:xfrm>
            <a:off x="2415730" y="271462"/>
            <a:ext cx="528955" cy="530225"/>
            <a:chOff x="2415730" y="271462"/>
            <a:chExt cx="528955" cy="530225"/>
          </a:xfrm>
        </p:grpSpPr>
        <p:sp>
          <p:nvSpPr>
            <p:cNvPr id="28" name="object 28"/>
            <p:cNvSpPr/>
            <p:nvPr/>
          </p:nvSpPr>
          <p:spPr>
            <a:xfrm>
              <a:off x="2430017" y="285750"/>
              <a:ext cx="500380" cy="501650"/>
            </a:xfrm>
            <a:custGeom>
              <a:avLst/>
              <a:gdLst/>
              <a:ahLst/>
              <a:cxnLst/>
              <a:rect l="l" t="t" r="r" b="b"/>
              <a:pathLst>
                <a:path w="500380" h="501650">
                  <a:moveTo>
                    <a:pt x="249936" y="0"/>
                  </a:moveTo>
                  <a:lnTo>
                    <a:pt x="205006" y="4039"/>
                  </a:lnTo>
                  <a:lnTo>
                    <a:pt x="162719" y="15687"/>
                  </a:lnTo>
                  <a:lnTo>
                    <a:pt x="123782" y="34233"/>
                  </a:lnTo>
                  <a:lnTo>
                    <a:pt x="88900" y="58969"/>
                  </a:lnTo>
                  <a:lnTo>
                    <a:pt x="58777" y="89187"/>
                  </a:lnTo>
                  <a:lnTo>
                    <a:pt x="34120" y="124177"/>
                  </a:lnTo>
                  <a:lnTo>
                    <a:pt x="15635" y="163232"/>
                  </a:lnTo>
                  <a:lnTo>
                    <a:pt x="4026" y="205641"/>
                  </a:lnTo>
                  <a:lnTo>
                    <a:pt x="0" y="250698"/>
                  </a:lnTo>
                  <a:lnTo>
                    <a:pt x="4026" y="295754"/>
                  </a:lnTo>
                  <a:lnTo>
                    <a:pt x="15635" y="338163"/>
                  </a:lnTo>
                  <a:lnTo>
                    <a:pt x="34120" y="377218"/>
                  </a:lnTo>
                  <a:lnTo>
                    <a:pt x="58777" y="412208"/>
                  </a:lnTo>
                  <a:lnTo>
                    <a:pt x="88899" y="442426"/>
                  </a:lnTo>
                  <a:lnTo>
                    <a:pt x="123782" y="467162"/>
                  </a:lnTo>
                  <a:lnTo>
                    <a:pt x="162719" y="485708"/>
                  </a:lnTo>
                  <a:lnTo>
                    <a:pt x="205006" y="497356"/>
                  </a:lnTo>
                  <a:lnTo>
                    <a:pt x="249936" y="501396"/>
                  </a:lnTo>
                  <a:lnTo>
                    <a:pt x="294865" y="497356"/>
                  </a:lnTo>
                  <a:lnTo>
                    <a:pt x="337152" y="485708"/>
                  </a:lnTo>
                  <a:lnTo>
                    <a:pt x="376089" y="467162"/>
                  </a:lnTo>
                  <a:lnTo>
                    <a:pt x="410971" y="442426"/>
                  </a:lnTo>
                  <a:lnTo>
                    <a:pt x="441094" y="412208"/>
                  </a:lnTo>
                  <a:lnTo>
                    <a:pt x="465751" y="377218"/>
                  </a:lnTo>
                  <a:lnTo>
                    <a:pt x="484236" y="338163"/>
                  </a:lnTo>
                  <a:lnTo>
                    <a:pt x="495845" y="295754"/>
                  </a:lnTo>
                  <a:lnTo>
                    <a:pt x="499871" y="250698"/>
                  </a:lnTo>
                  <a:lnTo>
                    <a:pt x="495845" y="205641"/>
                  </a:lnTo>
                  <a:lnTo>
                    <a:pt x="484236" y="163232"/>
                  </a:lnTo>
                  <a:lnTo>
                    <a:pt x="465751" y="124177"/>
                  </a:lnTo>
                  <a:lnTo>
                    <a:pt x="441094" y="89187"/>
                  </a:lnTo>
                  <a:lnTo>
                    <a:pt x="410971" y="58969"/>
                  </a:lnTo>
                  <a:lnTo>
                    <a:pt x="376089" y="34233"/>
                  </a:lnTo>
                  <a:lnTo>
                    <a:pt x="337152" y="15687"/>
                  </a:lnTo>
                  <a:lnTo>
                    <a:pt x="294865" y="4039"/>
                  </a:lnTo>
                  <a:lnTo>
                    <a:pt x="249936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30017" y="285750"/>
              <a:ext cx="500380" cy="501650"/>
            </a:xfrm>
            <a:custGeom>
              <a:avLst/>
              <a:gdLst/>
              <a:ahLst/>
              <a:cxnLst/>
              <a:rect l="l" t="t" r="r" b="b"/>
              <a:pathLst>
                <a:path w="500380" h="501650">
                  <a:moveTo>
                    <a:pt x="0" y="250698"/>
                  </a:moveTo>
                  <a:lnTo>
                    <a:pt x="4026" y="205641"/>
                  </a:lnTo>
                  <a:lnTo>
                    <a:pt x="15635" y="163232"/>
                  </a:lnTo>
                  <a:lnTo>
                    <a:pt x="34120" y="124177"/>
                  </a:lnTo>
                  <a:lnTo>
                    <a:pt x="58777" y="89187"/>
                  </a:lnTo>
                  <a:lnTo>
                    <a:pt x="88900" y="58969"/>
                  </a:lnTo>
                  <a:lnTo>
                    <a:pt x="123782" y="34233"/>
                  </a:lnTo>
                  <a:lnTo>
                    <a:pt x="162719" y="15687"/>
                  </a:lnTo>
                  <a:lnTo>
                    <a:pt x="205006" y="4039"/>
                  </a:lnTo>
                  <a:lnTo>
                    <a:pt x="249936" y="0"/>
                  </a:lnTo>
                  <a:lnTo>
                    <a:pt x="294865" y="4039"/>
                  </a:lnTo>
                  <a:lnTo>
                    <a:pt x="337152" y="15687"/>
                  </a:lnTo>
                  <a:lnTo>
                    <a:pt x="376089" y="34233"/>
                  </a:lnTo>
                  <a:lnTo>
                    <a:pt x="410971" y="58969"/>
                  </a:lnTo>
                  <a:lnTo>
                    <a:pt x="441094" y="89187"/>
                  </a:lnTo>
                  <a:lnTo>
                    <a:pt x="465751" y="124177"/>
                  </a:lnTo>
                  <a:lnTo>
                    <a:pt x="484236" y="163232"/>
                  </a:lnTo>
                  <a:lnTo>
                    <a:pt x="495845" y="205641"/>
                  </a:lnTo>
                  <a:lnTo>
                    <a:pt x="499871" y="250698"/>
                  </a:lnTo>
                  <a:lnTo>
                    <a:pt x="495845" y="295754"/>
                  </a:lnTo>
                  <a:lnTo>
                    <a:pt x="484236" y="338163"/>
                  </a:lnTo>
                  <a:lnTo>
                    <a:pt x="465751" y="377218"/>
                  </a:lnTo>
                  <a:lnTo>
                    <a:pt x="441094" y="412208"/>
                  </a:lnTo>
                  <a:lnTo>
                    <a:pt x="410971" y="442426"/>
                  </a:lnTo>
                  <a:lnTo>
                    <a:pt x="376089" y="467162"/>
                  </a:lnTo>
                  <a:lnTo>
                    <a:pt x="337152" y="485708"/>
                  </a:lnTo>
                  <a:lnTo>
                    <a:pt x="294865" y="497356"/>
                  </a:lnTo>
                  <a:lnTo>
                    <a:pt x="249936" y="501396"/>
                  </a:lnTo>
                  <a:lnTo>
                    <a:pt x="205006" y="497356"/>
                  </a:lnTo>
                  <a:lnTo>
                    <a:pt x="162719" y="485708"/>
                  </a:lnTo>
                  <a:lnTo>
                    <a:pt x="123782" y="467162"/>
                  </a:lnTo>
                  <a:lnTo>
                    <a:pt x="88899" y="442426"/>
                  </a:lnTo>
                  <a:lnTo>
                    <a:pt x="58777" y="412208"/>
                  </a:lnTo>
                  <a:lnTo>
                    <a:pt x="34120" y="377218"/>
                  </a:lnTo>
                  <a:lnTo>
                    <a:pt x="15635" y="338163"/>
                  </a:lnTo>
                  <a:lnTo>
                    <a:pt x="4026" y="295754"/>
                  </a:lnTo>
                  <a:lnTo>
                    <a:pt x="0" y="250698"/>
                  </a:lnTo>
                  <a:close/>
                </a:path>
              </a:pathLst>
            </a:custGeom>
            <a:ln w="28575">
              <a:solidFill>
                <a:srgbClr val="032A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613786" y="381380"/>
            <a:ext cx="130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3F3F3"/>
                </a:solidFill>
                <a:latin typeface="Arial Narrow"/>
                <a:cs typeface="Arial Narrow"/>
              </a:rPr>
              <a:t>4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377" y="1072133"/>
            <a:ext cx="8359140" cy="646430"/>
          </a:xfrm>
          <a:prstGeom prst="rect">
            <a:avLst/>
          </a:prstGeom>
          <a:solidFill>
            <a:srgbClr val="F3F3F3"/>
          </a:solidFill>
          <a:ln w="28575">
            <a:solidFill>
              <a:srgbClr val="FFCA73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0805" marR="100330">
              <a:lnSpc>
                <a:spcPct val="100000"/>
              </a:lnSpc>
              <a:spcBef>
                <a:spcPts val="320"/>
              </a:spcBef>
            </a:pP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Запланируйте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методическую</a:t>
            </a:r>
            <a:r>
              <a:rPr sz="1800" b="1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поддержку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педагогов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на</a:t>
            </a:r>
            <a:r>
              <a:rPr sz="1800" b="1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весь</a:t>
            </a:r>
            <a:r>
              <a:rPr sz="1800" b="1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период</a:t>
            </a:r>
            <a:r>
              <a:rPr sz="1800" b="1" spc="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перехода</a:t>
            </a:r>
            <a:r>
              <a:rPr sz="1800" b="1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на</a:t>
            </a:r>
            <a:r>
              <a:rPr sz="1800" b="1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новые стандарты.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7377" y="1824989"/>
            <a:ext cx="3187065" cy="368935"/>
          </a:xfrm>
          <a:prstGeom prst="rect">
            <a:avLst/>
          </a:prstGeom>
          <a:solidFill>
            <a:srgbClr val="DFF4F6"/>
          </a:solidFill>
          <a:ln w="28575">
            <a:solidFill>
              <a:srgbClr val="5DC9D1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5"/>
              </a:spcBef>
            </a:pP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1.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Августовский</a:t>
            </a:r>
            <a:r>
              <a:rPr sz="1800" b="1" spc="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/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???</a:t>
            </a:r>
            <a:r>
              <a:rPr sz="1800" b="1" spc="40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педсовет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00250" y="2253233"/>
            <a:ext cx="6716395" cy="584200"/>
          </a:xfrm>
          <a:prstGeom prst="rect">
            <a:avLst/>
          </a:prstGeom>
          <a:solidFill>
            <a:srgbClr val="F3F3F3"/>
          </a:solidFill>
          <a:ln w="28575">
            <a:solidFill>
              <a:srgbClr val="5DC9D1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 marR="255270">
              <a:lnSpc>
                <a:spcPct val="100000"/>
              </a:lnSpc>
              <a:spcBef>
                <a:spcPts val="31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Ознакомьте</a:t>
            </a:r>
            <a:r>
              <a:rPr sz="16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педагогов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непосредственно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с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самими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ФГОС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НОО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ООО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 дорожной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картой</a:t>
            </a:r>
            <a:r>
              <a:rPr sz="1600" spc="-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перехода</a:t>
            </a:r>
            <a:r>
              <a:rPr sz="1600" spc="-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на</a:t>
            </a:r>
            <a:r>
              <a:rPr sz="16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обучение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по</a:t>
            </a:r>
            <a:r>
              <a:rPr sz="16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новым</a:t>
            </a:r>
            <a:r>
              <a:rPr sz="16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стандартам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69948" y="2193798"/>
            <a:ext cx="130810" cy="418465"/>
          </a:xfrm>
          <a:custGeom>
            <a:avLst/>
            <a:gdLst/>
            <a:ahLst/>
            <a:cxnLst/>
            <a:rect l="l" t="t" r="r" b="b"/>
            <a:pathLst>
              <a:path w="130810" h="418464">
                <a:moveTo>
                  <a:pt x="65658" y="356393"/>
                </a:moveTo>
                <a:lnTo>
                  <a:pt x="2285" y="393318"/>
                </a:lnTo>
                <a:lnTo>
                  <a:pt x="0" y="402081"/>
                </a:lnTo>
                <a:lnTo>
                  <a:pt x="3937" y="408939"/>
                </a:lnTo>
                <a:lnTo>
                  <a:pt x="8000" y="415671"/>
                </a:lnTo>
                <a:lnTo>
                  <a:pt x="16763" y="417956"/>
                </a:lnTo>
                <a:lnTo>
                  <a:pt x="105818" y="366013"/>
                </a:lnTo>
                <a:lnTo>
                  <a:pt x="72135" y="366013"/>
                </a:lnTo>
                <a:lnTo>
                  <a:pt x="65658" y="359537"/>
                </a:lnTo>
                <a:lnTo>
                  <a:pt x="65658" y="356393"/>
                </a:lnTo>
                <a:close/>
              </a:path>
              <a:path w="130810" h="418464">
                <a:moveTo>
                  <a:pt x="73737" y="351678"/>
                </a:moveTo>
                <a:lnTo>
                  <a:pt x="65658" y="356393"/>
                </a:lnTo>
                <a:lnTo>
                  <a:pt x="65658" y="359537"/>
                </a:lnTo>
                <a:lnTo>
                  <a:pt x="72135" y="366013"/>
                </a:lnTo>
                <a:lnTo>
                  <a:pt x="102107" y="366013"/>
                </a:lnTo>
                <a:lnTo>
                  <a:pt x="102107" y="363981"/>
                </a:lnTo>
                <a:lnTo>
                  <a:pt x="94868" y="363981"/>
                </a:lnTo>
                <a:lnTo>
                  <a:pt x="73737" y="351678"/>
                </a:lnTo>
                <a:close/>
              </a:path>
              <a:path w="130810" h="418464">
                <a:moveTo>
                  <a:pt x="106041" y="337438"/>
                </a:moveTo>
                <a:lnTo>
                  <a:pt x="102107" y="337438"/>
                </a:lnTo>
                <a:lnTo>
                  <a:pt x="102107" y="366013"/>
                </a:lnTo>
                <a:lnTo>
                  <a:pt x="105818" y="366013"/>
                </a:lnTo>
                <a:lnTo>
                  <a:pt x="130428" y="351663"/>
                </a:lnTo>
                <a:lnTo>
                  <a:pt x="106041" y="337438"/>
                </a:lnTo>
                <a:close/>
              </a:path>
              <a:path w="130810" h="418464">
                <a:moveTo>
                  <a:pt x="86689" y="344118"/>
                </a:moveTo>
                <a:lnTo>
                  <a:pt x="73737" y="351678"/>
                </a:lnTo>
                <a:lnTo>
                  <a:pt x="94868" y="363981"/>
                </a:lnTo>
                <a:lnTo>
                  <a:pt x="94868" y="351663"/>
                </a:lnTo>
                <a:lnTo>
                  <a:pt x="94233" y="351663"/>
                </a:lnTo>
                <a:lnTo>
                  <a:pt x="86689" y="344118"/>
                </a:lnTo>
                <a:close/>
              </a:path>
              <a:path w="130810" h="418464">
                <a:moveTo>
                  <a:pt x="102107" y="339343"/>
                </a:moveTo>
                <a:lnTo>
                  <a:pt x="94868" y="339343"/>
                </a:lnTo>
                <a:lnTo>
                  <a:pt x="94868" y="363981"/>
                </a:lnTo>
                <a:lnTo>
                  <a:pt x="102107" y="363981"/>
                </a:lnTo>
                <a:lnTo>
                  <a:pt x="102107" y="339343"/>
                </a:lnTo>
                <a:close/>
              </a:path>
              <a:path w="130810" h="418464">
                <a:moveTo>
                  <a:pt x="65658" y="346975"/>
                </a:moveTo>
                <a:lnTo>
                  <a:pt x="65658" y="356393"/>
                </a:lnTo>
                <a:lnTo>
                  <a:pt x="73737" y="351678"/>
                </a:lnTo>
                <a:lnTo>
                  <a:pt x="65658" y="346975"/>
                </a:lnTo>
                <a:close/>
              </a:path>
              <a:path w="130810" h="418464">
                <a:moveTo>
                  <a:pt x="65658" y="313886"/>
                </a:moveTo>
                <a:lnTo>
                  <a:pt x="65658" y="346975"/>
                </a:lnTo>
                <a:lnTo>
                  <a:pt x="73737" y="351678"/>
                </a:lnTo>
                <a:lnTo>
                  <a:pt x="86689" y="344118"/>
                </a:lnTo>
                <a:lnTo>
                  <a:pt x="80009" y="337438"/>
                </a:lnTo>
                <a:lnTo>
                  <a:pt x="94233" y="337438"/>
                </a:lnTo>
                <a:lnTo>
                  <a:pt x="94233" y="330552"/>
                </a:lnTo>
                <a:lnTo>
                  <a:pt x="65658" y="313886"/>
                </a:lnTo>
                <a:close/>
              </a:path>
              <a:path w="130810" h="418464">
                <a:moveTo>
                  <a:pt x="94233" y="339714"/>
                </a:moveTo>
                <a:lnTo>
                  <a:pt x="86689" y="344118"/>
                </a:lnTo>
                <a:lnTo>
                  <a:pt x="94233" y="351663"/>
                </a:lnTo>
                <a:lnTo>
                  <a:pt x="94233" y="339714"/>
                </a:lnTo>
                <a:close/>
              </a:path>
              <a:path w="130810" h="418464">
                <a:moveTo>
                  <a:pt x="94868" y="339343"/>
                </a:moveTo>
                <a:lnTo>
                  <a:pt x="94233" y="339714"/>
                </a:lnTo>
                <a:lnTo>
                  <a:pt x="94233" y="351663"/>
                </a:lnTo>
                <a:lnTo>
                  <a:pt x="94868" y="351663"/>
                </a:lnTo>
                <a:lnTo>
                  <a:pt x="94868" y="339343"/>
                </a:lnTo>
                <a:close/>
              </a:path>
              <a:path w="130810" h="418464">
                <a:moveTo>
                  <a:pt x="16763" y="285368"/>
                </a:moveTo>
                <a:lnTo>
                  <a:pt x="8000" y="287654"/>
                </a:lnTo>
                <a:lnTo>
                  <a:pt x="3937" y="294513"/>
                </a:lnTo>
                <a:lnTo>
                  <a:pt x="0" y="301243"/>
                </a:lnTo>
                <a:lnTo>
                  <a:pt x="2285" y="310006"/>
                </a:lnTo>
                <a:lnTo>
                  <a:pt x="9143" y="314071"/>
                </a:lnTo>
                <a:lnTo>
                  <a:pt x="65658" y="346975"/>
                </a:lnTo>
                <a:lnTo>
                  <a:pt x="65658" y="313886"/>
                </a:lnTo>
                <a:lnTo>
                  <a:pt x="16763" y="285368"/>
                </a:lnTo>
                <a:close/>
              </a:path>
              <a:path w="130810" h="418464">
                <a:moveTo>
                  <a:pt x="94233" y="337438"/>
                </a:moveTo>
                <a:lnTo>
                  <a:pt x="80009" y="337438"/>
                </a:lnTo>
                <a:lnTo>
                  <a:pt x="86689" y="344118"/>
                </a:lnTo>
                <a:lnTo>
                  <a:pt x="94233" y="339714"/>
                </a:lnTo>
                <a:lnTo>
                  <a:pt x="94233" y="337438"/>
                </a:lnTo>
                <a:close/>
              </a:path>
              <a:path w="130810" h="418464">
                <a:moveTo>
                  <a:pt x="94233" y="330552"/>
                </a:moveTo>
                <a:lnTo>
                  <a:pt x="94233" y="339714"/>
                </a:lnTo>
                <a:lnTo>
                  <a:pt x="94868" y="339343"/>
                </a:lnTo>
                <a:lnTo>
                  <a:pt x="102107" y="339343"/>
                </a:lnTo>
                <a:lnTo>
                  <a:pt x="102107" y="337438"/>
                </a:lnTo>
                <a:lnTo>
                  <a:pt x="106041" y="337438"/>
                </a:lnTo>
                <a:lnTo>
                  <a:pt x="94233" y="330552"/>
                </a:lnTo>
                <a:close/>
              </a:path>
              <a:path w="130810" h="418464">
                <a:moveTo>
                  <a:pt x="94233" y="0"/>
                </a:moveTo>
                <a:lnTo>
                  <a:pt x="65658" y="0"/>
                </a:lnTo>
                <a:lnTo>
                  <a:pt x="65658" y="313886"/>
                </a:lnTo>
                <a:lnTo>
                  <a:pt x="94233" y="330552"/>
                </a:lnTo>
                <a:lnTo>
                  <a:pt x="94233" y="0"/>
                </a:lnTo>
                <a:close/>
              </a:path>
            </a:pathLst>
          </a:custGeom>
          <a:solidFill>
            <a:srgbClr val="57C7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7377" y="3001517"/>
            <a:ext cx="6788150" cy="646430"/>
          </a:xfrm>
          <a:prstGeom prst="rect">
            <a:avLst/>
          </a:prstGeom>
          <a:solidFill>
            <a:srgbClr val="DFF4F6"/>
          </a:solidFill>
          <a:ln w="28575">
            <a:solidFill>
              <a:srgbClr val="5DC9D1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0"/>
              </a:spcBef>
            </a:pP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2.</a:t>
            </a:r>
            <a:r>
              <a:rPr sz="1800" b="1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Совещания для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педагогов по</a:t>
            </a:r>
            <a:r>
              <a:rPr sz="1800" b="1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работе</a:t>
            </a:r>
            <a:r>
              <a:rPr sz="1800" b="1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с</a:t>
            </a:r>
            <a:r>
              <a:rPr sz="1800" b="1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документацией:</a:t>
            </a:r>
            <a:r>
              <a:rPr sz="1800" b="1" spc="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рабочими</a:t>
            </a:r>
            <a:endParaRPr sz="1800">
              <a:latin typeface="Arial Narrow"/>
              <a:cs typeface="Arial Narrow"/>
            </a:endParaRPr>
          </a:p>
          <a:p>
            <a:pPr marL="90805">
              <a:lnSpc>
                <a:spcPct val="100000"/>
              </a:lnSpc>
            </a:pP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программами,</a:t>
            </a:r>
            <a:r>
              <a:rPr sz="1800" b="1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планами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воспитательной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работы</a:t>
            </a:r>
            <a:r>
              <a:rPr sz="1800" b="1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с</a:t>
            </a:r>
            <a:r>
              <a:rPr sz="1800" b="1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классом.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00250" y="3716273"/>
            <a:ext cx="6716395" cy="830580"/>
          </a:xfrm>
          <a:prstGeom prst="rect">
            <a:avLst/>
          </a:prstGeom>
          <a:solidFill>
            <a:srgbClr val="F3F3F3"/>
          </a:solidFill>
          <a:ln w="28575">
            <a:solidFill>
              <a:srgbClr val="5DC9D1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Обязательно</a:t>
            </a:r>
            <a:r>
              <a:rPr sz="16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проведите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обучающие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занятия:</a:t>
            </a:r>
            <a:endParaRPr sz="1600">
              <a:latin typeface="Arial Narrow"/>
              <a:cs typeface="Arial Narrow"/>
            </a:endParaRPr>
          </a:p>
          <a:p>
            <a:pPr marL="265430" marR="208279" indent="-173990">
              <a:lnSpc>
                <a:spcPct val="100000"/>
              </a:lnSpc>
              <a:buFont typeface="Arial"/>
              <a:buChar char="•"/>
              <a:tabLst>
                <a:tab pos="266065" algn="l"/>
              </a:tabLst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расскажите</a:t>
            </a:r>
            <a:r>
              <a:rPr sz="16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о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новых</a:t>
            </a:r>
            <a:r>
              <a:rPr sz="16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требованиях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этим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 документам,</a:t>
            </a:r>
            <a:r>
              <a:rPr sz="16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покажите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способы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работы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с</a:t>
            </a:r>
            <a:r>
              <a:rPr sz="16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ними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дайте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образцы</a:t>
            </a:r>
            <a:r>
              <a:rPr sz="1600" spc="-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единого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оформления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7377" y="4716017"/>
            <a:ext cx="6858000" cy="646430"/>
          </a:xfrm>
          <a:prstGeom prst="rect">
            <a:avLst/>
          </a:prstGeom>
          <a:solidFill>
            <a:srgbClr val="DFF4F6"/>
          </a:solidFill>
          <a:ln w="28575">
            <a:solidFill>
              <a:srgbClr val="5DC9D1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0805" marR="1062990">
              <a:lnSpc>
                <a:spcPct val="100000"/>
              </a:lnSpc>
              <a:spcBef>
                <a:spcPts val="325"/>
              </a:spcBef>
            </a:pP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3.</a:t>
            </a:r>
            <a:r>
              <a:rPr sz="1800" b="1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Проведите</a:t>
            </a:r>
            <a:r>
              <a:rPr sz="1800" b="1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диагностику</a:t>
            </a:r>
            <a:r>
              <a:rPr sz="1800" b="1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образовательных</a:t>
            </a:r>
            <a:r>
              <a:rPr sz="1800" b="1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потребностей</a:t>
            </a:r>
            <a:r>
              <a:rPr sz="1800" b="1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spc="-50" dirty="0">
                <a:solidFill>
                  <a:srgbClr val="1C2043"/>
                </a:solidFill>
                <a:latin typeface="Arial Narrow"/>
                <a:cs typeface="Arial Narrow"/>
              </a:rPr>
              <a:t>и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профессиональных</a:t>
            </a:r>
            <a:r>
              <a:rPr sz="1800" b="1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затруднений</a:t>
            </a:r>
            <a:r>
              <a:rPr sz="1800" b="1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педагогов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72666" y="3644646"/>
            <a:ext cx="228600" cy="553720"/>
          </a:xfrm>
          <a:custGeom>
            <a:avLst/>
            <a:gdLst/>
            <a:ahLst/>
            <a:cxnLst/>
            <a:rect l="l" t="t" r="r" b="b"/>
            <a:pathLst>
              <a:path w="228600" h="553720">
                <a:moveTo>
                  <a:pt x="171908" y="486933"/>
                </a:moveTo>
                <a:lnTo>
                  <a:pt x="100456" y="528573"/>
                </a:lnTo>
                <a:lnTo>
                  <a:pt x="98170" y="537336"/>
                </a:lnTo>
                <a:lnTo>
                  <a:pt x="102234" y="544194"/>
                </a:lnTo>
                <a:lnTo>
                  <a:pt x="106171" y="550926"/>
                </a:lnTo>
                <a:lnTo>
                  <a:pt x="114934" y="553211"/>
                </a:lnTo>
                <a:lnTo>
                  <a:pt x="203989" y="501268"/>
                </a:lnTo>
                <a:lnTo>
                  <a:pt x="200278" y="501268"/>
                </a:lnTo>
                <a:lnTo>
                  <a:pt x="200278" y="499236"/>
                </a:lnTo>
                <a:lnTo>
                  <a:pt x="193039" y="499236"/>
                </a:lnTo>
                <a:lnTo>
                  <a:pt x="171908" y="486933"/>
                </a:lnTo>
                <a:close/>
              </a:path>
              <a:path w="228600" h="553720">
                <a:moveTo>
                  <a:pt x="28575" y="0"/>
                </a:moveTo>
                <a:lnTo>
                  <a:pt x="0" y="0"/>
                </a:lnTo>
                <a:lnTo>
                  <a:pt x="0" y="494791"/>
                </a:lnTo>
                <a:lnTo>
                  <a:pt x="6350" y="501268"/>
                </a:lnTo>
                <a:lnTo>
                  <a:pt x="147349" y="501268"/>
                </a:lnTo>
                <a:lnTo>
                  <a:pt x="171908" y="486933"/>
                </a:lnTo>
                <a:lnTo>
                  <a:pt x="28575" y="486917"/>
                </a:lnTo>
                <a:lnTo>
                  <a:pt x="14223" y="472693"/>
                </a:lnTo>
                <a:lnTo>
                  <a:pt x="28575" y="472693"/>
                </a:lnTo>
                <a:lnTo>
                  <a:pt x="28575" y="0"/>
                </a:lnTo>
                <a:close/>
              </a:path>
              <a:path w="228600" h="553720">
                <a:moveTo>
                  <a:pt x="204212" y="472693"/>
                </a:moveTo>
                <a:lnTo>
                  <a:pt x="200278" y="472693"/>
                </a:lnTo>
                <a:lnTo>
                  <a:pt x="200278" y="501268"/>
                </a:lnTo>
                <a:lnTo>
                  <a:pt x="203989" y="501268"/>
                </a:lnTo>
                <a:lnTo>
                  <a:pt x="228600" y="486917"/>
                </a:lnTo>
                <a:lnTo>
                  <a:pt x="204212" y="472693"/>
                </a:lnTo>
                <a:close/>
              </a:path>
              <a:path w="228600" h="553720">
                <a:moveTo>
                  <a:pt x="193039" y="474598"/>
                </a:moveTo>
                <a:lnTo>
                  <a:pt x="171908" y="486933"/>
                </a:lnTo>
                <a:lnTo>
                  <a:pt x="193039" y="499236"/>
                </a:lnTo>
                <a:lnTo>
                  <a:pt x="193039" y="474598"/>
                </a:lnTo>
                <a:close/>
              </a:path>
              <a:path w="228600" h="553720">
                <a:moveTo>
                  <a:pt x="200278" y="474598"/>
                </a:moveTo>
                <a:lnTo>
                  <a:pt x="193039" y="474598"/>
                </a:lnTo>
                <a:lnTo>
                  <a:pt x="193039" y="499236"/>
                </a:lnTo>
                <a:lnTo>
                  <a:pt x="200278" y="499236"/>
                </a:lnTo>
                <a:lnTo>
                  <a:pt x="200278" y="474598"/>
                </a:lnTo>
                <a:close/>
              </a:path>
              <a:path w="228600" h="553720">
                <a:moveTo>
                  <a:pt x="114934" y="420623"/>
                </a:moveTo>
                <a:lnTo>
                  <a:pt x="106171" y="422909"/>
                </a:lnTo>
                <a:lnTo>
                  <a:pt x="102234" y="429767"/>
                </a:lnTo>
                <a:lnTo>
                  <a:pt x="98170" y="436498"/>
                </a:lnTo>
                <a:lnTo>
                  <a:pt x="100456" y="445261"/>
                </a:lnTo>
                <a:lnTo>
                  <a:pt x="107314" y="449325"/>
                </a:lnTo>
                <a:lnTo>
                  <a:pt x="171908" y="486933"/>
                </a:lnTo>
                <a:lnTo>
                  <a:pt x="193039" y="474598"/>
                </a:lnTo>
                <a:lnTo>
                  <a:pt x="200278" y="474598"/>
                </a:lnTo>
                <a:lnTo>
                  <a:pt x="200278" y="472693"/>
                </a:lnTo>
                <a:lnTo>
                  <a:pt x="204212" y="472693"/>
                </a:lnTo>
                <a:lnTo>
                  <a:pt x="114934" y="420623"/>
                </a:lnTo>
                <a:close/>
              </a:path>
              <a:path w="228600" h="553720">
                <a:moveTo>
                  <a:pt x="28575" y="472693"/>
                </a:moveTo>
                <a:lnTo>
                  <a:pt x="14223" y="472693"/>
                </a:lnTo>
                <a:lnTo>
                  <a:pt x="28575" y="486917"/>
                </a:lnTo>
                <a:lnTo>
                  <a:pt x="28575" y="472693"/>
                </a:lnTo>
                <a:close/>
              </a:path>
              <a:path w="228600" h="553720">
                <a:moveTo>
                  <a:pt x="147450" y="472693"/>
                </a:moveTo>
                <a:lnTo>
                  <a:pt x="28575" y="472693"/>
                </a:lnTo>
                <a:lnTo>
                  <a:pt x="28575" y="486917"/>
                </a:lnTo>
                <a:lnTo>
                  <a:pt x="171881" y="486917"/>
                </a:lnTo>
                <a:lnTo>
                  <a:pt x="147450" y="472693"/>
                </a:lnTo>
                <a:close/>
              </a:path>
            </a:pathLst>
          </a:custGeom>
          <a:solidFill>
            <a:srgbClr val="57C7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00250" y="5430773"/>
            <a:ext cx="6716395" cy="830580"/>
          </a:xfrm>
          <a:custGeom>
            <a:avLst/>
            <a:gdLst/>
            <a:ahLst/>
            <a:cxnLst/>
            <a:rect l="l" t="t" r="r" b="b"/>
            <a:pathLst>
              <a:path w="6716395" h="830579">
                <a:moveTo>
                  <a:pt x="6716268" y="0"/>
                </a:moveTo>
                <a:lnTo>
                  <a:pt x="0" y="0"/>
                </a:lnTo>
                <a:lnTo>
                  <a:pt x="0" y="830580"/>
                </a:lnTo>
                <a:lnTo>
                  <a:pt x="6716268" y="830580"/>
                </a:lnTo>
                <a:lnTo>
                  <a:pt x="6716268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000250" y="5430773"/>
            <a:ext cx="6716395" cy="830580"/>
          </a:xfrm>
          <a:prstGeom prst="rect">
            <a:avLst/>
          </a:prstGeom>
          <a:ln w="28575">
            <a:solidFill>
              <a:srgbClr val="5DC9D1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265430" indent="-174625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266065" algn="l"/>
              </a:tabLst>
            </a:pP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Поручите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руководителям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ШМО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разработать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материалы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для</a:t>
            </a:r>
            <a:r>
              <a:rPr sz="16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ее</a:t>
            </a:r>
            <a:r>
              <a:rPr sz="16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проведения.</a:t>
            </a:r>
            <a:endParaRPr sz="1600">
              <a:latin typeface="Arial Narrow"/>
              <a:cs typeface="Arial Narrow"/>
            </a:endParaRPr>
          </a:p>
          <a:p>
            <a:pPr marL="265430" marR="84455" indent="-173990">
              <a:lnSpc>
                <a:spcPct val="100000"/>
              </a:lnSpc>
              <a:buFont typeface="Arial"/>
              <a:buChar char="•"/>
              <a:tabLst>
                <a:tab pos="266065" algn="l"/>
              </a:tabLst>
            </a:pP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Составьте</a:t>
            </a:r>
            <a:r>
              <a:rPr sz="1600" spc="5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1600" spc="5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соответствии</a:t>
            </a:r>
            <a:r>
              <a:rPr sz="1600" spc="5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с</a:t>
            </a:r>
            <a:r>
              <a:rPr sz="1600" spc="5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результатами</a:t>
            </a:r>
            <a:r>
              <a:rPr sz="1600" spc="5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диагностик</a:t>
            </a:r>
            <a:r>
              <a:rPr sz="1600" spc="5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перспективный</a:t>
            </a:r>
            <a:r>
              <a:rPr sz="1600" spc="5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план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курсовой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подготовки</a:t>
            </a:r>
            <a:r>
              <a:rPr sz="1600" spc="-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6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повышения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квалификации</a:t>
            </a:r>
            <a:r>
              <a:rPr sz="16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учителей</a:t>
            </a:r>
            <a:r>
              <a:rPr sz="16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на</a:t>
            </a:r>
            <a:r>
              <a:rPr sz="16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весь</a:t>
            </a:r>
            <a:r>
              <a:rPr sz="16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период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72666" y="5359146"/>
            <a:ext cx="228600" cy="553720"/>
          </a:xfrm>
          <a:custGeom>
            <a:avLst/>
            <a:gdLst/>
            <a:ahLst/>
            <a:cxnLst/>
            <a:rect l="l" t="t" r="r" b="b"/>
            <a:pathLst>
              <a:path w="228600" h="553720">
                <a:moveTo>
                  <a:pt x="171883" y="486935"/>
                </a:moveTo>
                <a:lnTo>
                  <a:pt x="100456" y="528586"/>
                </a:lnTo>
                <a:lnTo>
                  <a:pt x="98170" y="537324"/>
                </a:lnTo>
                <a:lnTo>
                  <a:pt x="102234" y="544144"/>
                </a:lnTo>
                <a:lnTo>
                  <a:pt x="106171" y="550964"/>
                </a:lnTo>
                <a:lnTo>
                  <a:pt x="114934" y="553262"/>
                </a:lnTo>
                <a:lnTo>
                  <a:pt x="204093" y="501230"/>
                </a:lnTo>
                <a:lnTo>
                  <a:pt x="200278" y="501230"/>
                </a:lnTo>
                <a:lnTo>
                  <a:pt x="200278" y="499275"/>
                </a:lnTo>
                <a:lnTo>
                  <a:pt x="193039" y="499275"/>
                </a:lnTo>
                <a:lnTo>
                  <a:pt x="171883" y="486935"/>
                </a:lnTo>
                <a:close/>
              </a:path>
              <a:path w="228600" h="553720">
                <a:moveTo>
                  <a:pt x="28575" y="0"/>
                </a:moveTo>
                <a:lnTo>
                  <a:pt x="0" y="0"/>
                </a:lnTo>
                <a:lnTo>
                  <a:pt x="0" y="494830"/>
                </a:lnTo>
                <a:lnTo>
                  <a:pt x="6350" y="501230"/>
                </a:lnTo>
                <a:lnTo>
                  <a:pt x="147369" y="501230"/>
                </a:lnTo>
                <a:lnTo>
                  <a:pt x="171870" y="486943"/>
                </a:lnTo>
                <a:lnTo>
                  <a:pt x="28567" y="486935"/>
                </a:lnTo>
                <a:lnTo>
                  <a:pt x="14223" y="472655"/>
                </a:lnTo>
                <a:lnTo>
                  <a:pt x="28575" y="472655"/>
                </a:lnTo>
                <a:lnTo>
                  <a:pt x="28575" y="0"/>
                </a:lnTo>
                <a:close/>
              </a:path>
              <a:path w="228600" h="553720">
                <a:moveTo>
                  <a:pt x="204098" y="472655"/>
                </a:moveTo>
                <a:lnTo>
                  <a:pt x="200278" y="472655"/>
                </a:lnTo>
                <a:lnTo>
                  <a:pt x="200278" y="501230"/>
                </a:lnTo>
                <a:lnTo>
                  <a:pt x="204093" y="501230"/>
                </a:lnTo>
                <a:lnTo>
                  <a:pt x="228600" y="486943"/>
                </a:lnTo>
                <a:lnTo>
                  <a:pt x="204098" y="472655"/>
                </a:lnTo>
                <a:close/>
              </a:path>
              <a:path w="228600" h="553720">
                <a:moveTo>
                  <a:pt x="193039" y="474598"/>
                </a:moveTo>
                <a:lnTo>
                  <a:pt x="171883" y="486935"/>
                </a:lnTo>
                <a:lnTo>
                  <a:pt x="193039" y="499275"/>
                </a:lnTo>
                <a:lnTo>
                  <a:pt x="193039" y="474598"/>
                </a:lnTo>
                <a:close/>
              </a:path>
              <a:path w="228600" h="553720">
                <a:moveTo>
                  <a:pt x="200278" y="474598"/>
                </a:moveTo>
                <a:lnTo>
                  <a:pt x="193039" y="474598"/>
                </a:lnTo>
                <a:lnTo>
                  <a:pt x="193039" y="499275"/>
                </a:lnTo>
                <a:lnTo>
                  <a:pt x="200278" y="499275"/>
                </a:lnTo>
                <a:lnTo>
                  <a:pt x="200278" y="474598"/>
                </a:lnTo>
                <a:close/>
              </a:path>
              <a:path w="228600" h="553720">
                <a:moveTo>
                  <a:pt x="28575" y="472655"/>
                </a:moveTo>
                <a:lnTo>
                  <a:pt x="14223" y="472655"/>
                </a:lnTo>
                <a:lnTo>
                  <a:pt x="28575" y="486943"/>
                </a:lnTo>
                <a:lnTo>
                  <a:pt x="28575" y="472655"/>
                </a:lnTo>
                <a:close/>
              </a:path>
              <a:path w="228600" h="553720">
                <a:moveTo>
                  <a:pt x="147401" y="472655"/>
                </a:moveTo>
                <a:lnTo>
                  <a:pt x="28575" y="472655"/>
                </a:lnTo>
                <a:lnTo>
                  <a:pt x="28575" y="486943"/>
                </a:lnTo>
                <a:lnTo>
                  <a:pt x="171883" y="486935"/>
                </a:lnTo>
                <a:lnTo>
                  <a:pt x="147401" y="472655"/>
                </a:lnTo>
                <a:close/>
              </a:path>
              <a:path w="228600" h="553720">
                <a:moveTo>
                  <a:pt x="114934" y="420611"/>
                </a:moveTo>
                <a:lnTo>
                  <a:pt x="106171" y="422922"/>
                </a:lnTo>
                <a:lnTo>
                  <a:pt x="102234" y="429729"/>
                </a:lnTo>
                <a:lnTo>
                  <a:pt x="98170" y="436549"/>
                </a:lnTo>
                <a:lnTo>
                  <a:pt x="100456" y="445300"/>
                </a:lnTo>
                <a:lnTo>
                  <a:pt x="171883" y="486935"/>
                </a:lnTo>
                <a:lnTo>
                  <a:pt x="193039" y="474598"/>
                </a:lnTo>
                <a:lnTo>
                  <a:pt x="200278" y="474598"/>
                </a:lnTo>
                <a:lnTo>
                  <a:pt x="200278" y="472655"/>
                </a:lnTo>
                <a:lnTo>
                  <a:pt x="204098" y="472655"/>
                </a:lnTo>
                <a:lnTo>
                  <a:pt x="114934" y="420611"/>
                </a:lnTo>
                <a:close/>
              </a:path>
            </a:pathLst>
          </a:custGeom>
          <a:solidFill>
            <a:srgbClr val="57C7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100"/>
              </a:spcBef>
            </a:pPr>
            <a:r>
              <a:rPr dirty="0"/>
              <a:t>Организуем</a:t>
            </a:r>
            <a:r>
              <a:rPr spc="-35" dirty="0"/>
              <a:t> </a:t>
            </a:r>
            <a:r>
              <a:rPr dirty="0"/>
              <a:t>методическое</a:t>
            </a:r>
            <a:r>
              <a:rPr spc="-20" dirty="0"/>
              <a:t> </a:t>
            </a:r>
            <a:r>
              <a:rPr dirty="0"/>
              <a:t>обеспечение</a:t>
            </a:r>
            <a:r>
              <a:rPr spc="-5" dirty="0"/>
              <a:t> </a:t>
            </a:r>
            <a:r>
              <a:rPr dirty="0"/>
              <a:t>по</a:t>
            </a:r>
            <a:r>
              <a:rPr spc="-50" dirty="0"/>
              <a:t> </a:t>
            </a:r>
            <a:r>
              <a:rPr dirty="0"/>
              <a:t>переходу</a:t>
            </a:r>
            <a:r>
              <a:rPr spc="-25" dirty="0"/>
              <a:t> на</a:t>
            </a:r>
          </a:p>
          <a:p>
            <a:pPr marL="2416175">
              <a:lnSpc>
                <a:spcPct val="100000"/>
              </a:lnSpc>
              <a:spcBef>
                <a:spcPts val="5"/>
              </a:spcBef>
            </a:pPr>
            <a:r>
              <a:rPr dirty="0"/>
              <a:t>обновленные</a:t>
            </a:r>
            <a:r>
              <a:rPr spc="380" dirty="0"/>
              <a:t> </a:t>
            </a:r>
            <a:r>
              <a:rPr spc="-20" dirty="0"/>
              <a:t>ФГОС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2415730" y="271462"/>
            <a:ext cx="528955" cy="530225"/>
            <a:chOff x="2415730" y="271462"/>
            <a:chExt cx="528955" cy="530225"/>
          </a:xfrm>
        </p:grpSpPr>
        <p:sp>
          <p:nvSpPr>
            <p:cNvPr id="15" name="object 15"/>
            <p:cNvSpPr/>
            <p:nvPr/>
          </p:nvSpPr>
          <p:spPr>
            <a:xfrm>
              <a:off x="2430017" y="285750"/>
              <a:ext cx="500380" cy="501650"/>
            </a:xfrm>
            <a:custGeom>
              <a:avLst/>
              <a:gdLst/>
              <a:ahLst/>
              <a:cxnLst/>
              <a:rect l="l" t="t" r="r" b="b"/>
              <a:pathLst>
                <a:path w="500380" h="501650">
                  <a:moveTo>
                    <a:pt x="249936" y="0"/>
                  </a:moveTo>
                  <a:lnTo>
                    <a:pt x="205006" y="4039"/>
                  </a:lnTo>
                  <a:lnTo>
                    <a:pt x="162719" y="15687"/>
                  </a:lnTo>
                  <a:lnTo>
                    <a:pt x="123782" y="34233"/>
                  </a:lnTo>
                  <a:lnTo>
                    <a:pt x="88900" y="58969"/>
                  </a:lnTo>
                  <a:lnTo>
                    <a:pt x="58777" y="89187"/>
                  </a:lnTo>
                  <a:lnTo>
                    <a:pt x="34120" y="124177"/>
                  </a:lnTo>
                  <a:lnTo>
                    <a:pt x="15635" y="163232"/>
                  </a:lnTo>
                  <a:lnTo>
                    <a:pt x="4026" y="205641"/>
                  </a:lnTo>
                  <a:lnTo>
                    <a:pt x="0" y="250698"/>
                  </a:lnTo>
                  <a:lnTo>
                    <a:pt x="4026" y="295754"/>
                  </a:lnTo>
                  <a:lnTo>
                    <a:pt x="15635" y="338163"/>
                  </a:lnTo>
                  <a:lnTo>
                    <a:pt x="34120" y="377218"/>
                  </a:lnTo>
                  <a:lnTo>
                    <a:pt x="58777" y="412208"/>
                  </a:lnTo>
                  <a:lnTo>
                    <a:pt x="88899" y="442426"/>
                  </a:lnTo>
                  <a:lnTo>
                    <a:pt x="123782" y="467162"/>
                  </a:lnTo>
                  <a:lnTo>
                    <a:pt x="162719" y="485708"/>
                  </a:lnTo>
                  <a:lnTo>
                    <a:pt x="205006" y="497356"/>
                  </a:lnTo>
                  <a:lnTo>
                    <a:pt x="249936" y="501396"/>
                  </a:lnTo>
                  <a:lnTo>
                    <a:pt x="294865" y="497356"/>
                  </a:lnTo>
                  <a:lnTo>
                    <a:pt x="337152" y="485708"/>
                  </a:lnTo>
                  <a:lnTo>
                    <a:pt x="376089" y="467162"/>
                  </a:lnTo>
                  <a:lnTo>
                    <a:pt x="410971" y="442426"/>
                  </a:lnTo>
                  <a:lnTo>
                    <a:pt x="441094" y="412208"/>
                  </a:lnTo>
                  <a:lnTo>
                    <a:pt x="465751" y="377218"/>
                  </a:lnTo>
                  <a:lnTo>
                    <a:pt x="484236" y="338163"/>
                  </a:lnTo>
                  <a:lnTo>
                    <a:pt x="495845" y="295754"/>
                  </a:lnTo>
                  <a:lnTo>
                    <a:pt x="499871" y="250698"/>
                  </a:lnTo>
                  <a:lnTo>
                    <a:pt x="495845" y="205641"/>
                  </a:lnTo>
                  <a:lnTo>
                    <a:pt x="484236" y="163232"/>
                  </a:lnTo>
                  <a:lnTo>
                    <a:pt x="465751" y="124177"/>
                  </a:lnTo>
                  <a:lnTo>
                    <a:pt x="441094" y="89187"/>
                  </a:lnTo>
                  <a:lnTo>
                    <a:pt x="410971" y="58969"/>
                  </a:lnTo>
                  <a:lnTo>
                    <a:pt x="376089" y="34233"/>
                  </a:lnTo>
                  <a:lnTo>
                    <a:pt x="337152" y="15687"/>
                  </a:lnTo>
                  <a:lnTo>
                    <a:pt x="294865" y="4039"/>
                  </a:lnTo>
                  <a:lnTo>
                    <a:pt x="249936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30017" y="285750"/>
              <a:ext cx="500380" cy="501650"/>
            </a:xfrm>
            <a:custGeom>
              <a:avLst/>
              <a:gdLst/>
              <a:ahLst/>
              <a:cxnLst/>
              <a:rect l="l" t="t" r="r" b="b"/>
              <a:pathLst>
                <a:path w="500380" h="501650">
                  <a:moveTo>
                    <a:pt x="0" y="250698"/>
                  </a:moveTo>
                  <a:lnTo>
                    <a:pt x="4026" y="205641"/>
                  </a:lnTo>
                  <a:lnTo>
                    <a:pt x="15635" y="163232"/>
                  </a:lnTo>
                  <a:lnTo>
                    <a:pt x="34120" y="124177"/>
                  </a:lnTo>
                  <a:lnTo>
                    <a:pt x="58777" y="89187"/>
                  </a:lnTo>
                  <a:lnTo>
                    <a:pt x="88900" y="58969"/>
                  </a:lnTo>
                  <a:lnTo>
                    <a:pt x="123782" y="34233"/>
                  </a:lnTo>
                  <a:lnTo>
                    <a:pt x="162719" y="15687"/>
                  </a:lnTo>
                  <a:lnTo>
                    <a:pt x="205006" y="4039"/>
                  </a:lnTo>
                  <a:lnTo>
                    <a:pt x="249936" y="0"/>
                  </a:lnTo>
                  <a:lnTo>
                    <a:pt x="294865" y="4039"/>
                  </a:lnTo>
                  <a:lnTo>
                    <a:pt x="337152" y="15687"/>
                  </a:lnTo>
                  <a:lnTo>
                    <a:pt x="376089" y="34233"/>
                  </a:lnTo>
                  <a:lnTo>
                    <a:pt x="410971" y="58969"/>
                  </a:lnTo>
                  <a:lnTo>
                    <a:pt x="441094" y="89187"/>
                  </a:lnTo>
                  <a:lnTo>
                    <a:pt x="465751" y="124177"/>
                  </a:lnTo>
                  <a:lnTo>
                    <a:pt x="484236" y="163232"/>
                  </a:lnTo>
                  <a:lnTo>
                    <a:pt x="495845" y="205641"/>
                  </a:lnTo>
                  <a:lnTo>
                    <a:pt x="499871" y="250698"/>
                  </a:lnTo>
                  <a:lnTo>
                    <a:pt x="495845" y="295754"/>
                  </a:lnTo>
                  <a:lnTo>
                    <a:pt x="484236" y="338163"/>
                  </a:lnTo>
                  <a:lnTo>
                    <a:pt x="465751" y="377218"/>
                  </a:lnTo>
                  <a:lnTo>
                    <a:pt x="441094" y="412208"/>
                  </a:lnTo>
                  <a:lnTo>
                    <a:pt x="410971" y="442426"/>
                  </a:lnTo>
                  <a:lnTo>
                    <a:pt x="376089" y="467162"/>
                  </a:lnTo>
                  <a:lnTo>
                    <a:pt x="337152" y="485708"/>
                  </a:lnTo>
                  <a:lnTo>
                    <a:pt x="294865" y="497356"/>
                  </a:lnTo>
                  <a:lnTo>
                    <a:pt x="249936" y="501396"/>
                  </a:lnTo>
                  <a:lnTo>
                    <a:pt x="205006" y="497356"/>
                  </a:lnTo>
                  <a:lnTo>
                    <a:pt x="162719" y="485708"/>
                  </a:lnTo>
                  <a:lnTo>
                    <a:pt x="123782" y="467162"/>
                  </a:lnTo>
                  <a:lnTo>
                    <a:pt x="88899" y="442426"/>
                  </a:lnTo>
                  <a:lnTo>
                    <a:pt x="58777" y="412208"/>
                  </a:lnTo>
                  <a:lnTo>
                    <a:pt x="34120" y="377218"/>
                  </a:lnTo>
                  <a:lnTo>
                    <a:pt x="15635" y="338163"/>
                  </a:lnTo>
                  <a:lnTo>
                    <a:pt x="4026" y="295754"/>
                  </a:lnTo>
                  <a:lnTo>
                    <a:pt x="0" y="250698"/>
                  </a:lnTo>
                  <a:close/>
                </a:path>
              </a:pathLst>
            </a:custGeom>
            <a:ln w="28575">
              <a:solidFill>
                <a:srgbClr val="032A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613786" y="381380"/>
            <a:ext cx="130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3F3F3"/>
                </a:solidFill>
                <a:latin typeface="Arial Narrow"/>
                <a:cs typeface="Arial Narrow"/>
              </a:rPr>
              <a:t>5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3518</Words>
  <Application>Microsoft Office PowerPoint</Application>
  <PresentationFormat>Экран (4:3)</PresentationFormat>
  <Paragraphs>669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7" baseType="lpstr">
      <vt:lpstr>Arial</vt:lpstr>
      <vt:lpstr>Wingdings</vt:lpstr>
      <vt:lpstr>Calibri</vt:lpstr>
      <vt:lpstr>Symbol</vt:lpstr>
      <vt:lpstr>Arial Black</vt:lpstr>
      <vt:lpstr>Arial Narrow</vt:lpstr>
      <vt:lpstr>Times New Roman</vt:lpstr>
      <vt:lpstr>Office Theme</vt:lpstr>
      <vt:lpstr>ФГОС-21: особенности</vt:lpstr>
      <vt:lpstr>Презентация PowerPoint</vt:lpstr>
      <vt:lpstr>Как перейти на обновленные ФГОС НОО и ООО:</vt:lpstr>
      <vt:lpstr>Как перейти на обновленные ФГОС НОО и ООО: дорожная карта</vt:lpstr>
      <vt:lpstr>Как перейти на обновленные ФГОС НОО и ООО: дорожная карта</vt:lpstr>
      <vt:lpstr>Дорожная карта понадобится, чтобы поэтапно подготовить документы к переходу на обновленные ФГОС НОО и ООО.</vt:lpstr>
      <vt:lpstr>Формируем рабочую группу по переходу на обновленные ФГОС</vt:lpstr>
      <vt:lpstr>Знакомим родителей (законных представителей)</vt:lpstr>
      <vt:lpstr>Организуем методическое обеспечение по переходу на обновленные ФГОС</vt:lpstr>
      <vt:lpstr>Организуем методическое обеспечение по переходу 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Изменения в обновленных ФГОС НОО и ООО</vt:lpstr>
      <vt:lpstr>Изменения в обновленных ФГОС НОО и ООО</vt:lpstr>
      <vt:lpstr>Изменения в обновленных ФГОС НОО и ООО</vt:lpstr>
      <vt:lpstr>Изменения в обновленных ФГОС НОО и ООО</vt:lpstr>
      <vt:lpstr>Презентация PowerPoint</vt:lpstr>
      <vt:lpstr>Изменения в обновленных ФГОС НОО и ООО</vt:lpstr>
      <vt:lpstr>Обновленные ФГОС регламентируют перечень обязательных предметных областей, учебных предметов и учебных модулей</vt:lpstr>
      <vt:lpstr>Обновленные ФГОС регламентируют перечень обязательных предметных областей, учебных предметов и учебных модулей</vt:lpstr>
      <vt:lpstr> Изменения в обновленных ФГОС НОО и ООО</vt:lpstr>
      <vt:lpstr>Изменения в обновленных ФГОС НОО и ООО</vt:lpstr>
      <vt:lpstr>Презентация PowerPoint</vt:lpstr>
      <vt:lpstr>Презентация PowerPoint</vt:lpstr>
      <vt:lpstr>КАК СОСТАВИТЬ РАБОЧУЮ ПРОГРАММУ</vt:lpstr>
      <vt:lpstr>Подготовить раздел «Планируемые результаты»</vt:lpstr>
      <vt:lpstr>Подготовить раздел «Планируемые результаты»</vt:lpstr>
      <vt:lpstr>Подготовить раздел «Планируемые результаты»</vt:lpstr>
      <vt:lpstr>Подготовить раздел «Планируемые результаты»</vt:lpstr>
      <vt:lpstr>Содержание учебного предмета, курса, модуля</vt:lpstr>
      <vt:lpstr>Тематическое планирование</vt:lpstr>
      <vt:lpstr>Учесть рабочую программу воспитания</vt:lpstr>
      <vt:lpstr>Организуйте методическое обеспечение</vt:lpstr>
      <vt:lpstr>Организуйте методическое обеспечение</vt:lpstr>
      <vt:lpstr>Организуйте методическое обеспечение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director10r@yandex.ru</cp:lastModifiedBy>
  <cp:revision>2</cp:revision>
  <dcterms:created xsi:type="dcterms:W3CDTF">2021-11-04T06:31:50Z</dcterms:created>
  <dcterms:modified xsi:type="dcterms:W3CDTF">2021-12-12T17:18:39Z</dcterms:modified>
</cp:coreProperties>
</file>