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1" r:id="rId2"/>
    <p:sldId id="265" r:id="rId3"/>
    <p:sldId id="275" r:id="rId4"/>
    <p:sldId id="264" r:id="rId5"/>
    <p:sldId id="260" r:id="rId6"/>
    <p:sldId id="256" r:id="rId7"/>
    <p:sldId id="257" r:id="rId8"/>
    <p:sldId id="266" r:id="rId9"/>
    <p:sldId id="267" r:id="rId10"/>
    <p:sldId id="276" r:id="rId11"/>
    <p:sldId id="277" r:id="rId12"/>
    <p:sldId id="278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80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F9F4-8FEA-42B8-8793-50EBD5AA094B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4E354-94EB-42FA-B714-46431F6D9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2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354-94EB-42FA-B714-46431F6D9C3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0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C197-FF77-4735-A319-4A13043708D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5C24-E9FF-438E-B650-425E33DD1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C197-FF77-4735-A319-4A13043708D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5C24-E9FF-438E-B650-425E33DD1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C197-FF77-4735-A319-4A13043708D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5C24-E9FF-438E-B650-425E33DD13E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C197-FF77-4735-A319-4A13043708D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5C24-E9FF-438E-B650-425E33DD13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C197-FF77-4735-A319-4A13043708D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5C24-E9FF-438E-B650-425E33DD1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C197-FF77-4735-A319-4A13043708D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5C24-E9FF-438E-B650-425E33DD13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C197-FF77-4735-A319-4A13043708D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5C24-E9FF-438E-B650-425E33DD1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C197-FF77-4735-A319-4A13043708D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5C24-E9FF-438E-B650-425E33DD1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C197-FF77-4735-A319-4A13043708D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5C24-E9FF-438E-B650-425E33DD1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C197-FF77-4735-A319-4A13043708D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5C24-E9FF-438E-B650-425E33DD13E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C197-FF77-4735-A319-4A13043708D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5C24-E9FF-438E-B650-425E33DD13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95C197-FF77-4735-A319-4A13043708D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6BE5C24-E9FF-438E-B650-425E33DD13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36904" cy="33123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2060"/>
                </a:solidFill>
              </a:rPr>
              <a:t>Педагогический совет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b="1" dirty="0" smtClean="0">
                <a:solidFill>
                  <a:srgbClr val="002060"/>
                </a:solidFill>
              </a:rPr>
              <a:t>Формирования </a:t>
            </a:r>
            <a:r>
              <a:rPr lang="ru-RU" b="1" dirty="0">
                <a:solidFill>
                  <a:srgbClr val="002060"/>
                </a:solidFill>
              </a:rPr>
              <a:t>функциональной грамотности </a:t>
            </a:r>
            <a:r>
              <a:rPr lang="ru-RU" b="1" dirty="0" smtClean="0">
                <a:solidFill>
                  <a:srgbClr val="002060"/>
                </a:solidFill>
              </a:rPr>
              <a:t>обучающихся – как условие качественного  прохождения исследования </a:t>
            </a:r>
            <a:r>
              <a:rPr lang="en-US" b="1" dirty="0" smtClean="0">
                <a:solidFill>
                  <a:srgbClr val="002060"/>
                </a:solidFill>
              </a:rPr>
              <a:t>PISA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3416" y="4077072"/>
            <a:ext cx="7520880" cy="240067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Подготовил: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Директор МОУ СОШ №10,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с. Зелёная Роща</a:t>
            </a:r>
          </a:p>
          <a:p>
            <a:pPr algn="r"/>
            <a:r>
              <a:rPr lang="ru-RU" b="1" dirty="0" err="1" smtClean="0">
                <a:solidFill>
                  <a:schemeClr val="tx1"/>
                </a:solidFill>
              </a:rPr>
              <a:t>Л.Ю.Дрововозова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sz="1500" b="1" dirty="0" smtClean="0">
              <a:solidFill>
                <a:schemeClr val="tx1"/>
              </a:solidFill>
            </a:endParaRPr>
          </a:p>
          <a:p>
            <a:endParaRPr lang="ru-RU" sz="1500" b="1" dirty="0" smtClean="0">
              <a:solidFill>
                <a:schemeClr val="tx1"/>
              </a:solidFill>
            </a:endParaRPr>
          </a:p>
          <a:p>
            <a:endParaRPr lang="ru-RU" sz="1500" b="1" dirty="0" smtClean="0">
              <a:solidFill>
                <a:schemeClr val="tx1"/>
              </a:solidFill>
            </a:endParaRPr>
          </a:p>
          <a:p>
            <a:r>
              <a:rPr lang="ru-RU" sz="15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Декабрь,2021</a:t>
            </a:r>
          </a:p>
          <a:p>
            <a:pPr algn="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age3.slideserve.com/5914279/slide28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" y="16024"/>
            <a:ext cx="9081591" cy="681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7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80" name="Picture 8" descr="https://cf.ppt-online.org/files/slide/m/mNc6uJGbZnPkWvRHEVOKqeg0LYFBxdITayUA9r/slide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33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f.ppt-online.org/files1/slide/g/GZ05qsSrKgRfIAEcPh2WzX6kHv8Q7m1OxMoFijpy4/slide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8"/>
            <a:ext cx="9142040" cy="684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3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f.ppt-online.org/files/slide/m/mNc6uJGbZnPkWvRHEVOKqeg0LYFBxdITayUA9r/slide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8"/>
            <a:ext cx="9252520" cy="693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8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504056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1) содержание </a:t>
            </a:r>
            <a:r>
              <a:rPr lang="ru-RU" b="1" dirty="0"/>
              <a:t>образования (национальные стандарты, учебные программы</a:t>
            </a:r>
            <a:r>
              <a:rPr lang="ru-RU" b="1" dirty="0" smtClean="0"/>
              <a:t>);</a:t>
            </a:r>
          </a:p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2) формы и методы обучения</a:t>
            </a:r>
            <a:r>
              <a:rPr lang="ru-RU" b="1" dirty="0" smtClean="0"/>
              <a:t>;</a:t>
            </a:r>
          </a:p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3) система диагностики и оценки учебных достижений обучающихся</a:t>
            </a:r>
            <a:r>
              <a:rPr lang="ru-RU" b="1" dirty="0" smtClean="0"/>
              <a:t>;</a:t>
            </a:r>
          </a:p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4) программы внешкольного, дополнительного образования</a:t>
            </a:r>
            <a:r>
              <a:rPr lang="ru-RU" b="1" dirty="0" smtClean="0"/>
              <a:t>;</a:t>
            </a:r>
          </a:p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5) модель управления школой (общественно-государственная форма, высокий уровень автономии школ в регулировании учебного плана</a:t>
            </a:r>
            <a:r>
              <a:rPr lang="ru-RU" b="1" dirty="0" smtClean="0"/>
              <a:t>);</a:t>
            </a:r>
          </a:p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6) наличие дружелюбной образовательной среды, основанной на принципах партнерства со всеми заинтересованными сторонами</a:t>
            </a:r>
            <a:r>
              <a:rPr lang="ru-RU" b="1" dirty="0" smtClean="0"/>
              <a:t>;</a:t>
            </a:r>
          </a:p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7) активная роль родителей в процессе обучения и воспитания детей.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8328"/>
            <a:ext cx="9036496" cy="1506496"/>
          </a:xfrm>
        </p:spPr>
        <p:txBody>
          <a:bodyPr>
            <a:noAutofit/>
          </a:bodyPr>
          <a:lstStyle/>
          <a:p>
            <a:r>
              <a:rPr lang="ru-RU" sz="3600" u="sng" dirty="0"/>
              <a:t>Факторы, влияющие на развитие  функциональной грамотности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33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9920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Примеры заданий по МГ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1" t="14350" r="42308" b="23986"/>
          <a:stretch/>
        </p:blipFill>
        <p:spPr bwMode="auto">
          <a:xfrm>
            <a:off x="44696" y="1124744"/>
            <a:ext cx="4464496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5" t="15468" r="42275" b="34185"/>
          <a:stretch/>
        </p:blipFill>
        <p:spPr bwMode="auto">
          <a:xfrm>
            <a:off x="4595968" y="2420888"/>
            <a:ext cx="4392488" cy="416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9" t="64330" r="41777" b="20138"/>
          <a:stretch/>
        </p:blipFill>
        <p:spPr bwMode="auto">
          <a:xfrm>
            <a:off x="4536616" y="783024"/>
            <a:ext cx="4445636" cy="131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1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Примеры заданий по ЕНГ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4" t="27491" r="6985" b="7904"/>
          <a:stretch/>
        </p:blipFill>
        <p:spPr bwMode="auto">
          <a:xfrm>
            <a:off x="0" y="1522436"/>
            <a:ext cx="9144000" cy="514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296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Примеры заданий по ЕНГ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6" t="23230" r="7758" b="17388"/>
          <a:stretch/>
        </p:blipFill>
        <p:spPr bwMode="auto">
          <a:xfrm>
            <a:off x="251520" y="1700808"/>
            <a:ext cx="86739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18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ПРИМЕРЫ </a:t>
            </a:r>
            <a:r>
              <a:rPr lang="ru-RU" dirty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АДАНИЙ ПО ЧГ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9" t="29417" r="23454" b="9140"/>
          <a:stretch/>
        </p:blipFill>
        <p:spPr bwMode="auto">
          <a:xfrm>
            <a:off x="4723536" y="1556792"/>
            <a:ext cx="4394160" cy="486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0" t="34746" r="23001" b="10934"/>
          <a:stretch/>
        </p:blipFill>
        <p:spPr bwMode="auto">
          <a:xfrm>
            <a:off x="259040" y="1780420"/>
            <a:ext cx="4464496" cy="441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202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616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ПРИМЕРЫ </a:t>
            </a:r>
            <a:r>
              <a:rPr lang="ru-RU" dirty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АДАНИЙ ПО ЧГ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9" t="29417" r="23454" b="9140"/>
          <a:stretch/>
        </p:blipFill>
        <p:spPr bwMode="auto">
          <a:xfrm>
            <a:off x="4723536" y="1474592"/>
            <a:ext cx="4394160" cy="486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0" t="25154" r="24227" b="7491"/>
          <a:stretch/>
        </p:blipFill>
        <p:spPr bwMode="auto">
          <a:xfrm>
            <a:off x="331048" y="1169304"/>
            <a:ext cx="4392488" cy="556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49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7" cy="3849877"/>
          </a:xfrm>
        </p:spPr>
        <p:txBody>
          <a:bodyPr/>
          <a:lstStyle/>
          <a:p>
            <a:pPr marL="0" indent="457200" algn="just">
              <a:buNone/>
            </a:pPr>
            <a:r>
              <a:rPr lang="ru-RU" b="1" dirty="0"/>
              <a:t>Правительству Российской Федерации при разработке национального проекта в сфере образования исходить из того, что в 2024 году необходимо обеспечить: достижение следующих целей и целевых показателей: 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 указа Президента Российской Федерации</a:t>
            </a:r>
            <a:endParaRPr lang="ru-RU" dirty="0"/>
          </a:p>
        </p:txBody>
      </p:sp>
      <p:pic>
        <p:nvPicPr>
          <p:cNvPr id="4" name="Picture 4" descr="https://school1tim.ru/images/menusayta/%D1%84%D1%83%D0%BD%D0%BA%D1%86%D0%B8%D0%BE%D0%BD%D0%B0%D0%BB%D1%8C%D0%BD%D0%B0%D1%8F%20%D0%B3%D1%80%D0%B0%D0%BC%D0%BE%D1%82%D0%BD%D0%BE%D1%81%D1%82%D1%8C/fg_bann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66"/>
          <a:stretch/>
        </p:blipFill>
        <p:spPr bwMode="auto">
          <a:xfrm>
            <a:off x="2168256" y="4363096"/>
            <a:ext cx="5064528" cy="24708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   Гости </a:t>
            </a:r>
            <a:r>
              <a:rPr lang="ru-RU" dirty="0"/>
              <a:t>заключительного концерта не только хвалили, но и критиковали проект. Одна гостья сказала: «Думаю, что не нужны современному человеку народные обычаи и традиции». Придумайте примеры двух ситуаций, которые подтверждают, что знание обычаев и традиций других народов может помочь современному человеку.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chemeClr val="tx1"/>
                </a:solidFill>
              </a:rPr>
              <a:t>Выполните задание высокого уровня из демонстрационного варианта диагностической работы для учащихся 5 классов « Глобальные компетенции».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97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7" cy="554461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500" b="1" u="sng" dirty="0" smtClean="0">
                <a:solidFill>
                  <a:srgbClr val="C00000"/>
                </a:solidFill>
              </a:rPr>
              <a:t>Учителям-предметникам</a:t>
            </a:r>
          </a:p>
          <a:p>
            <a:pPr marL="0" lvl="0" indent="0">
              <a:buNone/>
            </a:pPr>
            <a:r>
              <a:rPr lang="ru-RU" sz="1500" dirty="0" smtClean="0">
                <a:solidFill>
                  <a:srgbClr val="002060"/>
                </a:solidFill>
              </a:rPr>
              <a:t>1. </a:t>
            </a:r>
            <a:r>
              <a:rPr lang="ru-RU" sz="1500" b="1" dirty="0">
                <a:solidFill>
                  <a:srgbClr val="002060"/>
                </a:solidFill>
              </a:rPr>
              <a:t>Активно </a:t>
            </a:r>
            <a:r>
              <a:rPr lang="ru-RU" sz="1500" dirty="0">
                <a:solidFill>
                  <a:srgbClr val="002060"/>
                </a:solidFill>
              </a:rPr>
              <a:t>внедрять в учебно-воспитательный процесс технологии, обеспечивающие формирование функциональной грамотности.</a:t>
            </a:r>
            <a:br>
              <a:rPr lang="ru-RU" sz="1500" dirty="0">
                <a:solidFill>
                  <a:srgbClr val="002060"/>
                </a:solidFill>
              </a:rPr>
            </a:br>
            <a:r>
              <a:rPr lang="ru-RU" sz="1500" dirty="0">
                <a:solidFill>
                  <a:srgbClr val="002060"/>
                </a:solidFill>
              </a:rPr>
              <a:t>2.</a:t>
            </a:r>
            <a:r>
              <a:rPr lang="ru-RU" sz="1500" b="1" dirty="0">
                <a:solidFill>
                  <a:srgbClr val="002060"/>
                </a:solidFill>
              </a:rPr>
              <a:t>Использовать</a:t>
            </a:r>
            <a:r>
              <a:rPr lang="ru-RU" sz="1500" dirty="0">
                <a:solidFill>
                  <a:srgbClr val="002060"/>
                </a:solidFill>
              </a:rPr>
              <a:t> на уроках  банк заданий, отвечающих формированию функциональной грамотности.</a:t>
            </a:r>
            <a:r>
              <a:rPr lang="ru-RU" sz="1500" b="1" dirty="0">
                <a:solidFill>
                  <a:srgbClr val="002060"/>
                </a:solidFill>
              </a:rPr>
              <a:t/>
            </a:r>
            <a:br>
              <a:rPr lang="ru-RU" sz="1500" b="1" dirty="0">
                <a:solidFill>
                  <a:srgbClr val="002060"/>
                </a:solidFill>
              </a:rPr>
            </a:br>
            <a:endParaRPr lang="ru-RU" sz="1500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1500" b="1" u="sng" dirty="0" smtClean="0">
                <a:solidFill>
                  <a:srgbClr val="C00000"/>
                </a:solidFill>
              </a:rPr>
              <a:t>Руководителям ШМО:</a:t>
            </a:r>
            <a:endParaRPr lang="ru-RU" sz="1500" b="1" u="sng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ru-RU" sz="1500" b="1" dirty="0" smtClean="0"/>
              <a:t>До </a:t>
            </a:r>
            <a:r>
              <a:rPr lang="ru-RU" sz="1500" b="1" dirty="0"/>
              <a:t>30.01.2022 года</a:t>
            </a:r>
            <a:r>
              <a:rPr lang="ru-RU" sz="1500" dirty="0"/>
              <a:t> подготовить и провести от каждого ШМО мастер-классы по формированию функциональной грамотности:</a:t>
            </a:r>
          </a:p>
          <a:p>
            <a:pPr marL="0" indent="0">
              <a:buNone/>
            </a:pPr>
            <a:r>
              <a:rPr lang="ru-RU" sz="1500" b="1" dirty="0"/>
              <a:t>ШМО гуманитарного цикла </a:t>
            </a:r>
            <a:r>
              <a:rPr lang="ru-RU" sz="1500" dirty="0"/>
              <a:t>– читательская грамотность (включая финансовую грамотность) – отв. Бойко И.А.</a:t>
            </a:r>
          </a:p>
          <a:p>
            <a:pPr marL="0" indent="0">
              <a:buNone/>
            </a:pPr>
            <a:r>
              <a:rPr lang="ru-RU" sz="1500" b="1" dirty="0"/>
              <a:t>ШМО начальных классов</a:t>
            </a:r>
            <a:r>
              <a:rPr lang="ru-RU" sz="1500" dirty="0"/>
              <a:t>– математическая грамотность (включая креативное мышление) – отв. </a:t>
            </a:r>
            <a:r>
              <a:rPr lang="ru-RU" sz="1500" dirty="0" err="1"/>
              <a:t>Доброгорская</a:t>
            </a:r>
            <a:r>
              <a:rPr lang="ru-RU" sz="1500" dirty="0"/>
              <a:t> Т.П.</a:t>
            </a:r>
          </a:p>
          <a:p>
            <a:pPr marL="0" indent="0">
              <a:buNone/>
            </a:pPr>
            <a:r>
              <a:rPr lang="ru-RU" sz="1500" b="1" dirty="0"/>
              <a:t>ШМО ЕМЦ </a:t>
            </a:r>
            <a:r>
              <a:rPr lang="ru-RU" sz="1500" dirty="0"/>
              <a:t>– естественно-научная грамотность  ( включая глобальные компетенции) – отв. Норенко Т.Н.</a:t>
            </a:r>
          </a:p>
          <a:p>
            <a:pPr marL="0" lvl="0" indent="0">
              <a:buNone/>
            </a:pPr>
            <a:endParaRPr lang="ru-RU" sz="1500" b="1" u="sng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ru-RU" sz="1500" b="1" u="sng" dirty="0" smtClean="0">
                <a:solidFill>
                  <a:srgbClr val="C00000"/>
                </a:solidFill>
              </a:rPr>
              <a:t>Педагогам-организаторам </a:t>
            </a:r>
            <a:r>
              <a:rPr lang="ru-RU" sz="1500" b="1" u="sng" dirty="0">
                <a:solidFill>
                  <a:srgbClr val="C00000"/>
                </a:solidFill>
              </a:rPr>
              <a:t>Точки Роста</a:t>
            </a:r>
            <a:r>
              <a:rPr lang="ru-RU" sz="1500" dirty="0">
                <a:solidFill>
                  <a:srgbClr val="C00000"/>
                </a:solidFill>
              </a:rPr>
              <a:t> </a:t>
            </a:r>
          </a:p>
          <a:p>
            <a:pPr marL="0" lvl="0" indent="0">
              <a:buNone/>
            </a:pPr>
            <a:r>
              <a:rPr lang="ru-RU" sz="1500" b="1" dirty="0"/>
              <a:t>Разработать программу внеурочной деятельности </a:t>
            </a:r>
            <a:r>
              <a:rPr lang="ru-RU" sz="1500" dirty="0"/>
              <a:t>«Функциональная грамотность для 5-9 классов» на 34 часа (2 раза в неделю – 1 час </a:t>
            </a:r>
            <a:r>
              <a:rPr lang="ru-RU" sz="1500" dirty="0" smtClean="0"/>
              <a:t>- очно</a:t>
            </a:r>
            <a:r>
              <a:rPr lang="ru-RU" sz="1500" dirty="0"/>
              <a:t>; 1 </a:t>
            </a:r>
            <a:r>
              <a:rPr lang="ru-RU" sz="1500" dirty="0" smtClean="0"/>
              <a:t> час - </a:t>
            </a:r>
            <a:r>
              <a:rPr lang="ru-RU" sz="1500" dirty="0"/>
              <a:t>с применением платформ). </a:t>
            </a:r>
            <a:endParaRPr lang="ru-RU" sz="1500" dirty="0" smtClean="0"/>
          </a:p>
          <a:p>
            <a:pPr marL="0" lvl="0" indent="0">
              <a:buNone/>
            </a:pPr>
            <a:r>
              <a:rPr lang="ru-RU" sz="1500" dirty="0" smtClean="0"/>
              <a:t>Ввести с 01.01.2022 г:</a:t>
            </a:r>
          </a:p>
          <a:p>
            <a:pPr marL="0" lvl="0" indent="0">
              <a:buNone/>
            </a:pPr>
            <a:r>
              <a:rPr lang="ru-RU" sz="1500" b="1" dirty="0" smtClean="0"/>
              <a:t>Естественно – научная грамотность</a:t>
            </a:r>
            <a:r>
              <a:rPr lang="ru-RU" sz="1500" dirty="0" smtClean="0"/>
              <a:t> </a:t>
            </a:r>
            <a:r>
              <a:rPr lang="ru-RU" sz="1500" dirty="0"/>
              <a:t>- Харченко Е.А., Симонова Н.В</a:t>
            </a:r>
            <a:r>
              <a:rPr lang="ru-RU" sz="1500" dirty="0" smtClean="0"/>
              <a:t>. </a:t>
            </a:r>
          </a:p>
          <a:p>
            <a:pPr marL="0" lvl="0" indent="0">
              <a:buNone/>
            </a:pPr>
            <a:r>
              <a:rPr lang="ru-RU" sz="1500" b="1" dirty="0" smtClean="0"/>
              <a:t>Читательская  грамотность-</a:t>
            </a:r>
            <a:r>
              <a:rPr lang="ru-RU" sz="1500" dirty="0" smtClean="0"/>
              <a:t> </a:t>
            </a:r>
            <a:r>
              <a:rPr lang="ru-RU" sz="1500" dirty="0"/>
              <a:t>Бойко Н.А, </a:t>
            </a:r>
            <a:r>
              <a:rPr lang="ru-RU" sz="1500" dirty="0" err="1"/>
              <a:t>Колпакова</a:t>
            </a:r>
            <a:r>
              <a:rPr lang="ru-RU" sz="1500" dirty="0"/>
              <a:t> С.В</a:t>
            </a:r>
            <a:r>
              <a:rPr lang="ru-RU" sz="1500" dirty="0" smtClean="0"/>
              <a:t>.</a:t>
            </a:r>
          </a:p>
          <a:p>
            <a:pPr marL="0" lvl="0" indent="0">
              <a:buNone/>
            </a:pPr>
            <a:r>
              <a:rPr lang="ru-RU" sz="1500" b="1" dirty="0" smtClean="0"/>
              <a:t>Математическая грамотность </a:t>
            </a:r>
            <a:r>
              <a:rPr lang="ru-RU" sz="1500" dirty="0"/>
              <a:t>-  Норенко Т.Н, </a:t>
            </a:r>
            <a:r>
              <a:rPr lang="ru-RU" sz="1500" dirty="0" err="1"/>
              <a:t>Дрововозова</a:t>
            </a:r>
            <a:r>
              <a:rPr lang="ru-RU" sz="1500" dirty="0"/>
              <a:t> Л.Ю.</a:t>
            </a:r>
          </a:p>
          <a:p>
            <a:endParaRPr lang="ru-RU" sz="1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РЕШЕНИЕ ПЕДСОВЕТА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6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bab/0015415a-7897609f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" y="-3310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9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Национальным центром проведения исследования PISA в Российской Федерации является Федеральный институт оценки качества образования </a:t>
            </a:r>
            <a:r>
              <a:rPr lang="ru-RU" b="1" dirty="0" smtClean="0">
                <a:solidFill>
                  <a:srgbClr val="002060"/>
                </a:solidFill>
              </a:rPr>
              <a:t>(ФИОКО).</a:t>
            </a:r>
          </a:p>
          <a:p>
            <a:pPr marL="0" indent="457200" algn="just">
              <a:buNone/>
            </a:pPr>
            <a:r>
              <a:rPr lang="ru-RU" dirty="0" smtClean="0"/>
              <a:t>Мониторинг проводится с 2000 года. Оцениваются знания и навыки 15-ти летних школьников разных стран раз в три года. В разные годы в нем принимали участие более 60 стран мира.</a:t>
            </a:r>
          </a:p>
          <a:p>
            <a:pPr marL="0" indent="45720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Целью мониторинга PISA является оценка способности применять в реальной жизни знания, полученные за школьной скамьей. Хорошая школа должна привить навыки решения  реальных жизненных проблем и самостоятельной работы с информацией. Это и называется «функциональной грамотностью».</a:t>
            </a:r>
          </a:p>
          <a:p>
            <a:pPr indent="45720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496" y="116631"/>
            <a:ext cx="5141008" cy="1373831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международная программа по оценке образовательных достижений учащихся (</a:t>
            </a:r>
            <a:r>
              <a:rPr lang="ru-RU" sz="2200" b="1" dirty="0" err="1" smtClean="0"/>
              <a:t>P</a:t>
            </a:r>
            <a:r>
              <a:rPr lang="ru-RU" sz="2200" dirty="0" err="1" smtClean="0"/>
              <a:t>rogramme</a:t>
            </a:r>
            <a:r>
              <a:rPr lang="ru-RU" sz="2200" b="1" dirty="0" smtClean="0"/>
              <a:t> </a:t>
            </a:r>
            <a:r>
              <a:rPr lang="ru-RU" sz="2200" dirty="0" err="1" smtClean="0"/>
              <a:t>for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I</a:t>
            </a:r>
            <a:r>
              <a:rPr lang="ru-RU" sz="2200" dirty="0" err="1" smtClean="0"/>
              <a:t>nternational</a:t>
            </a:r>
            <a:r>
              <a:rPr lang="ru-RU" sz="2200" dirty="0" smtClean="0"/>
              <a:t> </a:t>
            </a:r>
            <a:r>
              <a:rPr lang="ru-RU" sz="2200" b="1" dirty="0" err="1" smtClean="0"/>
              <a:t>S</a:t>
            </a:r>
            <a:r>
              <a:rPr lang="ru-RU" sz="2200" dirty="0" err="1" smtClean="0"/>
              <a:t>tudent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A</a:t>
            </a:r>
            <a:r>
              <a:rPr lang="ru-RU" sz="2200" dirty="0" err="1" smtClean="0"/>
              <a:t>ssessment</a:t>
            </a:r>
            <a:r>
              <a:rPr lang="ru-RU" sz="2200" b="1" dirty="0" smtClean="0"/>
              <a:t>) </a:t>
            </a:r>
            <a:br>
              <a:rPr lang="ru-RU" sz="2200" b="1" dirty="0" smtClean="0"/>
            </a:br>
            <a:endParaRPr lang="ru-RU" sz="2200" b="1" dirty="0"/>
          </a:p>
        </p:txBody>
      </p:sp>
      <p:pic>
        <p:nvPicPr>
          <p:cNvPr id="5" name="Picture 4" descr="https://bilimdinews.kz/wp-content/uploads/2020/08/PI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0"/>
            <a:ext cx="2987824" cy="20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bilimdinews.kz/wp-content/uploads/2020/08/PI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2987824" cy="20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15372"/>
            <a:ext cx="8712968" cy="45819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PISA-2012 – финансовая грамотность </a:t>
            </a:r>
          </a:p>
          <a:p>
            <a:pPr algn="just"/>
            <a:r>
              <a:rPr lang="ru-RU" dirty="0" smtClean="0"/>
              <a:t>PISA-2015 – решение проблем </a:t>
            </a:r>
          </a:p>
          <a:p>
            <a:pPr algn="just"/>
            <a:r>
              <a:rPr lang="ru-RU" dirty="0" smtClean="0"/>
              <a:t>PISA-2018 – основным направлением стала </a:t>
            </a:r>
            <a:r>
              <a:rPr lang="ru-RU" b="1" dirty="0" smtClean="0"/>
              <a:t>читательская грамотность</a:t>
            </a:r>
            <a:r>
              <a:rPr lang="ru-RU" dirty="0" smtClean="0"/>
              <a:t>, в качестве дополнительного - </a:t>
            </a:r>
            <a:r>
              <a:rPr lang="ru-RU" b="1" dirty="0" smtClean="0"/>
              <a:t>глобальные компетенции </a:t>
            </a:r>
          </a:p>
          <a:p>
            <a:pPr algn="just"/>
            <a:r>
              <a:rPr lang="ru-RU" dirty="0" smtClean="0"/>
              <a:t>PISA - 2022 - основное внимание будет уделено </a:t>
            </a:r>
            <a:r>
              <a:rPr lang="ru-RU" b="1" dirty="0" smtClean="0"/>
              <a:t>математической грамотности</a:t>
            </a:r>
            <a:r>
              <a:rPr lang="ru-RU" dirty="0" smtClean="0"/>
              <a:t>, а в качестве дополнительного направления впервые будет исследоваться </a:t>
            </a:r>
            <a:r>
              <a:rPr lang="ru-RU" b="1" dirty="0" smtClean="0"/>
              <a:t>креативность мышления </a:t>
            </a:r>
            <a:r>
              <a:rPr lang="ru-RU" dirty="0" smtClean="0"/>
              <a:t>учащихся (нынешний  8-9 класс)</a:t>
            </a:r>
          </a:p>
          <a:p>
            <a:pPr algn="just"/>
            <a:r>
              <a:rPr lang="ru-RU" dirty="0" smtClean="0"/>
              <a:t>2024 год – нынешний 7 класс</a:t>
            </a:r>
          </a:p>
          <a:p>
            <a:pPr algn="just"/>
            <a:r>
              <a:rPr lang="ru-RU" dirty="0" smtClean="0"/>
              <a:t>2027 год – нынешний 4 класс</a:t>
            </a:r>
          </a:p>
          <a:p>
            <a:pPr algn="just"/>
            <a:r>
              <a:rPr lang="ru-RU" dirty="0" smtClean="0"/>
              <a:t>2030 год – нынешний 1 класс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67496" y="116631"/>
            <a:ext cx="5141008" cy="1373831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400" b="1" dirty="0" smtClean="0"/>
              <a:t>В каждом новом цикле исследования вводятся новые направления:</a:t>
            </a:r>
            <a:br>
              <a:rPr lang="ru-RU" sz="2400" b="1" dirty="0" smtClean="0"/>
            </a:b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9709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24786" r="50000" b="44720"/>
          <a:stretch/>
        </p:blipFill>
        <p:spPr bwMode="auto">
          <a:xfrm>
            <a:off x="395536" y="2645468"/>
            <a:ext cx="8424936" cy="380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chool1tim.ru/images/menusayta/%D1%84%D1%83%D0%BD%D0%BA%D1%86%D0%B8%D0%BE%D0%BD%D0%B0%D0%BB%D1%8C%D0%BD%D0%B0%D1%8F%20%D0%B3%D1%80%D0%B0%D0%BC%D0%BE%D1%82%D0%BD%D0%BE%D1%81%D1%82%D1%8C/fg_ban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92" y="87560"/>
            <a:ext cx="4559624" cy="25647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20206" r="50000" b="37595"/>
          <a:stretch/>
        </p:blipFill>
        <p:spPr bwMode="auto">
          <a:xfrm>
            <a:off x="200071" y="1628800"/>
            <a:ext cx="4355885" cy="22412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19931" r="50000" b="35945"/>
          <a:stretch/>
        </p:blipFill>
        <p:spPr bwMode="auto">
          <a:xfrm>
            <a:off x="2290880" y="4293096"/>
            <a:ext cx="4550784" cy="24482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29828" r="50000" b="24673"/>
          <a:stretch/>
        </p:blipFill>
        <p:spPr bwMode="auto">
          <a:xfrm>
            <a:off x="4860032" y="1628800"/>
            <a:ext cx="4033279" cy="22412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s://school1tim.ru/images/menusayta/%D1%84%D1%83%D0%BD%D0%BA%D1%86%D0%B8%D0%BE%D0%BD%D0%B0%D0%BB%D1%8C%D0%BD%D0%B0%D1%8F%20%D0%B3%D1%80%D0%B0%D0%BC%D0%BE%D1%82%D0%BD%D0%BE%D1%81%D1%82%D1%8C/fg_bann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4342" r="20736" b="88725"/>
          <a:stretch/>
        </p:blipFill>
        <p:spPr bwMode="auto">
          <a:xfrm>
            <a:off x="424820" y="548680"/>
            <a:ext cx="8282904" cy="7921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ocuments.infourok.ru/e026211a-db39-4eb1-b866-43a42669be38/0/slide_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b="9378"/>
          <a:stretch/>
        </p:blipFill>
        <p:spPr bwMode="auto">
          <a:xfrm>
            <a:off x="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ocuments.infourok.ru/e026211a-db39-4eb1-b866-43a42669be38/0/slide_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-1" r="4635" b="8835"/>
          <a:stretch/>
        </p:blipFill>
        <p:spPr bwMode="auto">
          <a:xfrm>
            <a:off x="29744" y="0"/>
            <a:ext cx="9006752" cy="67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327</Words>
  <Application>Microsoft Office PowerPoint</Application>
  <PresentationFormat>Экран (4:3)</PresentationFormat>
  <Paragraphs>54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      Педагогический совет  «Формирования функциональной грамотности обучающихся – как условие качественного  прохождения исследования PISA»</vt:lpstr>
      <vt:lpstr>Из указа Президента Российской Федерации</vt:lpstr>
      <vt:lpstr>Презентация PowerPoint</vt:lpstr>
      <vt:lpstr> международная программа по оценке образовательных достижений учащихся (Programme for International Student Assessment)  </vt:lpstr>
      <vt:lpstr> В каждом новом цикле исследования вводятся новые направления: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Факторы, влияющие на развитие  функциональной грамотности </vt:lpstr>
      <vt:lpstr>Примеры заданий по МГ</vt:lpstr>
      <vt:lpstr>Примеры заданий по ЕНГ</vt:lpstr>
      <vt:lpstr>Примеры заданий по ЕНГ</vt:lpstr>
      <vt:lpstr>ПРИМЕРЫ ЗАДАНИЙ ПО ЧГ</vt:lpstr>
      <vt:lpstr>ПРИМЕРЫ ЗАДАНИЙ ПО ЧГ</vt:lpstr>
      <vt:lpstr>Выполните задание высокого уровня из демонстрационного варианта диагностической работы для учащихся 5 классов « Глобальные компетенции».  </vt:lpstr>
      <vt:lpstr>РЕШЕНИЕ ПЕДСОВЕТА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director10r@yandex.ru</dc:creator>
  <cp:lastModifiedBy>director10r@yandex.ru</cp:lastModifiedBy>
  <cp:revision>27</cp:revision>
  <dcterms:created xsi:type="dcterms:W3CDTF">2021-12-12T12:19:01Z</dcterms:created>
  <dcterms:modified xsi:type="dcterms:W3CDTF">2021-12-12T16:04:04Z</dcterms:modified>
</cp:coreProperties>
</file>